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058400" cy="7772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a:srgbClr val="B9BD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6" d="100"/>
          <a:sy n="66" d="100"/>
        </p:scale>
        <p:origin x="1764" y="48"/>
      </p:cViewPr>
      <p:guideLst>
        <p:guide orient="horz" pos="2448"/>
        <p:guide pos="31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64233" y="1554480"/>
            <a:ext cx="9052560" cy="2072640"/>
          </a:xfrm>
        </p:spPr>
        <p:txBody>
          <a:bodyPr vert="horz" lIns="50941" tIns="0" rIns="50941" bIns="0" anchor="b">
            <a:normAutofit/>
            <a:scene3d>
              <a:camera prst="orthographicFront"/>
              <a:lightRig rig="soft" dir="t">
                <a:rot lat="0" lon="0" rev="17220000"/>
              </a:lightRig>
            </a:scene3d>
            <a:sp3d prstMaterial="softEdge">
              <a:bevelT w="38100" h="38100"/>
            </a:sp3d>
          </a:bodyPr>
          <a:lstStyle>
            <a:lvl1pPr>
              <a:defRPr sz="53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7/17/2015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508760" y="3775924"/>
            <a:ext cx="7040880" cy="1986280"/>
          </a:xfrm>
        </p:spPr>
        <p:txBody>
          <a:bodyPr/>
          <a:lstStyle>
            <a:lvl1pPr marL="0" indent="0" algn="ctr">
              <a:buNone/>
              <a:defRPr>
                <a:solidFill>
                  <a:schemeClr val="tx1"/>
                </a:solidFill>
              </a:defRPr>
            </a:lvl1pPr>
            <a:lvl2pPr marL="509412" indent="0" algn="ctr">
              <a:buNone/>
            </a:lvl2pPr>
            <a:lvl3pPr marL="1018824" indent="0" algn="ctr">
              <a:buNone/>
            </a:lvl3pPr>
            <a:lvl4pPr marL="1528237" indent="0" algn="ctr">
              <a:buNone/>
            </a:lvl4pPr>
            <a:lvl5pPr marL="2037649" indent="0" algn="ctr">
              <a:buNone/>
            </a:lvl5pPr>
            <a:lvl6pPr marL="2547061" indent="0" algn="ctr">
              <a:buNone/>
            </a:lvl6pPr>
            <a:lvl7pPr marL="3056473" indent="0" algn="ctr">
              <a:buNone/>
            </a:lvl7pPr>
            <a:lvl8pPr marL="3565886" indent="0" algn="ctr">
              <a:buNone/>
            </a:lvl8pPr>
            <a:lvl9pPr marL="4075298"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2340" y="311257"/>
            <a:ext cx="2263140" cy="6631728"/>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311257"/>
            <a:ext cx="6621780" cy="6631728"/>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760220" y="690880"/>
            <a:ext cx="7795260" cy="20726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53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760220" y="2842157"/>
            <a:ext cx="7795260" cy="1711007"/>
          </a:xfrm>
        </p:spPr>
        <p:txBody>
          <a:bodyPr anchor="t"/>
          <a:lstStyle>
            <a:lvl1pPr marL="81506" indent="0" algn="l">
              <a:buNone/>
              <a:defRPr sz="2200">
                <a:solidFill>
                  <a:schemeClr val="tx1"/>
                </a:solidFill>
              </a:defRPr>
            </a:lvl1pPr>
            <a:lvl2pPr>
              <a:buNone/>
              <a:defRPr sz="2000">
                <a:solidFill>
                  <a:schemeClr val="tx1">
                    <a:tint val="75000"/>
                  </a:schemeClr>
                </a:solidFill>
              </a:defRPr>
            </a:lvl2pPr>
            <a:lvl3pPr>
              <a:buNone/>
              <a:defRPr sz="1800">
                <a:solidFill>
                  <a:schemeClr val="tx1">
                    <a:tint val="75000"/>
                  </a:schemeClr>
                </a:solidFill>
              </a:defRPr>
            </a:lvl3pPr>
            <a:lvl4pPr>
              <a:buNone/>
              <a:defRPr sz="1600">
                <a:solidFill>
                  <a:schemeClr val="tx1">
                    <a:tint val="75000"/>
                  </a:schemeClr>
                </a:solidFill>
              </a:defRPr>
            </a:lvl4pPr>
            <a:lvl5pPr>
              <a:buNone/>
              <a:defRPr sz="16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717280" y="7272232"/>
            <a:ext cx="838200" cy="413808"/>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029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113020" y="1813560"/>
            <a:ext cx="4442460" cy="5129425"/>
          </a:xfrm>
        </p:spPr>
        <p:txBody>
          <a:bodyPr/>
          <a:lstStyle>
            <a:lvl1pPr>
              <a:defRPr sz="2900"/>
            </a:lvl1pPr>
            <a:lvl2pPr>
              <a:defRPr sz="27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309457"/>
            <a:ext cx="9052560" cy="1295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02920" y="1739794"/>
            <a:ext cx="4444207"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5109528" y="1739794"/>
            <a:ext cx="4445953" cy="851005"/>
          </a:xfrm>
        </p:spPr>
        <p:txBody>
          <a:bodyPr anchor="ctr"/>
          <a:lstStyle>
            <a:lvl1pPr marL="0" indent="0">
              <a:buNone/>
              <a:defRPr sz="2700" b="0" cap="all" baseline="0">
                <a:solidFill>
                  <a:schemeClr val="tx1"/>
                </a:solidFill>
              </a:defRPr>
            </a:lvl1pPr>
            <a:lvl2pPr>
              <a:buNone/>
              <a:defRPr sz="2200" b="1"/>
            </a:lvl2pPr>
            <a:lvl3pPr>
              <a:buNone/>
              <a:defRPr sz="2000" b="1"/>
            </a:lvl3pPr>
            <a:lvl4pPr>
              <a:buNone/>
              <a:defRPr sz="1800" b="1"/>
            </a:lvl4pPr>
            <a:lvl5pPr>
              <a:buNone/>
              <a:defRPr sz="18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502920" y="2677160"/>
            <a:ext cx="4444207"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5109528" y="2677160"/>
            <a:ext cx="4445953" cy="4265825"/>
          </a:xfrm>
        </p:spPr>
        <p:txBody>
          <a:bodyPr/>
          <a:lstStyle>
            <a:lvl1pPr>
              <a:defRPr sz="27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7/17/2015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2921" y="309457"/>
            <a:ext cx="3309144" cy="1316990"/>
          </a:xfrm>
        </p:spPr>
        <p:txBody>
          <a:bodyPr vert="horz" anchor="b">
            <a:normAutofit/>
            <a:sp3d prstMaterial="softEdge"/>
          </a:bodyPr>
          <a:lstStyle>
            <a:lvl1pPr algn="l">
              <a:buNone/>
              <a:defRPr sz="25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02921" y="1727200"/>
            <a:ext cx="3309144" cy="5215785"/>
          </a:xfrm>
        </p:spPr>
        <p:txBody>
          <a:bodyPr/>
          <a:lstStyle>
            <a:lvl1pPr marL="0" indent="0">
              <a:buNone/>
              <a:defRPr sz="1600"/>
            </a:lvl1pPr>
            <a:lvl2pPr>
              <a:buNone/>
              <a:defRPr sz="1300"/>
            </a:lvl2pPr>
            <a:lvl3pPr>
              <a:buNone/>
              <a:defRPr sz="1100"/>
            </a:lvl3pPr>
            <a:lvl4pPr>
              <a:buNone/>
              <a:defRPr sz="1000"/>
            </a:lvl4pPr>
            <a:lvl5pPr>
              <a:buNone/>
              <a:defRPr sz="10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932555" y="309457"/>
            <a:ext cx="5622925" cy="6633528"/>
          </a:xfrm>
        </p:spPr>
        <p:txBody>
          <a:bodyPr/>
          <a:lstStyle>
            <a:lvl1pPr>
              <a:defRPr sz="2900"/>
            </a:lvl1pPr>
            <a:lvl2pPr>
              <a:defRPr sz="2700"/>
            </a:lvl2pPr>
            <a:lvl3pPr>
              <a:defRPr sz="2500"/>
            </a:lvl3pPr>
            <a:lvl4pPr>
              <a:defRPr sz="22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1680" y="690880"/>
            <a:ext cx="6035040" cy="591926"/>
          </a:xfrm>
        </p:spPr>
        <p:txBody>
          <a:bodyPr lIns="50941" rIns="50941" bIns="0" anchor="b">
            <a:sp3d prstMaterial="softEdge"/>
          </a:bodyPr>
          <a:lstStyle>
            <a:lvl1pPr algn="ctr">
              <a:buNone/>
              <a:defRPr sz="22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2011680" y="2076238"/>
            <a:ext cx="6035040" cy="44907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6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2011680" y="1322358"/>
            <a:ext cx="6035040" cy="601066"/>
          </a:xfrm>
        </p:spPr>
        <p:txBody>
          <a:bodyPr lIns="50941" tIns="50941" rIns="50941" anchor="t"/>
          <a:lstStyle>
            <a:lvl1pPr marL="0" indent="0" algn="ctr">
              <a:buNone/>
              <a:defRPr sz="1600"/>
            </a:lvl1pPr>
            <a:lvl2pPr>
              <a:defRPr sz="1300"/>
            </a:lvl2pPr>
            <a:lvl3pPr>
              <a:defRPr sz="1100"/>
            </a:lvl3pPr>
            <a:lvl4pPr>
              <a:defRPr sz="1000"/>
            </a:lvl4pPr>
            <a:lvl5pPr>
              <a:defRPr sz="10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502920" y="311256"/>
            <a:ext cx="9052560" cy="1295400"/>
          </a:xfrm>
          <a:prstGeom prst="rect">
            <a:avLst/>
          </a:prstGeom>
        </p:spPr>
        <p:txBody>
          <a:bodyPr vert="horz" lIns="101882" tIns="50941" rIns="101882" bIns="50941"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502920" y="1813560"/>
            <a:ext cx="9052560" cy="5337048"/>
          </a:xfrm>
          <a:prstGeom prst="rect">
            <a:avLst/>
          </a:prstGeom>
        </p:spPr>
        <p:txBody>
          <a:bodyPr vert="horz" lIns="101882" tIns="50941" rIns="101882" bIns="50941">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502920" y="7272232"/>
            <a:ext cx="2346960" cy="413808"/>
          </a:xfrm>
          <a:prstGeom prst="rect">
            <a:avLst/>
          </a:prstGeom>
        </p:spPr>
        <p:txBody>
          <a:bodyPr vert="horz" lIns="101882" tIns="50941" rIns="101882" bIns="50941" anchor="b"/>
          <a:lstStyle>
            <a:lvl1pPr algn="l" eaLnBrk="1" latinLnBrk="0" hangingPunct="1">
              <a:defRPr kumimoji="0" sz="1300">
                <a:solidFill>
                  <a:schemeClr val="tx1">
                    <a:shade val="50000"/>
                  </a:schemeClr>
                </a:solidFill>
              </a:defRPr>
            </a:lvl1pPr>
          </a:lstStyle>
          <a:p>
            <a:fld id="{1D8BD707-D9CF-40AE-B4C6-C98DA3205C09}" type="datetimeFigureOut">
              <a:rPr lang="en-US" smtClean="0"/>
              <a:pPr/>
              <a:t>7/17/2015</a:t>
            </a:fld>
            <a:endParaRPr lang="en-US"/>
          </a:p>
        </p:txBody>
      </p:sp>
      <p:sp>
        <p:nvSpPr>
          <p:cNvPr id="3" name="Footer Placeholder 2"/>
          <p:cNvSpPr>
            <a:spLocks noGrp="1"/>
          </p:cNvSpPr>
          <p:nvPr>
            <p:ph type="ftr" sz="quarter" idx="3"/>
          </p:nvPr>
        </p:nvSpPr>
        <p:spPr>
          <a:xfrm>
            <a:off x="3436620" y="7272232"/>
            <a:ext cx="3185160" cy="413808"/>
          </a:xfrm>
          <a:prstGeom prst="rect">
            <a:avLst/>
          </a:prstGeom>
        </p:spPr>
        <p:txBody>
          <a:bodyPr vert="horz" lIns="101882" tIns="50941" rIns="101882" bIns="50941" anchor="b"/>
          <a:lstStyle>
            <a:lvl1pPr algn="ctr" eaLnBrk="1" latinLnBrk="0" hangingPunct="1">
              <a:defRPr kumimoji="0" sz="13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8717280" y="7272232"/>
            <a:ext cx="838200" cy="413808"/>
          </a:xfrm>
          <a:prstGeom prst="rect">
            <a:avLst/>
          </a:prstGeom>
        </p:spPr>
        <p:txBody>
          <a:bodyPr vert="horz" lIns="0" tIns="50941" rIns="0" bIns="50941" anchor="b"/>
          <a:lstStyle>
            <a:lvl1pPr algn="r" eaLnBrk="1" latinLnBrk="0" hangingPunct="1">
              <a:defRPr kumimoji="0" sz="13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6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611295" indent="-458471" algn="l" rtl="0" eaLnBrk="1" latinLnBrk="0" hangingPunct="1">
        <a:spcBef>
          <a:spcPct val="20000"/>
        </a:spcBef>
        <a:buClr>
          <a:schemeClr val="tx1">
            <a:shade val="95000"/>
          </a:schemeClr>
        </a:buClr>
        <a:buSzPct val="65000"/>
        <a:buFont typeface="Wingdings 2"/>
        <a:buChar char=""/>
        <a:defRPr kumimoji="0" sz="3100" kern="1200">
          <a:solidFill>
            <a:schemeClr val="tx1"/>
          </a:solidFill>
          <a:latin typeface="+mn-lt"/>
          <a:ea typeface="+mn-ea"/>
          <a:cs typeface="+mn-cs"/>
        </a:defRPr>
      </a:lvl1pPr>
      <a:lvl2pPr marL="967883" indent="-315836" algn="l" rtl="0" eaLnBrk="1" latinLnBrk="0" hangingPunct="1">
        <a:spcBef>
          <a:spcPct val="20000"/>
        </a:spcBef>
        <a:buClr>
          <a:schemeClr val="tx1"/>
        </a:buClr>
        <a:buSzPct val="80000"/>
        <a:buFont typeface="Wingdings 2"/>
        <a:buChar char=""/>
        <a:defRPr kumimoji="0" sz="2700" kern="1200">
          <a:solidFill>
            <a:schemeClr val="tx1"/>
          </a:solidFill>
          <a:latin typeface="+mn-lt"/>
          <a:ea typeface="+mn-ea"/>
          <a:cs typeface="+mn-cs"/>
        </a:defRPr>
      </a:lvl2pPr>
      <a:lvl3pPr marL="1263342" indent="-254706" algn="l" rtl="0" eaLnBrk="1" latinLnBrk="0" hangingPunct="1">
        <a:spcBef>
          <a:spcPct val="20000"/>
        </a:spcBef>
        <a:buClr>
          <a:schemeClr val="tx1"/>
        </a:buClr>
        <a:buSzPct val="95000"/>
        <a:buFont typeface="Wingdings"/>
        <a:buChar char=""/>
        <a:defRPr kumimoji="0" sz="2500" kern="1200">
          <a:solidFill>
            <a:schemeClr val="tx1"/>
          </a:solidFill>
          <a:latin typeface="+mn-lt"/>
          <a:ea typeface="+mn-ea"/>
          <a:cs typeface="+mn-cs"/>
        </a:defRPr>
      </a:lvl3pPr>
      <a:lvl4pPr marL="1507860" indent="-203765" algn="l" rtl="0" eaLnBrk="1" latinLnBrk="0" hangingPunct="1">
        <a:spcBef>
          <a:spcPct val="20000"/>
        </a:spcBef>
        <a:buClr>
          <a:schemeClr val="tx1"/>
        </a:buClr>
        <a:buSzPct val="100000"/>
        <a:buFont typeface="Wingdings 3"/>
        <a:buChar char=""/>
        <a:defRPr kumimoji="0" sz="2200" kern="1200">
          <a:solidFill>
            <a:schemeClr val="tx1"/>
          </a:solidFill>
          <a:latin typeface="+mn-lt"/>
          <a:ea typeface="+mn-ea"/>
          <a:cs typeface="+mn-cs"/>
        </a:defRPr>
      </a:lvl4pPr>
      <a:lvl5pPr marL="1721813" indent="-203765" algn="l" rtl="0" eaLnBrk="1" latinLnBrk="0" hangingPunct="1">
        <a:spcBef>
          <a:spcPct val="20000"/>
        </a:spcBef>
        <a:buClr>
          <a:schemeClr val="tx1"/>
        </a:buClr>
        <a:buFont typeface="Wingdings 2"/>
        <a:buChar char=""/>
        <a:defRPr kumimoji="0" sz="2200" kern="1200">
          <a:solidFill>
            <a:schemeClr val="tx1"/>
          </a:solidFill>
          <a:latin typeface="+mn-lt"/>
          <a:ea typeface="+mn-ea"/>
          <a:cs typeface="+mn-cs"/>
        </a:defRPr>
      </a:lvl5pPr>
      <a:lvl6pPr marL="1966331" indent="-203765" algn="l" rtl="0" eaLnBrk="1" latinLnBrk="0" hangingPunct="1">
        <a:spcBef>
          <a:spcPct val="20000"/>
        </a:spcBef>
        <a:buClr>
          <a:schemeClr val="tx1"/>
        </a:buClr>
        <a:buFont typeface="Wingdings 3"/>
        <a:buChar char=""/>
        <a:defRPr kumimoji="0" sz="2000" kern="1200">
          <a:solidFill>
            <a:schemeClr val="tx1"/>
          </a:solidFill>
          <a:latin typeface="+mn-lt"/>
          <a:ea typeface="+mn-ea"/>
          <a:cs typeface="+mn-cs"/>
        </a:defRPr>
      </a:lvl6pPr>
      <a:lvl7pPr marL="2190473" indent="-203765" algn="l" rtl="0" eaLnBrk="1" latinLnBrk="0" hangingPunct="1">
        <a:spcBef>
          <a:spcPct val="20000"/>
        </a:spcBef>
        <a:buClr>
          <a:schemeClr val="tx1"/>
        </a:buClr>
        <a:buFont typeface="Wingdings 2"/>
        <a:buChar char=""/>
        <a:defRPr kumimoji="0" sz="1800" kern="1200">
          <a:solidFill>
            <a:schemeClr val="tx1"/>
          </a:solidFill>
          <a:latin typeface="+mn-lt"/>
          <a:ea typeface="+mn-ea"/>
          <a:cs typeface="+mn-cs"/>
        </a:defRPr>
      </a:lvl7pPr>
      <a:lvl8pPr marL="2414614" indent="-203765"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8pPr>
      <a:lvl9pPr marL="2638755" indent="-203765" algn="l" rtl="0" eaLnBrk="1" latinLnBrk="0" hangingPunct="1">
        <a:spcBef>
          <a:spcPct val="20000"/>
        </a:spcBef>
        <a:buClr>
          <a:schemeClr val="tx1"/>
        </a:buClr>
        <a:buFont typeface="Wingdings 2"/>
        <a:buChar char=""/>
        <a:defRPr kumimoji="0" sz="16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509412" algn="l" rtl="0" eaLnBrk="1" latinLnBrk="0" hangingPunct="1">
        <a:defRPr kumimoji="0" kern="1200">
          <a:solidFill>
            <a:schemeClr val="tx1"/>
          </a:solidFill>
          <a:latin typeface="+mn-lt"/>
          <a:ea typeface="+mn-ea"/>
          <a:cs typeface="+mn-cs"/>
        </a:defRPr>
      </a:lvl2pPr>
      <a:lvl3pPr marL="1018824" algn="l" rtl="0" eaLnBrk="1" latinLnBrk="0" hangingPunct="1">
        <a:defRPr kumimoji="0" kern="1200">
          <a:solidFill>
            <a:schemeClr val="tx1"/>
          </a:solidFill>
          <a:latin typeface="+mn-lt"/>
          <a:ea typeface="+mn-ea"/>
          <a:cs typeface="+mn-cs"/>
        </a:defRPr>
      </a:lvl3pPr>
      <a:lvl4pPr marL="1528237" algn="l" rtl="0" eaLnBrk="1" latinLnBrk="0" hangingPunct="1">
        <a:defRPr kumimoji="0" kern="1200">
          <a:solidFill>
            <a:schemeClr val="tx1"/>
          </a:solidFill>
          <a:latin typeface="+mn-lt"/>
          <a:ea typeface="+mn-ea"/>
          <a:cs typeface="+mn-cs"/>
        </a:defRPr>
      </a:lvl4pPr>
      <a:lvl5pPr marL="2037649" algn="l" rtl="0" eaLnBrk="1" latinLnBrk="0" hangingPunct="1">
        <a:defRPr kumimoji="0" kern="1200">
          <a:solidFill>
            <a:schemeClr val="tx1"/>
          </a:solidFill>
          <a:latin typeface="+mn-lt"/>
          <a:ea typeface="+mn-ea"/>
          <a:cs typeface="+mn-cs"/>
        </a:defRPr>
      </a:lvl5pPr>
      <a:lvl6pPr marL="2547061" algn="l" rtl="0" eaLnBrk="1" latinLnBrk="0" hangingPunct="1">
        <a:defRPr kumimoji="0" kern="1200">
          <a:solidFill>
            <a:schemeClr val="tx1"/>
          </a:solidFill>
          <a:latin typeface="+mn-lt"/>
          <a:ea typeface="+mn-ea"/>
          <a:cs typeface="+mn-cs"/>
        </a:defRPr>
      </a:lvl6pPr>
      <a:lvl7pPr marL="3056473" algn="l" rtl="0" eaLnBrk="1" latinLnBrk="0" hangingPunct="1">
        <a:defRPr kumimoji="0" kern="1200">
          <a:solidFill>
            <a:schemeClr val="tx1"/>
          </a:solidFill>
          <a:latin typeface="+mn-lt"/>
          <a:ea typeface="+mn-ea"/>
          <a:cs typeface="+mn-cs"/>
        </a:defRPr>
      </a:lvl7pPr>
      <a:lvl8pPr marL="3565886" algn="l" rtl="0" eaLnBrk="1" latinLnBrk="0" hangingPunct="1">
        <a:defRPr kumimoji="0" kern="1200">
          <a:solidFill>
            <a:schemeClr val="tx1"/>
          </a:solidFill>
          <a:latin typeface="+mn-lt"/>
          <a:ea typeface="+mn-ea"/>
          <a:cs typeface="+mn-cs"/>
        </a:defRPr>
      </a:lvl8pPr>
      <a:lvl9pPr marL="4075298"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589" y="0"/>
            <a:ext cx="10095186" cy="685800"/>
          </a:xfrm>
        </p:spPr>
        <p:txBody>
          <a:bodyPr anchor="ctr">
            <a:normAutofit/>
          </a:bodyPr>
          <a:lstStyle/>
          <a:p>
            <a:r>
              <a:rPr lang="en-US" sz="3200" cap="none" dirty="0" smtClean="0">
                <a:ln w="6350">
                  <a:solidFill>
                    <a:srgbClr val="002060"/>
                  </a:solidFill>
                </a:ln>
                <a:solidFill>
                  <a:srgbClr val="0070C0"/>
                </a:solidFill>
                <a:effectLst/>
              </a:rPr>
              <a:t>Great House With A Premium View!</a:t>
            </a:r>
            <a:endParaRPr lang="en-US" sz="3200" i="1" cap="none" dirty="0">
              <a:ln w="6350">
                <a:solidFill>
                  <a:srgbClr val="002060"/>
                </a:solidFill>
              </a:ln>
              <a:solidFill>
                <a:srgbClr val="0070C0"/>
              </a:solidFill>
            </a:endParaRPr>
          </a:p>
        </p:txBody>
      </p:sp>
      <p:sp>
        <p:nvSpPr>
          <p:cNvPr id="3" name="Subtitle 2"/>
          <p:cNvSpPr>
            <a:spLocks noGrp="1"/>
          </p:cNvSpPr>
          <p:nvPr>
            <p:ph type="subTitle" idx="1"/>
          </p:nvPr>
        </p:nvSpPr>
        <p:spPr>
          <a:xfrm>
            <a:off x="-14451" y="3505200"/>
            <a:ext cx="10068910" cy="4267200"/>
          </a:xfrm>
          <a:gradFill>
            <a:gsLst>
              <a:gs pos="0">
                <a:srgbClr val="F8F8F8">
                  <a:alpha val="0"/>
                </a:srgbClr>
              </a:gs>
              <a:gs pos="50000">
                <a:srgbClr val="F8F8F8">
                  <a:alpha val="68000"/>
                </a:srgbClr>
              </a:gs>
              <a:gs pos="100000">
                <a:srgbClr val="F8F8F8">
                  <a:alpha val="44000"/>
                </a:srgbClr>
              </a:gs>
            </a:gsLst>
            <a:lin ang="5400000" scaled="0"/>
          </a:gradFill>
        </p:spPr>
        <p:txBody>
          <a:bodyPr anchor="ctr">
            <a:noAutofit/>
          </a:bodyPr>
          <a:lstStyle/>
          <a:p>
            <a:r>
              <a:rPr lang="en-US" sz="1600" dirty="0">
                <a:solidFill>
                  <a:schemeClr val="tx2">
                    <a:lumMod val="50000"/>
                  </a:schemeClr>
                </a:solidFill>
              </a:rPr>
              <a:t>Stunning home in mint condition on prime lot features fantastic views of the pond! Spacious living room and family room with grand breakfast; the kitchen is loaded with counter space and upgraded cabinets area and black whirlpool appliance package; wonderful upstairs master bedroom suite features vaulted ceilings, gracious walk-in closet and generous master bath. All the bedrooms are spacious! Nice screened-in porch off the back offers pleasant long range views of the scenic pond. THE ENTIRE INTERIOR of this home has just been professionally painted!! Very attractive curb appeal. This charming home is move in ready!!</a:t>
            </a:r>
          </a:p>
        </p:txBody>
      </p:sp>
      <p:sp>
        <p:nvSpPr>
          <p:cNvPr id="6" name="Rectangle 5"/>
          <p:cNvSpPr/>
          <p:nvPr/>
        </p:nvSpPr>
        <p:spPr>
          <a:xfrm>
            <a:off x="3641835" y="6667957"/>
            <a:ext cx="2756338" cy="984885"/>
          </a:xfrm>
          <a:prstGeom prst="rect">
            <a:avLst/>
          </a:prstGeom>
        </p:spPr>
        <p:txBody>
          <a:bodyPr wrap="square">
            <a:spAutoFit/>
          </a:bodyPr>
          <a:lstStyle/>
          <a:p>
            <a:pPr algn="ctr"/>
            <a:r>
              <a:rPr lang="es-ES" sz="1600" b="1" dirty="0">
                <a:solidFill>
                  <a:schemeClr val="tx2">
                    <a:lumMod val="50000"/>
                  </a:schemeClr>
                </a:solidFill>
              </a:rPr>
              <a:t>Sean Harrington</a:t>
            </a:r>
          </a:p>
          <a:p>
            <a:pPr algn="ctr"/>
            <a:endParaRPr lang="es-ES" sz="1400" dirty="0" smtClean="0">
              <a:solidFill>
                <a:schemeClr val="tx2">
                  <a:lumMod val="50000"/>
                </a:schemeClr>
              </a:solidFill>
            </a:endParaRPr>
          </a:p>
          <a:p>
            <a:pPr algn="ctr"/>
            <a:r>
              <a:rPr lang="es-ES" sz="1400" dirty="0" smtClean="0">
                <a:solidFill>
                  <a:schemeClr val="tx2">
                    <a:lumMod val="50000"/>
                  </a:schemeClr>
                </a:solidFill>
              </a:rPr>
              <a:t>(843) 226-9652</a:t>
            </a:r>
            <a:endParaRPr lang="es-ES" sz="1400" dirty="0">
              <a:solidFill>
                <a:schemeClr val="tx2">
                  <a:lumMod val="50000"/>
                </a:schemeClr>
              </a:solidFill>
            </a:endParaRPr>
          </a:p>
          <a:p>
            <a:pPr algn="ctr"/>
            <a:r>
              <a:rPr lang="es-ES" sz="1400" dirty="0" smtClean="0">
                <a:solidFill>
                  <a:schemeClr val="tx2">
                    <a:lumMod val="50000"/>
                  </a:schemeClr>
                </a:solidFill>
              </a:rPr>
              <a:t>sean@milerproperties.com</a:t>
            </a:r>
            <a:endParaRPr lang="es-ES" sz="1400" dirty="0">
              <a:solidFill>
                <a:schemeClr val="tx2">
                  <a:lumMod val="50000"/>
                </a:schemeClr>
              </a:solidFill>
            </a:endParaRP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7822" y="6618533"/>
            <a:ext cx="1613155" cy="1083733"/>
          </a:xfrm>
          <a:prstGeom prst="rect">
            <a:avLst/>
          </a:prstGeom>
          <a:ln>
            <a:noFill/>
          </a:ln>
          <a:effectLst>
            <a:outerShdw blurRad="190500" algn="tl" rotWithShape="0">
              <a:srgbClr val="000000">
                <a:alpha val="70000"/>
              </a:srgbClr>
            </a:outerShdw>
          </a:effectLst>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28060" y="6618533"/>
            <a:ext cx="1621083" cy="1083733"/>
          </a:xfrm>
          <a:prstGeom prst="rect">
            <a:avLst/>
          </a:prstGeom>
          <a:ln>
            <a:noFill/>
          </a:ln>
          <a:effectLst>
            <a:outerShdw blurRad="190500" algn="tl" rotWithShape="0">
              <a:srgbClr val="000000">
                <a:alpha val="70000"/>
              </a:srgbClr>
            </a:outerShdw>
          </a:effectLst>
        </p:spPr>
      </p:pic>
      <p:pic>
        <p:nvPicPr>
          <p:cNvPr id="14" name="Picture 1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511904" y="6618533"/>
            <a:ext cx="1605279" cy="1083733"/>
          </a:xfrm>
          <a:prstGeom prst="rect">
            <a:avLst/>
          </a:prstGeom>
          <a:ln>
            <a:noFill/>
          </a:ln>
          <a:effectLst>
            <a:outerShdw blurRad="190500" algn="tl" rotWithShape="0">
              <a:srgbClr val="000000">
                <a:alpha val="70000"/>
              </a:srgbClr>
            </a:outerShdw>
          </a:effectLst>
        </p:spPr>
      </p:pic>
      <p:pic>
        <p:nvPicPr>
          <p:cNvPr id="15" name="Picture 14"/>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336105" y="6618533"/>
            <a:ext cx="1605279" cy="1083733"/>
          </a:xfrm>
          <a:prstGeom prst="rect">
            <a:avLst/>
          </a:prstGeom>
          <a:ln>
            <a:noFill/>
          </a:ln>
          <a:effectLst>
            <a:outerShdw blurRad="190500" algn="tl" rotWithShape="0">
              <a:srgbClr val="000000">
                <a:alpha val="70000"/>
              </a:srgbClr>
            </a:outerShdw>
          </a:effectLst>
        </p:spPr>
      </p:pic>
      <p:sp>
        <p:nvSpPr>
          <p:cNvPr id="4" name="Rectangle 3"/>
          <p:cNvSpPr/>
          <p:nvPr/>
        </p:nvSpPr>
        <p:spPr>
          <a:xfrm>
            <a:off x="3040426" y="1133327"/>
            <a:ext cx="3959157" cy="2000548"/>
          </a:xfrm>
          <a:prstGeom prst="rect">
            <a:avLst/>
          </a:prstGeom>
        </p:spPr>
        <p:txBody>
          <a:bodyPr wrap="square" anchor="ctr">
            <a:spAutoFit/>
          </a:bodyPr>
          <a:lstStyle/>
          <a:p>
            <a:pPr algn="ctr"/>
            <a:r>
              <a:rPr lang="en-US" sz="2800" dirty="0">
                <a:solidFill>
                  <a:schemeClr val="tx2">
                    <a:lumMod val="50000"/>
                  </a:schemeClr>
                </a:solidFill>
                <a:effectLst>
                  <a:outerShdw blurRad="38100" dist="38100" dir="2700000" algn="tl">
                    <a:srgbClr val="000000">
                      <a:alpha val="43137"/>
                    </a:srgbClr>
                  </a:outerShdw>
                </a:effectLst>
              </a:rPr>
              <a:t>183 Southport </a:t>
            </a:r>
            <a:r>
              <a:rPr lang="en-US" sz="2800" dirty="0" smtClean="0">
                <a:solidFill>
                  <a:schemeClr val="tx2">
                    <a:lumMod val="50000"/>
                  </a:schemeClr>
                </a:solidFill>
                <a:effectLst>
                  <a:outerShdw blurRad="38100" dist="38100" dir="2700000" algn="tl">
                    <a:srgbClr val="000000">
                      <a:alpha val="43137"/>
                    </a:srgbClr>
                  </a:outerShdw>
                </a:effectLst>
              </a:rPr>
              <a:t>Drive</a:t>
            </a:r>
          </a:p>
          <a:p>
            <a:pPr algn="ctr"/>
            <a:endParaRPr lang="en-US" sz="1600" dirty="0" smtClean="0">
              <a:solidFill>
                <a:schemeClr val="tx2">
                  <a:lumMod val="50000"/>
                </a:schemeClr>
              </a:solidFill>
              <a:effectLst>
                <a:outerShdw blurRad="38100" dist="38100" dir="2700000" algn="tl">
                  <a:srgbClr val="000000">
                    <a:alpha val="43137"/>
                  </a:srgbClr>
                </a:outerShdw>
              </a:effectLst>
            </a:endParaRPr>
          </a:p>
          <a:p>
            <a:pPr algn="ctr"/>
            <a:r>
              <a:rPr lang="en-US" dirty="0">
                <a:solidFill>
                  <a:schemeClr val="tx2">
                    <a:lumMod val="50000"/>
                  </a:schemeClr>
                </a:solidFill>
                <a:effectLst>
                  <a:outerShdw blurRad="38100" dist="38100" dir="2700000" algn="tl">
                    <a:srgbClr val="000000">
                      <a:alpha val="43137"/>
                    </a:srgbClr>
                  </a:outerShdw>
                </a:effectLst>
              </a:rPr>
              <a:t>Weatherstone</a:t>
            </a:r>
          </a:p>
          <a:p>
            <a:pPr algn="ctr"/>
            <a:r>
              <a:rPr lang="en-US" dirty="0">
                <a:solidFill>
                  <a:schemeClr val="tx2">
                    <a:lumMod val="50000"/>
                  </a:schemeClr>
                </a:solidFill>
                <a:effectLst>
                  <a:outerShdw blurRad="38100" dist="38100" dir="2700000" algn="tl">
                    <a:srgbClr val="000000">
                      <a:alpha val="43137"/>
                    </a:srgbClr>
                  </a:outerShdw>
                </a:effectLst>
              </a:rPr>
              <a:t>Summerville, SC 29483</a:t>
            </a:r>
          </a:p>
          <a:p>
            <a:pPr algn="ctr"/>
            <a:r>
              <a:rPr lang="en-US" dirty="0">
                <a:solidFill>
                  <a:schemeClr val="tx2">
                    <a:lumMod val="50000"/>
                  </a:schemeClr>
                </a:solidFill>
                <a:effectLst>
                  <a:outerShdw blurRad="38100" dist="38100" dir="2700000" algn="tl">
                    <a:srgbClr val="000000">
                      <a:alpha val="43137"/>
                    </a:srgbClr>
                  </a:outerShdw>
                </a:effectLst>
              </a:rPr>
              <a:t>MLS# 15012269</a:t>
            </a:r>
          </a:p>
          <a:p>
            <a:pPr algn="ctr"/>
            <a:r>
              <a:rPr lang="en-US" i="1" dirty="0" smtClean="0">
                <a:solidFill>
                  <a:srgbClr val="0070C0"/>
                </a:solidFill>
                <a:effectLst>
                  <a:outerShdw blurRad="38100" dist="38100" dir="2700000" algn="tl">
                    <a:srgbClr val="000000">
                      <a:alpha val="43137"/>
                    </a:srgbClr>
                  </a:outerShdw>
                </a:effectLst>
              </a:rPr>
              <a:t>Just Reduced to $204,900</a:t>
            </a:r>
            <a:endParaRPr lang="en-US" i="1" dirty="0" smtClean="0">
              <a:solidFill>
                <a:srgbClr val="0070C0"/>
              </a:solidFill>
              <a:effectLst>
                <a:outerShdw blurRad="38100" dist="38100" dir="2700000" algn="tl">
                  <a:srgbClr val="000000">
                    <a:alpha val="43137"/>
                  </a:srgbClr>
                </a:outerShdw>
              </a:effectLst>
            </a:endParaRPr>
          </a:p>
        </p:txBody>
      </p:sp>
      <p:grpSp>
        <p:nvGrpSpPr>
          <p:cNvPr id="8" name="Group 7"/>
          <p:cNvGrpSpPr/>
          <p:nvPr/>
        </p:nvGrpSpPr>
        <p:grpSpPr>
          <a:xfrm>
            <a:off x="94659" y="838200"/>
            <a:ext cx="9849421" cy="2590800"/>
            <a:chOff x="100854" y="838200"/>
            <a:chExt cx="9849421" cy="2590800"/>
          </a:xfrm>
        </p:grpSpPr>
        <p:pic>
          <p:nvPicPr>
            <p:cNvPr id="5" name="Picture 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0854" y="849011"/>
              <a:ext cx="1828800" cy="1197577"/>
            </a:xfrm>
            <a:prstGeom prst="rect">
              <a:avLst/>
            </a:prstGeom>
            <a:ln>
              <a:noFill/>
            </a:ln>
            <a:effectLst>
              <a:outerShdw blurRad="190500" algn="tl" rotWithShape="0">
                <a:srgbClr val="000000">
                  <a:alpha val="70000"/>
                </a:srgbClr>
              </a:outerShdw>
            </a:effectLst>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26555" y="838200"/>
              <a:ext cx="1821180" cy="1219200"/>
            </a:xfrm>
            <a:prstGeom prst="rect">
              <a:avLst/>
            </a:prstGeom>
            <a:ln>
              <a:noFill/>
            </a:ln>
            <a:effectLst>
              <a:outerShdw blurRad="190500" algn="tl" rotWithShape="0">
                <a:srgbClr val="000000">
                  <a:alpha val="70000"/>
                </a:srgbClr>
              </a:outerShdw>
            </a:effectLst>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4036" y="2209800"/>
              <a:ext cx="1822436" cy="1219200"/>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124015" y="2209800"/>
              <a:ext cx="1826260" cy="1219200"/>
            </a:xfrm>
            <a:prstGeom prst="rect">
              <a:avLst/>
            </a:prstGeom>
            <a:ln>
              <a:noFill/>
            </a:ln>
            <a:effectLst>
              <a:outerShdw blurRad="190500" algn="tl" rotWithShape="0">
                <a:srgbClr val="000000">
                  <a:alpha val="70000"/>
                </a:srgbClr>
              </a:outerShdw>
            </a:effectLst>
          </p:spPr>
        </p:pic>
      </p:grpSp>
    </p:spTree>
    <p:extLst>
      <p:ext uri="{BB962C8B-B14F-4D97-AF65-F5344CB8AC3E}">
        <p14:creationId xmlns:p14="http://schemas.microsoft.com/office/powerpoint/2010/main" val="396708901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ustom 2">
      <a:dk1>
        <a:srgbClr val="172B4B"/>
      </a:dk1>
      <a:lt1>
        <a:srgbClr val="567292"/>
      </a:lt1>
      <a:dk2>
        <a:srgbClr val="2F5897"/>
      </a:dk2>
      <a:lt2>
        <a:srgbClr val="172B4B"/>
      </a:lt2>
      <a:accent1>
        <a:srgbClr val="9C5252"/>
      </a:accent1>
      <a:accent2>
        <a:srgbClr val="753D3D"/>
      </a:accent2>
      <a:accent3>
        <a:srgbClr val="E68422"/>
      </a:accent3>
      <a:accent4>
        <a:srgbClr val="846648"/>
      </a:accent4>
      <a:accent5>
        <a:srgbClr val="63891F"/>
      </a:accent5>
      <a:accent6>
        <a:srgbClr val="758085"/>
      </a:accent6>
      <a:hlink>
        <a:srgbClr val="618BCE"/>
      </a:hlink>
      <a:folHlink>
        <a:srgbClr val="172B4B"/>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92</TotalTime>
  <Words>136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Book Antiqua</vt:lpstr>
      <vt:lpstr>Lucida Sans</vt:lpstr>
      <vt:lpstr>Wingdings</vt:lpstr>
      <vt:lpstr>Wingdings 2</vt:lpstr>
      <vt:lpstr>Wingdings 3</vt:lpstr>
      <vt:lpstr>Apex</vt:lpstr>
      <vt:lpstr>Great House With A Premium View!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HOUSE!!  Sunday 8/24, 1-4</dc:title>
  <dc:creator>CVH360</dc:creator>
  <cp:lastModifiedBy>A. Thomas</cp:lastModifiedBy>
  <cp:revision>20</cp:revision>
  <dcterms:created xsi:type="dcterms:W3CDTF">2006-08-16T00:00:00Z</dcterms:created>
  <dcterms:modified xsi:type="dcterms:W3CDTF">2015-07-17T18:21:37Z</dcterms:modified>
</cp:coreProperties>
</file>