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057400" y="5062671"/>
            <a:ext cx="5638800" cy="3535133"/>
          </a:xfrm>
        </p:spPr>
        <p:txBody>
          <a:bodyPr>
            <a:noAutofit/>
          </a:bodyPr>
          <a:lstStyle/>
          <a:p>
            <a:r>
              <a:rPr lang="en-US" sz="1400" dirty="0">
                <a:solidFill>
                  <a:schemeClr val="accent1">
                    <a:lumMod val="50000"/>
                  </a:schemeClr>
                </a:solidFill>
                <a:latin typeface="Times New Roman" panose="02020603050405020304" pitchFamily="18" charset="0"/>
                <a:cs typeface="Times New Roman" panose="02020603050405020304" pitchFamily="18" charset="0"/>
              </a:rPr>
              <a:t>WOW this home is in perfect move in condition, beautiful in and out! Too many upgrades to mention. Great lot features amazing views of the pond! Open floor plan offers spacious family room and living room with breakfast area! Enjoy your morning coffee looking out to the pond and watch for the beautiful variety of birds it attracts. The kitchen has amazing counter space with upgraded cherry </a:t>
            </a:r>
            <a:r>
              <a:rPr lang="en-US" sz="1400" dirty="0" err="1">
                <a:solidFill>
                  <a:schemeClr val="accent1">
                    <a:lumMod val="50000"/>
                  </a:schemeClr>
                </a:solidFill>
                <a:latin typeface="Times New Roman" panose="02020603050405020304" pitchFamily="18" charset="0"/>
                <a:cs typeface="Times New Roman" panose="02020603050405020304" pitchFamily="18" charset="0"/>
              </a:rPr>
              <a:t>Aristokraft</a:t>
            </a:r>
            <a:r>
              <a:rPr lang="en-US" sz="1400" dirty="0">
                <a:solidFill>
                  <a:schemeClr val="accent1">
                    <a:lumMod val="50000"/>
                  </a:schemeClr>
                </a:solidFill>
                <a:latin typeface="Times New Roman" panose="02020603050405020304" pitchFamily="18" charset="0"/>
                <a:cs typeface="Times New Roman" panose="02020603050405020304" pitchFamily="18" charset="0"/>
              </a:rPr>
              <a:t> cabinets and stainless appliances. Very large upstairs master bedroom suite with vaulted ceilings, generous walk-in closet, master bath with dual sink vanity, and a Garden tub. All of the bedrooms are great sized and offer beautiful energy efficient ceiling fans. The entire interior has just been professionally painted, along with NEW, NEW, NEW just about everything!! Generous sized screened-in porch that is perfect for entertaining and offers spectacular views of the pond. Exterior features awesome curb appeal with a lawn irrigation system to keep the grass looking at its best! Termite bond recently renewed good through next year. Zoned for The sought after Cane Bay High School. Home is very convenient to I-26 and the popular Azalea Square Shopping Center.</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2887" y="140727"/>
            <a:ext cx="1828800" cy="124254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057400" y="1267328"/>
            <a:ext cx="5623560" cy="377525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2887" y="1629280"/>
            <a:ext cx="1828800" cy="1226011"/>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2887" y="3101298"/>
            <a:ext cx="1828800" cy="1200853"/>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2887" y="6013365"/>
            <a:ext cx="1828800" cy="12277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2887" y="7487097"/>
            <a:ext cx="1828800" cy="123463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887" y="8967734"/>
            <a:ext cx="1828800" cy="10144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35196" y="8606748"/>
            <a:ext cx="1237203" cy="14516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4093482" y="8686243"/>
            <a:ext cx="2441714" cy="1292662"/>
          </a:xfrm>
          <a:prstGeom prst="rect">
            <a:avLst/>
          </a:prstGeom>
        </p:spPr>
        <p:txBody>
          <a:bodyPr wrap="square" anchor="ctr">
            <a:spAutoFit/>
          </a:bodyPr>
          <a:lstStyle/>
          <a:p>
            <a:pPr algn="r"/>
            <a:r>
              <a:rPr lang="en-US" sz="1800" b="1" dirty="0">
                <a:solidFill>
                  <a:schemeClr val="accent1">
                    <a:lumMod val="50000"/>
                  </a:schemeClr>
                </a:solidFill>
                <a:latin typeface="Times New Roman" panose="02020603050405020304" pitchFamily="18" charset="0"/>
                <a:cs typeface="Times New Roman" panose="02020603050405020304" pitchFamily="18" charset="0"/>
              </a:rPr>
              <a:t>Ray &amp; Sherry Walsh</a:t>
            </a:r>
          </a:p>
          <a:p>
            <a:pPr algn="r"/>
            <a:r>
              <a:rPr lang="en-US" sz="1200" dirty="0">
                <a:solidFill>
                  <a:schemeClr val="accent1">
                    <a:lumMod val="50000"/>
                  </a:schemeClr>
                </a:solidFill>
                <a:latin typeface="Times New Roman" panose="02020603050405020304" pitchFamily="18" charset="0"/>
                <a:cs typeface="Times New Roman" panose="02020603050405020304" pitchFamily="18" charset="0"/>
              </a:rPr>
              <a:t>Ray Cell: 843-830-1440</a:t>
            </a:r>
          </a:p>
          <a:p>
            <a:pPr algn="r"/>
            <a:r>
              <a:rPr lang="en-US" sz="1200" dirty="0">
                <a:solidFill>
                  <a:schemeClr val="accent1">
                    <a:lumMod val="50000"/>
                  </a:schemeClr>
                </a:solidFill>
                <a:latin typeface="Times New Roman" panose="02020603050405020304" pitchFamily="18" charset="0"/>
                <a:cs typeface="Times New Roman" panose="02020603050405020304" pitchFamily="18" charset="0"/>
              </a:rPr>
              <a:t>Sherry Cell: 843-697-2843</a:t>
            </a:r>
          </a:p>
          <a:p>
            <a:pPr algn="r"/>
            <a:r>
              <a:rPr lang="en-US" sz="1200" dirty="0">
                <a:solidFill>
                  <a:schemeClr val="accent1">
                    <a:lumMod val="50000"/>
                  </a:schemeClr>
                </a:solidFill>
                <a:latin typeface="Times New Roman" panose="02020603050405020304" pitchFamily="18" charset="0"/>
                <a:cs typeface="Times New Roman" panose="02020603050405020304" pitchFamily="18" charset="0"/>
              </a:rPr>
              <a:t>Office: 843-875-4676</a:t>
            </a:r>
          </a:p>
          <a:p>
            <a:pPr algn="r"/>
            <a:r>
              <a:rPr lang="en-US" sz="1200" dirty="0">
                <a:solidFill>
                  <a:schemeClr val="accent1">
                    <a:lumMod val="50000"/>
                  </a:schemeClr>
                </a:solidFill>
                <a:latin typeface="Times New Roman" panose="02020603050405020304" pitchFamily="18" charset="0"/>
                <a:cs typeface="Times New Roman" panose="02020603050405020304" pitchFamily="18" charset="0"/>
              </a:rPr>
              <a:t>Fax: 866-830-4848</a:t>
            </a:r>
          </a:p>
          <a:p>
            <a:pPr algn="r"/>
            <a:r>
              <a:rPr lang="en-US" sz="1200" dirty="0" smtClean="0">
                <a:solidFill>
                  <a:schemeClr val="accent1">
                    <a:lumMod val="50000"/>
                  </a:schemeClr>
                </a:solidFill>
                <a:latin typeface="Times New Roman" panose="02020603050405020304" pitchFamily="18" charset="0"/>
                <a:cs typeface="Times New Roman" panose="02020603050405020304" pitchFamily="18" charset="0"/>
              </a:rPr>
              <a:t>walshr@sc.rr.com</a:t>
            </a:r>
            <a:endParaRPr lang="en-US" sz="1200"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5" name="Rectangle 4"/>
          <p:cNvSpPr/>
          <p:nvPr/>
        </p:nvSpPr>
        <p:spPr>
          <a:xfrm>
            <a:off x="8077200" y="4261656"/>
            <a:ext cx="4255756" cy="400110"/>
          </a:xfrm>
          <a:prstGeom prst="rect">
            <a:avLst/>
          </a:prstGeom>
        </p:spPr>
        <p:txBody>
          <a:bodyPr wrap="square">
            <a:spAutoFit/>
          </a:bodyPr>
          <a:lstStyle/>
          <a:p>
            <a:pPr algn="ctr"/>
            <a:r>
              <a:rPr lang="en-US" dirty="0">
                <a:latin typeface="Times New Roman" panose="02020603050405020304" pitchFamily="18" charset="0"/>
                <a:cs typeface="Times New Roman" panose="02020603050405020304" pitchFamily="18" charset="0"/>
              </a:rPr>
              <a:t>3,285 </a:t>
            </a:r>
            <a:r>
              <a:rPr lang="en-US" dirty="0" err="1">
                <a:latin typeface="Times New Roman" panose="02020603050405020304" pitchFamily="18" charset="0"/>
                <a:cs typeface="Times New Roman" panose="02020603050405020304" pitchFamily="18" charset="0"/>
              </a:rPr>
              <a:t>Sq</a:t>
            </a:r>
            <a:r>
              <a:rPr lang="en-US" dirty="0">
                <a:latin typeface="Times New Roman" panose="02020603050405020304" pitchFamily="18" charset="0"/>
                <a:cs typeface="Times New Roman" panose="02020603050405020304" pitchFamily="18" charset="0"/>
              </a:rPr>
              <a:t> Ft ~ 4 Bedrooms ~ 2½ Baths</a:t>
            </a:r>
          </a:p>
        </p:txBody>
      </p:sp>
      <p:sp>
        <p:nvSpPr>
          <p:cNvPr id="6" name="Rectangle 5"/>
          <p:cNvSpPr/>
          <p:nvPr/>
        </p:nvSpPr>
        <p:spPr>
          <a:xfrm>
            <a:off x="3810000" y="4075093"/>
            <a:ext cx="3886200" cy="954107"/>
          </a:xfrm>
          <a:prstGeom prst="rect">
            <a:avLst/>
          </a:prstGeom>
        </p:spPr>
        <p:txBody>
          <a:bodyPr>
            <a:spAutoFit/>
          </a:bodyPr>
          <a:lstStyle/>
          <a:p>
            <a:pPr algn="r"/>
            <a:r>
              <a:rPr lang="en-US" sz="24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183 Southport </a:t>
            </a:r>
            <a:r>
              <a:rPr lang="en-US" sz="2400" i="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Drive</a:t>
            </a:r>
          </a:p>
          <a:p>
            <a:pPr algn="r"/>
            <a:r>
              <a:rPr lang="en-US" sz="1600" i="1" dirty="0" err="1">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Weatherstone</a:t>
            </a:r>
            <a:r>
              <a:rPr lang="en-US" sz="16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1600" i="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Summerville</a:t>
            </a:r>
            <a:r>
              <a:rPr lang="en-US" sz="16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SC</a:t>
            </a:r>
          </a:p>
          <a:p>
            <a:pPr algn="r"/>
            <a:r>
              <a:rPr lang="en-US" sz="16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ML# </a:t>
            </a:r>
            <a:r>
              <a:rPr lang="en-US" sz="1600" i="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15025640</a:t>
            </a:r>
            <a:r>
              <a:rPr lang="en-US" sz="16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1600" i="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1600" i="1"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$210,000</a:t>
            </a:r>
            <a:endParaRPr lang="en-US" sz="16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7" name="Rectangle 6"/>
          <p:cNvSpPr/>
          <p:nvPr/>
        </p:nvSpPr>
        <p:spPr>
          <a:xfrm>
            <a:off x="2133600" y="0"/>
            <a:ext cx="5623560" cy="1323439"/>
          </a:xfrm>
          <a:prstGeom prst="rect">
            <a:avLst/>
          </a:prstGeom>
        </p:spPr>
        <p:txBody>
          <a:bodyPr wrap="square">
            <a:spAutoFit/>
          </a:bodyPr>
          <a:lstStyle/>
          <a:p>
            <a:pPr algn="ctr"/>
            <a:r>
              <a:rPr lang="en-US" sz="4000" dirty="0">
                <a:solidFill>
                  <a:schemeClr val="bg1"/>
                </a:solidFill>
                <a:effectLst>
                  <a:outerShdw blurRad="38100" dist="38100" dir="2700000" algn="tl">
                    <a:srgbClr val="000000">
                      <a:alpha val="43137"/>
                    </a:srgbClr>
                  </a:outerShdw>
                </a:effectLst>
                <a:latin typeface="Brush Script MT" panose="03060802040406070304" pitchFamily="66" charset="0"/>
              </a:rPr>
              <a:t>Better Than </a:t>
            </a:r>
            <a:r>
              <a:rPr lang="en-US" sz="4000" dirty="0" smtClean="0">
                <a:solidFill>
                  <a:schemeClr val="bg1"/>
                </a:solidFill>
                <a:effectLst>
                  <a:outerShdw blurRad="38100" dist="38100" dir="2700000" algn="tl">
                    <a:srgbClr val="000000">
                      <a:alpha val="43137"/>
                    </a:srgbClr>
                  </a:outerShdw>
                </a:effectLst>
                <a:latin typeface="Brush Script MT" panose="03060802040406070304" pitchFamily="66" charset="0"/>
              </a:rPr>
              <a:t>New </a:t>
            </a:r>
          </a:p>
          <a:p>
            <a:pPr algn="ctr"/>
            <a:r>
              <a:rPr lang="en-US" sz="4000" dirty="0" err="1" smtClean="0">
                <a:solidFill>
                  <a:schemeClr val="bg1"/>
                </a:solidFill>
                <a:effectLst>
                  <a:outerShdw blurRad="38100" dist="38100" dir="2700000" algn="tl">
                    <a:srgbClr val="000000">
                      <a:alpha val="43137"/>
                    </a:srgbClr>
                  </a:outerShdw>
                </a:effectLst>
                <a:latin typeface="Brush Script MT" panose="03060802040406070304" pitchFamily="66" charset="0"/>
              </a:rPr>
              <a:t>Nexton</a:t>
            </a:r>
            <a:r>
              <a:rPr lang="en-US" sz="4000" smtClean="0">
                <a:solidFill>
                  <a:schemeClr val="bg1"/>
                </a:solidFill>
                <a:effectLst>
                  <a:outerShdw blurRad="38100" dist="38100" dir="2700000" algn="tl">
                    <a:srgbClr val="000000">
                      <a:alpha val="43137"/>
                    </a:srgbClr>
                  </a:outerShdw>
                </a:effectLst>
                <a:latin typeface="Brush Script MT" panose="03060802040406070304" pitchFamily="66" charset="0"/>
              </a:rPr>
              <a:t> </a:t>
            </a:r>
            <a:r>
              <a:rPr lang="en-US" sz="4000" smtClean="0">
                <a:solidFill>
                  <a:schemeClr val="bg1"/>
                </a:solidFill>
                <a:effectLst>
                  <a:outerShdw blurRad="38100" dist="38100" dir="2700000" algn="tl">
                    <a:srgbClr val="000000">
                      <a:alpha val="43137"/>
                    </a:srgbClr>
                  </a:outerShdw>
                </a:effectLst>
                <a:latin typeface="Brush Script MT" panose="03060802040406070304" pitchFamily="66" charset="0"/>
              </a:rPr>
              <a:t>School</a:t>
            </a:r>
            <a:endParaRPr lang="en-US" sz="4000" dirty="0" smtClean="0">
              <a:solidFill>
                <a:schemeClr val="bg1"/>
              </a:solidFill>
              <a:effectLst>
                <a:outerShdw blurRad="38100" dist="38100" dir="2700000" algn="tl">
                  <a:srgbClr val="000000">
                    <a:alpha val="43137"/>
                  </a:srgbClr>
                </a:outerShdw>
              </a:effectLst>
              <a:latin typeface="Brush Script MT" panose="03060802040406070304" pitchFamily="66" charset="0"/>
            </a:endParaRPr>
          </a:p>
        </p:txBody>
      </p:sp>
      <p:sp>
        <p:nvSpPr>
          <p:cNvPr id="8" name="Rectangle 7"/>
          <p:cNvSpPr/>
          <p:nvPr/>
        </p:nvSpPr>
        <p:spPr>
          <a:xfrm>
            <a:off x="2057399" y="9059469"/>
            <a:ext cx="2286001" cy="830997"/>
          </a:xfrm>
          <a:prstGeom prst="rect">
            <a:avLst/>
          </a:prstGeom>
        </p:spPr>
        <p:txBody>
          <a:bodyPr wrap="square" anchor="ctr">
            <a:spAutoFit/>
          </a:bodyPr>
          <a:lstStyle/>
          <a:p>
            <a:r>
              <a:rPr lang="en-US" sz="1200" dirty="0">
                <a:solidFill>
                  <a:schemeClr val="accent1">
                    <a:lumMod val="50000"/>
                  </a:schemeClr>
                </a:solidFill>
                <a:latin typeface="Times New Roman" panose="02020603050405020304" pitchFamily="18" charset="0"/>
                <a:cs typeface="Times New Roman" panose="02020603050405020304" pitchFamily="18" charset="0"/>
              </a:rPr>
              <a:t>HORNE REALTY, LLC</a:t>
            </a:r>
          </a:p>
          <a:p>
            <a:r>
              <a:rPr lang="en-US" sz="1200" dirty="0">
                <a:solidFill>
                  <a:schemeClr val="accent1">
                    <a:lumMod val="50000"/>
                  </a:schemeClr>
                </a:solidFill>
                <a:latin typeface="Times New Roman" panose="02020603050405020304" pitchFamily="18" charset="0"/>
                <a:cs typeface="Times New Roman" panose="02020603050405020304" pitchFamily="18" charset="0"/>
              </a:rPr>
              <a:t>133 E. 1st‎ N. St</a:t>
            </a:r>
          </a:p>
          <a:p>
            <a:r>
              <a:rPr lang="en-US" sz="1200" dirty="0" err="1">
                <a:solidFill>
                  <a:schemeClr val="accent1">
                    <a:lumMod val="50000"/>
                  </a:schemeClr>
                </a:solidFill>
                <a:latin typeface="Times New Roman" panose="02020603050405020304" pitchFamily="18" charset="0"/>
                <a:cs typeface="Times New Roman" panose="02020603050405020304" pitchFamily="18" charset="0"/>
              </a:rPr>
              <a:t>Ste</a:t>
            </a:r>
            <a:r>
              <a:rPr lang="en-US" sz="1200" dirty="0">
                <a:solidFill>
                  <a:schemeClr val="accent1">
                    <a:lumMod val="50000"/>
                  </a:schemeClr>
                </a:solidFill>
                <a:latin typeface="Times New Roman" panose="02020603050405020304" pitchFamily="18" charset="0"/>
                <a:cs typeface="Times New Roman" panose="02020603050405020304" pitchFamily="18" charset="0"/>
              </a:rPr>
              <a:t> 5</a:t>
            </a:r>
          </a:p>
          <a:p>
            <a:r>
              <a:rPr lang="en-US" sz="1200" dirty="0">
                <a:solidFill>
                  <a:schemeClr val="accent1">
                    <a:lumMod val="50000"/>
                  </a:schemeClr>
                </a:solidFill>
                <a:latin typeface="Times New Roman" panose="02020603050405020304" pitchFamily="18" charset="0"/>
                <a:cs typeface="Times New Roman" panose="02020603050405020304" pitchFamily="18" charset="0"/>
              </a:rPr>
              <a:t>Summerville SC 29483</a:t>
            </a:r>
          </a:p>
        </p:txBody>
      </p:sp>
      <p:pic>
        <p:nvPicPr>
          <p:cNvPr id="16" name="Picture 7"/>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2887" y="4548158"/>
            <a:ext cx="1828800" cy="12192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5429404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274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Brush Script MT</vt:lpstr>
      <vt:lpstr>Calibri</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cp:revision>
  <dcterms:created xsi:type="dcterms:W3CDTF">2006-08-16T00:00:00Z</dcterms:created>
  <dcterms:modified xsi:type="dcterms:W3CDTF">2015-11-19T14:34:13Z</dcterms:modified>
</cp:coreProperties>
</file>