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31F20"/>
    <a:srgbClr val="DE6B3E"/>
    <a:srgbClr val="424042"/>
    <a:srgbClr val="EA2D00"/>
    <a:srgbClr val="D953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50" d="100"/>
          <a:sy n="150" d="100"/>
        </p:scale>
        <p:origin x="1602" y="25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11/19/2025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31"/>
          <p:cNvPicPr>
            <a:picLocks noChangeAspect="1"/>
          </p:cNvPicPr>
          <p:nvPr/>
        </p:nvPicPr>
        <p:blipFill>
          <a:blip r:embed="rId2">
            <a:extLst>
              <a:ext uri="{28A0092B-C50C-407E-A947-70E740481C1C}">
                <a14:useLocalDpi xmlns:a14="http://schemas.microsoft.com/office/drawing/2010/main" val="0"/>
              </a:ext>
            </a:extLst>
          </a:blip>
          <a:srcRect t="10417" b="10417"/>
          <a:stretch/>
        </p:blipFill>
        <p:spPr>
          <a:xfrm>
            <a:off x="0" y="0"/>
            <a:ext cx="8229600" cy="4343400"/>
          </a:xfrm>
          <a:prstGeom prst="rect">
            <a:avLst/>
          </a:prstGeom>
          <a:ln w="3175" cap="sq">
            <a:solidFill>
              <a:schemeClr val="bg1"/>
            </a:solidFill>
            <a:miter lim="800000"/>
          </a:ln>
          <a:effectLst/>
        </p:spPr>
      </p:pic>
      <p:sp>
        <p:nvSpPr>
          <p:cNvPr id="2" name="Title 1"/>
          <p:cNvSpPr>
            <a:spLocks noGrp="1"/>
          </p:cNvSpPr>
          <p:nvPr>
            <p:ph type="ctrTitle"/>
          </p:nvPr>
        </p:nvSpPr>
        <p:spPr>
          <a:xfrm>
            <a:off x="0" y="76200"/>
            <a:ext cx="8229600" cy="381000"/>
          </a:xfrm>
          <a:noFill/>
        </p:spPr>
        <p:txBody>
          <a:bodyPr anchor="ctr">
            <a:noAutofit/>
          </a:bodyPr>
          <a:lstStyle/>
          <a:p>
            <a:r>
              <a:rPr lang="en-US" sz="3600" dirty="0">
                <a:solidFill>
                  <a:schemeClr val="bg1"/>
                </a:solidFill>
                <a:effectLst>
                  <a:outerShdw blurRad="38100" dist="38100" dir="2700000" algn="tl">
                    <a:srgbClr val="000000">
                      <a:alpha val="43137"/>
                    </a:srgbClr>
                  </a:outerShdw>
                </a:effectLst>
                <a:latin typeface="Fave Script Bold Pro" pitchFamily="2" charset="0"/>
                <a:ea typeface="Rollerscript Rough" panose="03070600040307000000" pitchFamily="66" charset="0"/>
              </a:rPr>
              <a:t>James Island ~ No HOA ~ 3 Lights to Downtown</a:t>
            </a:r>
          </a:p>
        </p:txBody>
      </p:sp>
      <p:sp>
        <p:nvSpPr>
          <p:cNvPr id="3" name="Subtitle 2"/>
          <p:cNvSpPr>
            <a:spLocks noGrp="1"/>
          </p:cNvSpPr>
          <p:nvPr>
            <p:ph type="subTitle" idx="1"/>
          </p:nvPr>
        </p:nvSpPr>
        <p:spPr>
          <a:xfrm>
            <a:off x="0" y="5132457"/>
            <a:ext cx="8229600" cy="2917686"/>
          </a:xfrm>
        </p:spPr>
        <p:txBody>
          <a:bodyPr anchor="ctr">
            <a:noAutofit/>
          </a:bodyPr>
          <a:lstStyle/>
          <a:p>
            <a:r>
              <a:rPr lang="en-US" sz="940" dirty="0">
                <a:solidFill>
                  <a:schemeClr val="bg1">
                    <a:lumMod val="50000"/>
                  </a:schemeClr>
                </a:solidFill>
                <a:latin typeface="Cambria" panose="02040503050406030204" pitchFamily="18" charset="0"/>
              </a:rPr>
              <a:t>Modern coastal living without the rules - this newer elevated home offers sleek construction, room to park your boats, space for your chickens, and the freedom of no HOA! Built New in 2024, this 5 bedroom 4.5 bathroom elevated drive under (4 car garage) home is 3,400+sqft and sits on a large .61 +/- acre private lot. No HOA and 3 Traffic Lights from Downtown Charleston! Folly Beach and James Island County Park just around the corner as well. Golf Cart, walk, or bike to Camp Road Middle School, literally at the end of Hale Street. Bring your toys, enjoy your outdoor space, build your pool, work in your gardens or greenhouse, and enjoy easy traffic light access onto Camp Road. Quietly nestled off the main road closer to the marsh with partial views of James Island Creek, this is an incredible opportunity to get a 1 year old house with an abundance of living flexibility and outdoor amenities on your own property. The first floor features a bright, open, spacious floor plan with the kitchen completely overlooking the living room and elevated screened porch. Truly a chefs kitchen, the house is tastefully updated with a 36 inch Sub-Zero classic refrigerator, custom fit surround cabinetry, 36 inch KitchenAid commercial six burner gas stove, wall mounted KitchenAid oven and microwave combo, complete with KitchenAid dishwasher. If you're a coffee aficionado, you will appreciate the dedicated water and waste lines in the kitchen for your home coffee station. ECM </a:t>
            </a:r>
            <a:r>
              <a:rPr lang="en-US" sz="940" dirty="0" err="1">
                <a:solidFill>
                  <a:schemeClr val="bg1">
                    <a:lumMod val="50000"/>
                  </a:schemeClr>
                </a:solidFill>
                <a:latin typeface="Cambria" panose="02040503050406030204" pitchFamily="18" charset="0"/>
              </a:rPr>
              <a:t>Synchronika</a:t>
            </a:r>
            <a:r>
              <a:rPr lang="en-US" sz="940" dirty="0">
                <a:solidFill>
                  <a:schemeClr val="bg1">
                    <a:lumMod val="50000"/>
                  </a:schemeClr>
                </a:solidFill>
                <a:latin typeface="Cambria" panose="02040503050406030204" pitchFamily="18" charset="0"/>
              </a:rPr>
              <a:t> espresso maker negotiable. A formal dining room is quietly located separately towards the front of the home for relaxed formal entertaining. Also on this level is the primary bedroom with oversized private bathroom, separate sinks, walk in closet, and tile shower. Continuing around the first floor is another large bedroom located on the opposite side of the house with a full bathroom, as well is the home office space at the front of the house, perfect for that home office, library, study, playroom or whatever your lifestyle needs. Upstairs is a secondary large living room area, providing a separate living space on each floor. Bedrooms 3, 4, and 5 are all upstairs complete with 2 full bathrooms and ample privacy for everyone. The home has a 10 year builder warranty in place, a Termite Warranty, a dedicated 50 Amp circuit with 240 V plug charging station in the garage, and the conveniences city utilities. Fresh landscaping around the yard was just completed in October as well as the 1 year builder walk through. This is a chance to get your newer construction dream home on over ½ acre with marsh and creek views, No HOA, and 3 red lights to downtown Charleston! Plenty of more details and photos available upon request, come and see it today!</a:t>
            </a: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264235" y="9230717"/>
            <a:ext cx="805014" cy="7394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28600" y="9198114"/>
            <a:ext cx="7772400" cy="707886"/>
          </a:xfrm>
          <a:prstGeom prst="rect">
            <a:avLst/>
          </a:prstGeom>
        </p:spPr>
        <p:txBody>
          <a:bodyPr wrap="square">
            <a:spAutoFit/>
          </a:bodyPr>
          <a:lstStyle/>
          <a:p>
            <a:pPr algn="ctr"/>
            <a:r>
              <a:rPr lang="en-US" sz="1600" b="1" dirty="0">
                <a:solidFill>
                  <a:srgbClr val="231F20"/>
                </a:solidFill>
                <a:latin typeface="Cambria" panose="02040503050406030204" pitchFamily="18" charset="0"/>
              </a:rPr>
              <a:t>Jerod Coulter, ABR, REALTOR</a:t>
            </a:r>
          </a:p>
          <a:p>
            <a:pPr algn="ctr"/>
            <a:r>
              <a:rPr lang="en-US" sz="1200" dirty="0">
                <a:solidFill>
                  <a:srgbClr val="231F20"/>
                </a:solidFill>
                <a:latin typeface="Cambria" panose="02040503050406030204" pitchFamily="18" charset="0"/>
              </a:rPr>
              <a:t>843-513-3741</a:t>
            </a:r>
          </a:p>
          <a:p>
            <a:pPr algn="ctr"/>
            <a:r>
              <a:rPr lang="en-US" sz="1200" dirty="0">
                <a:solidFill>
                  <a:srgbClr val="231F20"/>
                </a:solidFill>
                <a:latin typeface="Cambria" panose="02040503050406030204" pitchFamily="18" charset="0"/>
              </a:rPr>
              <a:t>jerodcoulter@gmail.com</a:t>
            </a:r>
          </a:p>
        </p:txBody>
      </p:sp>
      <p:sp>
        <p:nvSpPr>
          <p:cNvPr id="6" name="Rectangle 5"/>
          <p:cNvSpPr/>
          <p:nvPr/>
        </p:nvSpPr>
        <p:spPr>
          <a:xfrm>
            <a:off x="228600" y="9827010"/>
            <a:ext cx="7772400" cy="230832"/>
          </a:xfrm>
          <a:prstGeom prst="rect">
            <a:avLst/>
          </a:prstGeom>
        </p:spPr>
        <p:txBody>
          <a:bodyPr wrap="square">
            <a:spAutoFit/>
          </a:bodyPr>
          <a:lstStyle/>
          <a:p>
            <a:pPr algn="ctr"/>
            <a:r>
              <a:rPr lang="en-US" sz="900" dirty="0">
                <a:solidFill>
                  <a:srgbClr val="231F20"/>
                </a:solidFill>
                <a:latin typeface="Cambria" panose="02040503050406030204" pitchFamily="18" charset="0"/>
              </a:rPr>
              <a:t>The Boulevard Company, LLC | 35 Broad Street | Charleston, SC 29401</a:t>
            </a:r>
          </a:p>
        </p:txBody>
      </p:sp>
      <p:sp>
        <p:nvSpPr>
          <p:cNvPr id="8" name="Rectangle 7"/>
          <p:cNvSpPr/>
          <p:nvPr/>
        </p:nvSpPr>
        <p:spPr>
          <a:xfrm>
            <a:off x="0" y="4305925"/>
            <a:ext cx="8229600" cy="723275"/>
          </a:xfrm>
          <a:prstGeom prst="rect">
            <a:avLst/>
          </a:prstGeom>
          <a:noFill/>
        </p:spPr>
        <p:txBody>
          <a:bodyPr wrap="square">
            <a:spAutoFit/>
          </a:bodyPr>
          <a:lstStyle/>
          <a:p>
            <a:pPr algn="ctr"/>
            <a:r>
              <a:rPr lang="en-US" sz="2300" b="1" dirty="0">
                <a:ln w="3175">
                  <a:noFill/>
                </a:ln>
                <a:solidFill>
                  <a:sysClr val="windowText" lastClr="000000"/>
                </a:solidFill>
                <a:latin typeface="Cambria" panose="02040503050406030204" pitchFamily="18" charset="0"/>
              </a:rPr>
              <a:t>1840 Cornish Avenue</a:t>
            </a:r>
          </a:p>
          <a:p>
            <a:pPr algn="ctr"/>
            <a:r>
              <a:rPr lang="en-US" sz="1800" b="1" dirty="0">
                <a:ln w="3175">
                  <a:noFill/>
                </a:ln>
                <a:solidFill>
                  <a:sysClr val="windowText" lastClr="000000"/>
                </a:solidFill>
                <a:latin typeface="Cambria" panose="02040503050406030204" pitchFamily="18" charset="0"/>
              </a:rPr>
              <a:t> </a:t>
            </a:r>
            <a:r>
              <a:rPr lang="en-US" sz="1600" b="1" dirty="0">
                <a:ln w="3175">
                  <a:noFill/>
                </a:ln>
                <a:solidFill>
                  <a:sysClr val="windowText" lastClr="000000"/>
                </a:solidFill>
                <a:latin typeface="Cambria" panose="02040503050406030204" pitchFamily="18" charset="0"/>
              </a:rPr>
              <a:t>Camp Road Estates | Charleston, SC 29412 | MLS# 25030638 | $1,550,000</a:t>
            </a:r>
          </a:p>
        </p:txBody>
      </p:sp>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7316406" y="9281549"/>
            <a:ext cx="492904" cy="637784"/>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3">
            <a:extLst>
              <a:ext uri="{FF2B5EF4-FFF2-40B4-BE49-F238E27FC236}">
                <a16:creationId xmlns:a16="http://schemas.microsoft.com/office/drawing/2014/main" id="{72AD5716-BB67-4BE0-BC0B-FC1B1E87D913}"/>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5005320" y="8153400"/>
            <a:ext cx="1488995" cy="990600"/>
          </a:xfrm>
          <a:prstGeom prst="rect">
            <a:avLst/>
          </a:prstGeom>
          <a:ln w="3175" cap="sq">
            <a:solidFill>
              <a:schemeClr val="bg1"/>
            </a:solidFill>
            <a:miter lim="800000"/>
          </a:ln>
          <a:effectLst/>
        </p:spPr>
      </p:pic>
      <p:pic>
        <p:nvPicPr>
          <p:cNvPr id="22" name="Picture 21"/>
          <p:cNvPicPr>
            <a:picLocks/>
          </p:cNvPicPr>
          <p:nvPr/>
        </p:nvPicPr>
        <p:blipFill>
          <a:blip r:embed="rId6" cstate="print">
            <a:extLst>
              <a:ext uri="{28A0092B-C50C-407E-A947-70E740481C1C}">
                <a14:useLocalDpi xmlns:a14="http://schemas.microsoft.com/office/drawing/2010/main" val="0"/>
              </a:ext>
            </a:extLst>
          </a:blip>
          <a:srcRect/>
          <a:stretch/>
        </p:blipFill>
        <p:spPr>
          <a:xfrm>
            <a:off x="3370303" y="8153400"/>
            <a:ext cx="1488995" cy="990600"/>
          </a:xfrm>
          <a:prstGeom prst="rect">
            <a:avLst/>
          </a:prstGeom>
          <a:ln w="3175" cap="sq">
            <a:solidFill>
              <a:schemeClr val="bg1"/>
            </a:solidFill>
            <a:miter lim="800000"/>
          </a:ln>
          <a:effectLst/>
        </p:spPr>
      </p:pic>
      <p:pic>
        <p:nvPicPr>
          <p:cNvPr id="23" name="Picture 22"/>
          <p:cNvPicPr>
            <a:picLocks/>
          </p:cNvPicPr>
          <p:nvPr/>
        </p:nvPicPr>
        <p:blipFill>
          <a:blip r:embed="rId7" cstate="print">
            <a:extLst>
              <a:ext uri="{28A0092B-C50C-407E-A947-70E740481C1C}">
                <a14:useLocalDpi xmlns:a14="http://schemas.microsoft.com/office/drawing/2010/main" val="0"/>
              </a:ext>
            </a:extLst>
          </a:blip>
          <a:srcRect/>
          <a:stretch/>
        </p:blipFill>
        <p:spPr>
          <a:xfrm>
            <a:off x="1735286" y="8153400"/>
            <a:ext cx="1488995" cy="990600"/>
          </a:xfrm>
          <a:prstGeom prst="rect">
            <a:avLst/>
          </a:prstGeom>
          <a:ln w="3175" cap="sq">
            <a:solidFill>
              <a:schemeClr val="bg1"/>
            </a:solidFill>
            <a:miter lim="800000"/>
          </a:ln>
          <a:effectLst/>
        </p:spPr>
      </p:pic>
      <p:pic>
        <p:nvPicPr>
          <p:cNvPr id="25" name="Picture 24">
            <a:extLst>
              <a:ext uri="{FF2B5EF4-FFF2-40B4-BE49-F238E27FC236}">
                <a16:creationId xmlns:a16="http://schemas.microsoft.com/office/drawing/2014/main" id="{D63DB560-D17F-43DF-B15A-D90397CF4B62}"/>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100269" y="8153400"/>
            <a:ext cx="1488995" cy="990600"/>
          </a:xfrm>
          <a:prstGeom prst="rect">
            <a:avLst/>
          </a:prstGeom>
          <a:ln w="3175" cap="sq">
            <a:solidFill>
              <a:schemeClr val="bg1"/>
            </a:solidFill>
            <a:miter lim="800000"/>
          </a:ln>
          <a:effectLst/>
        </p:spPr>
      </p:pic>
      <p:pic>
        <p:nvPicPr>
          <p:cNvPr id="17" name="Picture 16">
            <a:extLst>
              <a:ext uri="{FF2B5EF4-FFF2-40B4-BE49-F238E27FC236}">
                <a16:creationId xmlns:a16="http://schemas.microsoft.com/office/drawing/2014/main" id="{E7C24965-9F0B-4B10-A02B-ABC9D15B06FC}"/>
              </a:ext>
            </a:extLst>
          </p:cNvPr>
          <p:cNvPicPr>
            <a:picLocks/>
          </p:cNvPicPr>
          <p:nvPr/>
        </p:nvPicPr>
        <p:blipFill>
          <a:blip r:embed="rId9" cstate="print">
            <a:extLst>
              <a:ext uri="{28A0092B-C50C-407E-A947-70E740481C1C}">
                <a14:useLocalDpi xmlns:a14="http://schemas.microsoft.com/office/drawing/2010/main" val="0"/>
              </a:ext>
            </a:extLst>
          </a:blip>
          <a:srcRect t="50" b="50"/>
          <a:stretch/>
        </p:blipFill>
        <p:spPr>
          <a:xfrm>
            <a:off x="6639598" y="8153400"/>
            <a:ext cx="1490472" cy="990600"/>
          </a:xfrm>
          <a:prstGeom prst="rect">
            <a:avLst/>
          </a:prstGeom>
          <a:ln w="3175" cap="sq">
            <a:solidFill>
              <a:schemeClr val="bg1"/>
            </a:solidFill>
            <a:miter lim="800000"/>
          </a:ln>
          <a:effectLst/>
        </p:spPr>
      </p:pic>
      <p:pic>
        <p:nvPicPr>
          <p:cNvPr id="7" name="Picture 6">
            <a:extLst>
              <a:ext uri="{FF2B5EF4-FFF2-40B4-BE49-F238E27FC236}">
                <a16:creationId xmlns:a16="http://schemas.microsoft.com/office/drawing/2014/main" id="{94993FC4-3C2E-AB2C-AA81-EF6047B5089B}"/>
              </a:ext>
            </a:extLst>
          </p:cNvPr>
          <p:cNvPicPr>
            <a:picLocks/>
          </p:cNvPicPr>
          <p:nvPr/>
        </p:nvPicPr>
        <p:blipFill>
          <a:blip r:embed="rId10" cstate="print">
            <a:extLst>
              <a:ext uri="{28A0092B-C50C-407E-A947-70E740481C1C}">
                <a14:useLocalDpi xmlns:a14="http://schemas.microsoft.com/office/drawing/2010/main" val="0"/>
              </a:ext>
            </a:extLst>
          </a:blip>
          <a:srcRect t="153" b="153"/>
          <a:stretch/>
        </p:blipFill>
        <p:spPr>
          <a:xfrm>
            <a:off x="134566" y="2901084"/>
            <a:ext cx="1869365" cy="1302616"/>
          </a:xfrm>
          <a:prstGeom prst="rect">
            <a:avLst/>
          </a:prstGeom>
          <a:ln w="12700" cap="sq">
            <a:solidFill>
              <a:schemeClr val="bg1"/>
            </a:solidFill>
            <a:miter lim="800000"/>
          </a:ln>
          <a:effectLst/>
        </p:spPr>
      </p:pic>
      <p:sp>
        <p:nvSpPr>
          <p:cNvPr id="9" name="Rectangle 8">
            <a:extLst>
              <a:ext uri="{FF2B5EF4-FFF2-40B4-BE49-F238E27FC236}">
                <a16:creationId xmlns:a16="http://schemas.microsoft.com/office/drawing/2014/main" id="{39C5F5BE-1EAF-073E-11C9-33DE3356CDEF}"/>
              </a:ext>
            </a:extLst>
          </p:cNvPr>
          <p:cNvSpPr/>
          <p:nvPr/>
        </p:nvSpPr>
        <p:spPr>
          <a:xfrm>
            <a:off x="134566" y="3926701"/>
            <a:ext cx="1869365" cy="276999"/>
          </a:xfrm>
          <a:prstGeom prst="rect">
            <a:avLst/>
          </a:prstGeom>
          <a:noFill/>
        </p:spPr>
        <p:txBody>
          <a:bodyPr wrap="square">
            <a:spAutoFit/>
          </a:bodyPr>
          <a:lstStyle/>
          <a:p>
            <a:r>
              <a:rPr lang="en-US" sz="1200" b="1" i="1" dirty="0">
                <a:ln w="3175">
                  <a:noFill/>
                </a:ln>
                <a:solidFill>
                  <a:schemeClr val="bg1"/>
                </a:solidFill>
                <a:latin typeface="Cambria" panose="02040503050406030204" pitchFamily="18" charset="0"/>
              </a:rPr>
              <a:t>AI Generated</a:t>
            </a:r>
            <a:endParaRPr lang="en-US" sz="1000" b="1" i="1" dirty="0">
              <a:ln w="3175">
                <a:noFill/>
              </a:ln>
              <a:solidFill>
                <a:schemeClr val="bg1"/>
              </a:solidFill>
              <a:latin typeface="Cambria" panose="02040503050406030204" pitchFamily="18" charset="0"/>
            </a:endParaRPr>
          </a:p>
        </p:txBody>
      </p:sp>
      <p:sp>
        <p:nvSpPr>
          <p:cNvPr id="11" name="TextBox 10">
            <a:extLst>
              <a:ext uri="{FF2B5EF4-FFF2-40B4-BE49-F238E27FC236}">
                <a16:creationId xmlns:a16="http://schemas.microsoft.com/office/drawing/2014/main" id="{E5002EA1-75FC-4B74-C475-CFE87AA49349}"/>
              </a:ext>
            </a:extLst>
          </p:cNvPr>
          <p:cNvSpPr txBox="1"/>
          <p:nvPr/>
        </p:nvSpPr>
        <p:spPr>
          <a:xfrm>
            <a:off x="134566" y="1282005"/>
            <a:ext cx="1869366" cy="1384995"/>
          </a:xfrm>
          <a:prstGeom prst="rect">
            <a:avLst/>
          </a:prstGeom>
          <a:solidFill>
            <a:schemeClr val="bg1"/>
          </a:solidFill>
          <a:ln>
            <a:solidFill>
              <a:schemeClr val="tx1"/>
            </a:solidFill>
          </a:ln>
        </p:spPr>
        <p:txBody>
          <a:bodyPr wrap="square">
            <a:spAutoFit/>
          </a:bodyPr>
          <a:lstStyle/>
          <a:p>
            <a:pPr algn="ctr"/>
            <a:r>
              <a:rPr lang="en-US" sz="1400" dirty="0">
                <a:latin typeface="Cambria" panose="02040503050406030204" pitchFamily="18" charset="0"/>
                <a:ea typeface="Cambria" panose="02040503050406030204" pitchFamily="18" charset="0"/>
              </a:rPr>
              <a:t>5 Bedrooms</a:t>
            </a:r>
          </a:p>
          <a:p>
            <a:pPr algn="ctr"/>
            <a:r>
              <a:rPr lang="en-US" sz="1400" dirty="0">
                <a:latin typeface="Cambria" panose="02040503050406030204" pitchFamily="18" charset="0"/>
                <a:ea typeface="Cambria" panose="02040503050406030204" pitchFamily="18" charset="0"/>
              </a:rPr>
              <a:t>4.5 Baths</a:t>
            </a:r>
          </a:p>
          <a:p>
            <a:pPr algn="ctr"/>
            <a:r>
              <a:rPr lang="en-US" sz="1400" dirty="0">
                <a:latin typeface="Cambria" panose="02040503050406030204" pitchFamily="18" charset="0"/>
                <a:ea typeface="Cambria" panose="02040503050406030204" pitchFamily="18" charset="0"/>
              </a:rPr>
              <a:t>3,841 </a:t>
            </a:r>
            <a:r>
              <a:rPr lang="en-US" sz="1400" dirty="0" err="1">
                <a:latin typeface="Cambria" panose="02040503050406030204" pitchFamily="18" charset="0"/>
                <a:ea typeface="Cambria" panose="02040503050406030204" pitchFamily="18" charset="0"/>
              </a:rPr>
              <a:t>sqft</a:t>
            </a:r>
            <a:endParaRPr lang="en-US" sz="1400" dirty="0">
              <a:latin typeface="Cambria" panose="02040503050406030204" pitchFamily="18" charset="0"/>
              <a:ea typeface="Cambria" panose="02040503050406030204" pitchFamily="18" charset="0"/>
            </a:endParaRPr>
          </a:p>
          <a:p>
            <a:pPr algn="ctr"/>
            <a:r>
              <a:rPr lang="en-US" sz="1400" dirty="0">
                <a:latin typeface="Cambria" panose="02040503050406030204" pitchFamily="18" charset="0"/>
                <a:ea typeface="Cambria" panose="02040503050406030204" pitchFamily="18" charset="0"/>
              </a:rPr>
              <a:t>Built New in 2024</a:t>
            </a:r>
          </a:p>
          <a:p>
            <a:pPr algn="ctr"/>
            <a:r>
              <a:rPr lang="en-US" sz="1400" dirty="0">
                <a:latin typeface="Cambria" panose="02040503050406030204" pitchFamily="18" charset="0"/>
                <a:ea typeface="Cambria" panose="02040503050406030204" pitchFamily="18" charset="0"/>
              </a:rPr>
              <a:t>Tons of Privacy</a:t>
            </a:r>
          </a:p>
          <a:p>
            <a:pPr algn="ctr"/>
            <a:r>
              <a:rPr lang="en-US" sz="1400" dirty="0">
                <a:latin typeface="Cambria" panose="02040503050406030204" pitchFamily="18" charset="0"/>
                <a:ea typeface="Cambria" panose="02040503050406030204" pitchFamily="18" charset="0"/>
              </a:rPr>
              <a:t>Room to build a pool </a:t>
            </a:r>
          </a:p>
        </p:txBody>
      </p:sp>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833</TotalTime>
  <Words>601</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Cambria</vt:lpstr>
      <vt:lpstr>Fave Script Bold Pro</vt:lpstr>
      <vt:lpstr>Office Theme</vt:lpstr>
      <vt:lpstr>James Island ~ No HOA ~ 3 Lights to Downtown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121</cp:revision>
  <dcterms:created xsi:type="dcterms:W3CDTF">2006-08-16T00:00:00Z</dcterms:created>
  <dcterms:modified xsi:type="dcterms:W3CDTF">2025-11-19T15:08:36Z</dcterms:modified>
</cp:coreProperties>
</file>