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media/image3.jpg" ContentType="image/png"/>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2244" y="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1/24/2019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09519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1/24/2019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810384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1/24/2019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5986190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1/24/2019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4233745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B87BD2-079C-4EE9-A540-83B3FE7E79BA}" type="datetimeFigureOut">
              <a:rPr lang="en-US" smtClean="0"/>
              <a:t>1/24/2019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174389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0B87BD2-079C-4EE9-A540-83B3FE7E79BA}" type="datetimeFigureOut">
              <a:rPr lang="en-US" smtClean="0"/>
              <a:t>1/24/2019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698917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0B87BD2-079C-4EE9-A540-83B3FE7E79BA}" type="datetimeFigureOut">
              <a:rPr lang="en-US" smtClean="0"/>
              <a:t>1/24/2019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40351485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0B87BD2-079C-4EE9-A540-83B3FE7E79BA}" type="datetimeFigureOut">
              <a:rPr lang="en-US" smtClean="0"/>
              <a:t>1/24/2019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7284146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B87BD2-079C-4EE9-A540-83B3FE7E79BA}" type="datetimeFigureOut">
              <a:rPr lang="en-US" smtClean="0"/>
              <a:t>1/24/2019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8681886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B0B87BD2-079C-4EE9-A540-83B3FE7E79BA}" type="datetimeFigureOut">
              <a:rPr lang="en-US" smtClean="0"/>
              <a:t>1/24/2019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2219107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B0B87BD2-079C-4EE9-A540-83B3FE7E79BA}" type="datetimeFigureOut">
              <a:rPr lang="en-US" smtClean="0"/>
              <a:t>1/24/2019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30729254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B0B87BD2-079C-4EE9-A540-83B3FE7E79BA}" type="datetimeFigureOut">
              <a:rPr lang="en-US" smtClean="0"/>
              <a:t>1/24/2019</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6383DD48-4707-442F-9460-CED50651938C}" type="slidenum">
              <a:rPr lang="en-US" smtClean="0"/>
              <a:t>‹#›</a:t>
            </a:fld>
            <a:endParaRPr lang="en-US"/>
          </a:p>
        </p:txBody>
      </p:sp>
    </p:spTree>
    <p:extLst>
      <p:ext uri="{BB962C8B-B14F-4D97-AF65-F5344CB8AC3E}">
        <p14:creationId xmlns:p14="http://schemas.microsoft.com/office/powerpoint/2010/main" val="270239135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g"/><Relationship Id="rId17" Type="http://schemas.openxmlformats.org/officeDocument/2006/relationships/image" Target="../media/image16.jpg"/><Relationship Id="rId2" Type="http://schemas.openxmlformats.org/officeDocument/2006/relationships/image" Target="../media/image1.jpg"/><Relationship Id="rId16" Type="http://schemas.openxmlformats.org/officeDocument/2006/relationships/image" Target="../media/image15.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5" Type="http://schemas.openxmlformats.org/officeDocument/2006/relationships/image" Target="../media/image1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12"/>
          <p:cNvSpPr txBox="1">
            <a:spLocks noChangeArrowheads="1"/>
          </p:cNvSpPr>
          <p:nvPr/>
        </p:nvSpPr>
        <p:spPr bwMode="auto">
          <a:xfrm>
            <a:off x="0" y="8977639"/>
            <a:ext cx="7772400" cy="914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600" b="1" dirty="0">
                <a:solidFill>
                  <a:srgbClr val="000000"/>
                </a:solidFill>
                <a:latin typeface="Georgia" panose="02040502050405020303" pitchFamily="18" charset="0"/>
              </a:rPr>
              <a:t>Bob </a:t>
            </a:r>
            <a:r>
              <a:rPr lang="en-US" altLang="en-US" sz="1600" b="1" dirty="0" err="1">
                <a:solidFill>
                  <a:srgbClr val="000000"/>
                </a:solidFill>
                <a:latin typeface="Georgia" panose="02040502050405020303" pitchFamily="18" charset="0"/>
              </a:rPr>
              <a:t>Ramella</a:t>
            </a:r>
            <a:r>
              <a:rPr lang="en-US" altLang="en-US" sz="1600" b="1" dirty="0">
                <a:solidFill>
                  <a:srgbClr val="000000"/>
                </a:solidFill>
                <a:latin typeface="Georgia" panose="02040502050405020303" pitchFamily="18" charset="0"/>
              </a:rPr>
              <a:t>, Broker</a:t>
            </a:r>
          </a:p>
          <a:p>
            <a:pPr lvl="0" algn="ctr" defTabSz="914400" eaLnBrk="0" fontAlgn="base" hangingPunct="0">
              <a:spcBef>
                <a:spcPct val="0"/>
              </a:spcBef>
              <a:spcAft>
                <a:spcPct val="0"/>
              </a:spcAft>
            </a:pPr>
            <a:r>
              <a:rPr lang="en-US" altLang="en-US" sz="1000" i="1" dirty="0">
                <a:solidFill>
                  <a:srgbClr val="000000"/>
                </a:solidFill>
                <a:latin typeface="Georgia" panose="02040502050405020303" pitchFamily="18" charset="0"/>
              </a:rPr>
              <a:t>CRS, CDPE, RCC, e-Pro</a:t>
            </a:r>
          </a:p>
          <a:p>
            <a:pPr lvl="0" algn="ctr" defTabSz="914400" eaLnBrk="0" fontAlgn="base" hangingPunct="0">
              <a:spcBef>
                <a:spcPct val="0"/>
              </a:spcBef>
              <a:spcAft>
                <a:spcPct val="0"/>
              </a:spcAft>
            </a:pPr>
            <a:r>
              <a:rPr lang="en-US" altLang="en-US" sz="1000" dirty="0">
                <a:solidFill>
                  <a:srgbClr val="000000"/>
                </a:solidFill>
                <a:latin typeface="Georgia" panose="02040502050405020303" pitchFamily="18" charset="0"/>
              </a:rPr>
              <a:t>(843) 330-8300</a:t>
            </a:r>
          </a:p>
          <a:p>
            <a:pPr lvl="0" algn="ctr" defTabSz="914400" eaLnBrk="0" fontAlgn="base" hangingPunct="0">
              <a:spcBef>
                <a:spcPct val="0"/>
              </a:spcBef>
              <a:spcAft>
                <a:spcPct val="0"/>
              </a:spcAft>
            </a:pPr>
            <a:r>
              <a:rPr lang="en-US" altLang="en-US" sz="1000" dirty="0">
                <a:solidFill>
                  <a:srgbClr val="000000"/>
                </a:solidFill>
                <a:latin typeface="Georgia" panose="02040502050405020303" pitchFamily="18" charset="0"/>
              </a:rPr>
              <a:t>bob@bobramella.com | bobramella.kw.com</a:t>
            </a:r>
            <a:endParaRPr kumimoji="0" lang="en-US" altLang="en-US" sz="1000" i="0" u="none" strike="noStrike" cap="none" normalizeH="0" baseline="0" dirty="0">
              <a:ln>
                <a:noFill/>
              </a:ln>
              <a:solidFill>
                <a:schemeClr val="tx1"/>
              </a:solidFill>
              <a:effectLst/>
              <a:latin typeface="Georgia" panose="02040502050405020303" pitchFamily="18"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027739" y="729410"/>
            <a:ext cx="3716923" cy="2477948"/>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sp>
        <p:nvSpPr>
          <p:cNvPr id="5" name="Text Box 4"/>
          <p:cNvSpPr txBox="1">
            <a:spLocks noChangeArrowheads="1"/>
          </p:cNvSpPr>
          <p:nvPr/>
        </p:nvSpPr>
        <p:spPr bwMode="auto">
          <a:xfrm>
            <a:off x="0" y="5068369"/>
            <a:ext cx="7772400" cy="29033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100" dirty="0">
                <a:solidFill>
                  <a:srgbClr val="000000"/>
                </a:solidFill>
                <a:latin typeface="Georgia" panose="02040502050405020303" pitchFamily="18" charset="0"/>
              </a:rPr>
              <a:t>Welcome to 1843 </a:t>
            </a:r>
            <a:r>
              <a:rPr lang="en-US" altLang="en-US" sz="1100" dirty="0" err="1">
                <a:solidFill>
                  <a:srgbClr val="000000"/>
                </a:solidFill>
                <a:latin typeface="Georgia" panose="02040502050405020303" pitchFamily="18" charset="0"/>
              </a:rPr>
              <a:t>Debbenshire</a:t>
            </a:r>
            <a:r>
              <a:rPr lang="en-US" altLang="en-US" sz="1100" dirty="0">
                <a:solidFill>
                  <a:srgbClr val="000000"/>
                </a:solidFill>
                <a:latin typeface="Georgia" panose="02040502050405020303" pitchFamily="18" charset="0"/>
              </a:rPr>
              <a:t> Drive located in West Ashley Plantation. This five bedroom, two bath home is newly renovated and has 2069 square feet of beautifully designed living space. The floor plan has been opened up and all new electrical and light fixtures have been added. The Kitchen is all new cabinets with Granite Counter Tops and a GE Stainless Steel appliance package with Natural Gas Range. There is a new island in the kitchen as well. New energy efficient windows have been added throughout along with new five inch wide Maple hardwood floors. All of the bathrooms have new vanities and Carrara Marble counter tops. The HVAC for the upstairs is a traditional heat pump but the downstairs and the garage are heated and cooled with the new Mini Split system. This gives you ultimate flexibility in zone heating and cooling and it is very energy efficient. Both bathrooms have new custom tile floors. The master bathroom has a very large custom tile walk-in shower. The oversized master bedroom has new "barn door" sliders for the entrance to the large walk-in closet and the master bathroom. A Natural Gas Rinnai Tankless hot water system is installed. All of the interior and exterior doors are new </a:t>
            </a:r>
            <a:r>
              <a:rPr lang="en-US" altLang="en-US" sz="1100" dirty="0" err="1">
                <a:solidFill>
                  <a:srgbClr val="000000"/>
                </a:solidFill>
                <a:latin typeface="Georgia" panose="02040502050405020303" pitchFamily="18" charset="0"/>
              </a:rPr>
              <a:t>Craftman</a:t>
            </a:r>
            <a:r>
              <a:rPr lang="en-US" altLang="en-US" sz="1100" dirty="0">
                <a:solidFill>
                  <a:srgbClr val="000000"/>
                </a:solidFill>
                <a:latin typeface="Georgia" panose="02040502050405020303" pitchFamily="18" charset="0"/>
              </a:rPr>
              <a:t> Style doors. All of the plumbing is new as are the plumbing fixtures. New paint inside and out with new finish and trim too. On the right side of the house is a large gate in the privacy fence that allows you to park your RV, Boat or camper securely. An oversized deck has been added that has a walk out door from the kitchen area. The detached finished garage contains 440 square feet of heated and cooled space. It contains a kitchen area that could easily be finished into a complete kitchen. The cabinetry is in place with the sink and countertops. There is a finished half bathroom with an unfinished shower here too. Each end of the garage has garage doors. If you wanted to remove one and frame in one or both ends, you would have a wonderful apartment/man cave/she cave. The back yard is fenced in. This great property is move in ready.</a:t>
            </a:r>
            <a:endParaRPr kumimoji="0" lang="en-US" altLang="en-US" sz="1100" b="0" i="0" u="none" strike="noStrike" cap="none" normalizeH="0" baseline="0" dirty="0">
              <a:ln>
                <a:noFill/>
              </a:ln>
              <a:solidFill>
                <a:schemeClr val="tx1"/>
              </a:solidFill>
              <a:effectLst/>
              <a:latin typeface="Arial" panose="020B0604020202020204" pitchFamily="34" charset="0"/>
            </a:endParaRPr>
          </a:p>
        </p:txBody>
      </p:sp>
      <p:pic>
        <p:nvPicPr>
          <p:cNvPr id="1029" name="Picture 5"/>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537778" y="9115182"/>
            <a:ext cx="584200" cy="6393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35" name="Picture 11"/>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418647" y="9227567"/>
            <a:ext cx="1047750" cy="4145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7" name="Text Box 13"/>
          <p:cNvSpPr txBox="1">
            <a:spLocks noChangeArrowheads="1"/>
          </p:cNvSpPr>
          <p:nvPr/>
        </p:nvSpPr>
        <p:spPr bwMode="auto">
          <a:xfrm>
            <a:off x="1" y="9802131"/>
            <a:ext cx="7772399" cy="2499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050" dirty="0">
                <a:solidFill>
                  <a:schemeClr val="bg1">
                    <a:lumMod val="50000"/>
                  </a:schemeClr>
                </a:solidFill>
                <a:latin typeface="Georgia" panose="02040502050405020303" pitchFamily="18" charset="0"/>
              </a:rPr>
              <a:t>Keller Williams Realty Charleston | 496 </a:t>
            </a:r>
            <a:r>
              <a:rPr lang="en-US" altLang="en-US" sz="1050" dirty="0" err="1">
                <a:solidFill>
                  <a:schemeClr val="bg1">
                    <a:lumMod val="50000"/>
                  </a:schemeClr>
                </a:solidFill>
                <a:latin typeface="Georgia" panose="02040502050405020303" pitchFamily="18" charset="0"/>
              </a:rPr>
              <a:t>Bramson</a:t>
            </a:r>
            <a:r>
              <a:rPr lang="en-US" altLang="en-US" sz="1050" dirty="0">
                <a:solidFill>
                  <a:schemeClr val="bg1">
                    <a:lumMod val="50000"/>
                  </a:schemeClr>
                </a:solidFill>
                <a:latin typeface="Georgia" panose="02040502050405020303" pitchFamily="18" charset="0"/>
              </a:rPr>
              <a:t> Ct Ste 200 | Mt. Pleasant, SC 29464</a:t>
            </a:r>
            <a:endParaRPr kumimoji="0" lang="en-US" altLang="en-US" sz="1400" b="0" i="0" u="none" strike="noStrike" cap="none" normalizeH="0" baseline="0" dirty="0">
              <a:ln>
                <a:noFill/>
              </a:ln>
              <a:solidFill>
                <a:schemeClr val="bg1">
                  <a:lumMod val="50000"/>
                </a:schemeClr>
              </a:solidFill>
              <a:effectLst/>
              <a:latin typeface="Georgia" panose="02040502050405020303" pitchFamily="18" charset="0"/>
            </a:endParaRPr>
          </a:p>
        </p:txBody>
      </p:sp>
      <p:sp>
        <p:nvSpPr>
          <p:cNvPr id="9" name="Rectangle 8"/>
          <p:cNvSpPr/>
          <p:nvPr/>
        </p:nvSpPr>
        <p:spPr>
          <a:xfrm>
            <a:off x="1" y="5590"/>
            <a:ext cx="7792718" cy="615553"/>
          </a:xfrm>
          <a:prstGeom prst="rect">
            <a:avLst/>
          </a:prstGeom>
          <a:noFill/>
          <a:effectLst/>
        </p:spPr>
        <p:txBody>
          <a:bodyPr wrap="square">
            <a:spAutoFit/>
          </a:bodyPr>
          <a:lstStyle/>
          <a:p>
            <a:pPr algn="ctr"/>
            <a:r>
              <a:rPr lang="en-US" sz="2000" b="1" dirty="0">
                <a:ln w="0">
                  <a:noFill/>
                </a:ln>
                <a:solidFill>
                  <a:srgbClr val="C00000"/>
                </a:solidFill>
                <a:latin typeface="Georgia" panose="02040502050405020303" pitchFamily="18" charset="0"/>
              </a:rPr>
              <a:t>Open House ~ Saturday &amp; Sunday from 1-4</a:t>
            </a:r>
          </a:p>
          <a:p>
            <a:pPr algn="ctr"/>
            <a:r>
              <a:rPr lang="en-US" sz="1400" i="1" dirty="0">
                <a:ln w="0">
                  <a:noFill/>
                </a:ln>
                <a:solidFill>
                  <a:srgbClr val="FF0000"/>
                </a:solidFill>
                <a:latin typeface="Georgia" panose="02040502050405020303" pitchFamily="18" charset="0"/>
              </a:rPr>
              <a:t>Hosted by Sarah Graham | (843) 693-0620 | sarahrgraham@kw.com</a:t>
            </a:r>
          </a:p>
        </p:txBody>
      </p:sp>
      <p:sp>
        <p:nvSpPr>
          <p:cNvPr id="19" name="Rectangle 18"/>
          <p:cNvSpPr/>
          <p:nvPr/>
        </p:nvSpPr>
        <p:spPr>
          <a:xfrm>
            <a:off x="0" y="3320179"/>
            <a:ext cx="7772400" cy="677108"/>
          </a:xfrm>
          <a:prstGeom prst="rect">
            <a:avLst/>
          </a:prstGeom>
        </p:spPr>
        <p:txBody>
          <a:bodyPr wrap="square">
            <a:spAutoFit/>
          </a:bodyPr>
          <a:lstStyle/>
          <a:p>
            <a:pPr algn="ctr"/>
            <a:r>
              <a:rPr lang="en-US" sz="2000" b="1" dirty="0">
                <a:ln w="0">
                  <a:noFill/>
                </a:ln>
                <a:solidFill>
                  <a:srgbClr val="C00000"/>
                </a:solidFill>
                <a:latin typeface="Georgia" panose="02040502050405020303" pitchFamily="18" charset="0"/>
              </a:rPr>
              <a:t>1843 </a:t>
            </a:r>
            <a:r>
              <a:rPr lang="en-US" sz="2000" b="1" dirty="0" err="1">
                <a:ln w="0">
                  <a:noFill/>
                </a:ln>
                <a:solidFill>
                  <a:srgbClr val="C00000"/>
                </a:solidFill>
                <a:latin typeface="Georgia" panose="02040502050405020303" pitchFamily="18" charset="0"/>
              </a:rPr>
              <a:t>Debbenshire</a:t>
            </a:r>
            <a:r>
              <a:rPr lang="en-US" sz="2000" b="1" dirty="0">
                <a:ln w="0">
                  <a:noFill/>
                </a:ln>
                <a:solidFill>
                  <a:srgbClr val="C00000"/>
                </a:solidFill>
                <a:latin typeface="Georgia" panose="02040502050405020303" pitchFamily="18" charset="0"/>
              </a:rPr>
              <a:t> Drive</a:t>
            </a:r>
          </a:p>
          <a:p>
            <a:pPr algn="ctr"/>
            <a:r>
              <a:rPr lang="en-US" dirty="0">
                <a:ln w="0">
                  <a:noFill/>
                </a:ln>
                <a:solidFill>
                  <a:srgbClr val="C00000"/>
                </a:solidFill>
                <a:latin typeface="Georgia" panose="02040502050405020303" pitchFamily="18" charset="0"/>
              </a:rPr>
              <a:t>West Ashley Plantation | Charleston | MLS# 18030860 | $358,000</a:t>
            </a:r>
            <a:endParaRPr lang="en-US" sz="1600" dirty="0">
              <a:ln w="0">
                <a:noFill/>
              </a:ln>
              <a:solidFill>
                <a:srgbClr val="C00000"/>
              </a:solidFill>
              <a:latin typeface="Georgia" panose="02040502050405020303" pitchFamily="18" charset="0"/>
            </a:endParaRPr>
          </a:p>
        </p:txBody>
      </p:sp>
      <p:sp>
        <p:nvSpPr>
          <p:cNvPr id="3" name="Rectangle 2"/>
          <p:cNvSpPr/>
          <p:nvPr/>
        </p:nvSpPr>
        <p:spPr>
          <a:xfrm>
            <a:off x="-3181243" y="2894919"/>
            <a:ext cx="2496196" cy="369332"/>
          </a:xfrm>
          <a:prstGeom prst="rect">
            <a:avLst/>
          </a:prstGeom>
        </p:spPr>
        <p:txBody>
          <a:bodyPr wrap="none">
            <a:spAutoFit/>
          </a:bodyPr>
          <a:lstStyle/>
          <a:p>
            <a:r>
              <a:rPr lang="en-US" i="1" dirty="0">
                <a:ln w="0">
                  <a:noFill/>
                </a:ln>
                <a:solidFill>
                  <a:schemeClr val="bg1"/>
                </a:solidFill>
                <a:effectLst>
                  <a:outerShdw blurRad="50800" dist="38100" dir="5400000" algn="t" rotWithShape="0">
                    <a:prstClr val="black">
                      <a:alpha val="40000"/>
                    </a:prstClr>
                  </a:outerShdw>
                </a:effectLst>
                <a:latin typeface="Georgia" panose="02040502050405020303" pitchFamily="18" charset="0"/>
              </a:rPr>
              <a:t>Buy.......Build.....Begin</a:t>
            </a:r>
            <a:endParaRPr lang="en-US" dirty="0"/>
          </a:p>
        </p:txBody>
      </p:sp>
      <p:pic>
        <p:nvPicPr>
          <p:cNvPr id="18" name="Picture 2"/>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8160118" y="786303"/>
            <a:ext cx="3716922" cy="2477948"/>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pic>
        <p:nvPicPr>
          <p:cNvPr id="2" name="Picture 1"/>
          <p:cNvPicPr>
            <a:picLocks/>
          </p:cNvPicPr>
          <p:nvPr/>
        </p:nvPicPr>
        <p:blipFill>
          <a:blip r:embed="rId6">
            <a:extLst>
              <a:ext uri="{28A0092B-C50C-407E-A947-70E740481C1C}">
                <a14:useLocalDpi xmlns:a14="http://schemas.microsoft.com/office/drawing/2010/main" val="0"/>
              </a:ext>
            </a:extLst>
          </a:blip>
          <a:stretch>
            <a:fillRect/>
          </a:stretch>
        </p:blipFill>
        <p:spPr>
          <a:xfrm>
            <a:off x="0" y="8081700"/>
            <a:ext cx="1280160" cy="850392"/>
          </a:xfrm>
          <a:prstGeom prst="rect">
            <a:avLst/>
          </a:prstGeom>
        </p:spPr>
      </p:pic>
      <p:pic>
        <p:nvPicPr>
          <p:cNvPr id="8" name="Picture 7"/>
          <p:cNvPicPr>
            <a:picLocks/>
          </p:cNvPicPr>
          <p:nvPr/>
        </p:nvPicPr>
        <p:blipFill>
          <a:blip r:embed="rId7">
            <a:extLst>
              <a:ext uri="{28A0092B-C50C-407E-A947-70E740481C1C}">
                <a14:useLocalDpi xmlns:a14="http://schemas.microsoft.com/office/drawing/2010/main" val="0"/>
              </a:ext>
            </a:extLst>
          </a:blip>
          <a:stretch>
            <a:fillRect/>
          </a:stretch>
        </p:blipFill>
        <p:spPr>
          <a:xfrm>
            <a:off x="1298448" y="8081700"/>
            <a:ext cx="1280160" cy="850392"/>
          </a:xfrm>
          <a:prstGeom prst="rect">
            <a:avLst/>
          </a:prstGeom>
        </p:spPr>
      </p:pic>
      <p:pic>
        <p:nvPicPr>
          <p:cNvPr id="10" name="Picture 9"/>
          <p:cNvPicPr>
            <a:picLocks/>
          </p:cNvPicPr>
          <p:nvPr/>
        </p:nvPicPr>
        <p:blipFill>
          <a:blip r:embed="rId8">
            <a:extLst>
              <a:ext uri="{28A0092B-C50C-407E-A947-70E740481C1C}">
                <a14:useLocalDpi xmlns:a14="http://schemas.microsoft.com/office/drawing/2010/main" val="0"/>
              </a:ext>
            </a:extLst>
          </a:blip>
          <a:stretch>
            <a:fillRect/>
          </a:stretch>
        </p:blipFill>
        <p:spPr>
          <a:xfrm>
            <a:off x="2596896" y="8081700"/>
            <a:ext cx="1280160" cy="850392"/>
          </a:xfrm>
          <a:prstGeom prst="rect">
            <a:avLst/>
          </a:prstGeom>
        </p:spPr>
      </p:pic>
      <p:pic>
        <p:nvPicPr>
          <p:cNvPr id="11" name="Picture 10"/>
          <p:cNvPicPr>
            <a:picLocks/>
          </p:cNvPicPr>
          <p:nvPr/>
        </p:nvPicPr>
        <p:blipFill>
          <a:blip r:embed="rId9">
            <a:extLst>
              <a:ext uri="{28A0092B-C50C-407E-A947-70E740481C1C}">
                <a14:useLocalDpi xmlns:a14="http://schemas.microsoft.com/office/drawing/2010/main" val="0"/>
              </a:ext>
            </a:extLst>
          </a:blip>
          <a:stretch>
            <a:fillRect/>
          </a:stretch>
        </p:blipFill>
        <p:spPr>
          <a:xfrm>
            <a:off x="3895344" y="8081700"/>
            <a:ext cx="1280160" cy="850392"/>
          </a:xfrm>
          <a:prstGeom prst="rect">
            <a:avLst/>
          </a:prstGeom>
        </p:spPr>
      </p:pic>
      <p:pic>
        <p:nvPicPr>
          <p:cNvPr id="12" name="Picture 11"/>
          <p:cNvPicPr>
            <a:picLocks/>
          </p:cNvPicPr>
          <p:nvPr/>
        </p:nvPicPr>
        <p:blipFill>
          <a:blip r:embed="rId10">
            <a:extLst>
              <a:ext uri="{28A0092B-C50C-407E-A947-70E740481C1C}">
                <a14:useLocalDpi xmlns:a14="http://schemas.microsoft.com/office/drawing/2010/main" val="0"/>
              </a:ext>
            </a:extLst>
          </a:blip>
          <a:stretch>
            <a:fillRect/>
          </a:stretch>
        </p:blipFill>
        <p:spPr>
          <a:xfrm>
            <a:off x="5193792" y="8081700"/>
            <a:ext cx="1280160" cy="850392"/>
          </a:xfrm>
          <a:prstGeom prst="rect">
            <a:avLst/>
          </a:prstGeom>
        </p:spPr>
      </p:pic>
      <p:pic>
        <p:nvPicPr>
          <p:cNvPr id="13" name="Picture 12"/>
          <p:cNvPicPr>
            <a:picLocks/>
          </p:cNvPicPr>
          <p:nvPr/>
        </p:nvPicPr>
        <p:blipFill>
          <a:blip r:embed="rId11">
            <a:extLst>
              <a:ext uri="{28A0092B-C50C-407E-A947-70E740481C1C}">
                <a14:useLocalDpi xmlns:a14="http://schemas.microsoft.com/office/drawing/2010/main" val="0"/>
              </a:ext>
            </a:extLst>
          </a:blip>
          <a:stretch>
            <a:fillRect/>
          </a:stretch>
        </p:blipFill>
        <p:spPr>
          <a:xfrm>
            <a:off x="6492240" y="8081700"/>
            <a:ext cx="1280160" cy="850392"/>
          </a:xfrm>
          <a:prstGeom prst="rect">
            <a:avLst/>
          </a:prstGeom>
        </p:spPr>
      </p:pic>
      <p:pic>
        <p:nvPicPr>
          <p:cNvPr id="20" name="Picture 19">
            <a:extLst>
              <a:ext uri="{FF2B5EF4-FFF2-40B4-BE49-F238E27FC236}">
                <a16:creationId xmlns:a16="http://schemas.microsoft.com/office/drawing/2014/main" id="{3BF425C7-745E-4D4E-8C3A-CEF7C769ECB8}"/>
              </a:ext>
            </a:extLst>
          </p:cNvPr>
          <p:cNvPicPr>
            <a:picLocks/>
          </p:cNvPicPr>
          <p:nvPr/>
        </p:nvPicPr>
        <p:blipFill>
          <a:blip r:embed="rId12">
            <a:extLst>
              <a:ext uri="{28A0092B-C50C-407E-A947-70E740481C1C}">
                <a14:useLocalDpi xmlns:a14="http://schemas.microsoft.com/office/drawing/2010/main" val="0"/>
              </a:ext>
            </a:extLst>
          </a:blip>
          <a:stretch>
            <a:fillRect/>
          </a:stretch>
        </p:blipFill>
        <p:spPr>
          <a:xfrm>
            <a:off x="0" y="4106108"/>
            <a:ext cx="1280160" cy="850392"/>
          </a:xfrm>
          <a:prstGeom prst="rect">
            <a:avLst/>
          </a:prstGeom>
        </p:spPr>
      </p:pic>
      <p:pic>
        <p:nvPicPr>
          <p:cNvPr id="21" name="Picture 20">
            <a:extLst>
              <a:ext uri="{FF2B5EF4-FFF2-40B4-BE49-F238E27FC236}">
                <a16:creationId xmlns:a16="http://schemas.microsoft.com/office/drawing/2014/main" id="{38120B34-137C-45F8-90B3-ED4BC7CA9CF3}"/>
              </a:ext>
            </a:extLst>
          </p:cNvPr>
          <p:cNvPicPr>
            <a:picLocks/>
          </p:cNvPicPr>
          <p:nvPr/>
        </p:nvPicPr>
        <p:blipFill>
          <a:blip r:embed="rId13">
            <a:extLst>
              <a:ext uri="{28A0092B-C50C-407E-A947-70E740481C1C}">
                <a14:useLocalDpi xmlns:a14="http://schemas.microsoft.com/office/drawing/2010/main" val="0"/>
              </a:ext>
            </a:extLst>
          </a:blip>
          <a:stretch>
            <a:fillRect/>
          </a:stretch>
        </p:blipFill>
        <p:spPr>
          <a:xfrm>
            <a:off x="1298448" y="4106108"/>
            <a:ext cx="1280160" cy="850392"/>
          </a:xfrm>
          <a:prstGeom prst="rect">
            <a:avLst/>
          </a:prstGeom>
        </p:spPr>
      </p:pic>
      <p:pic>
        <p:nvPicPr>
          <p:cNvPr id="22" name="Picture 21">
            <a:extLst>
              <a:ext uri="{FF2B5EF4-FFF2-40B4-BE49-F238E27FC236}">
                <a16:creationId xmlns:a16="http://schemas.microsoft.com/office/drawing/2014/main" id="{0A305389-9B22-4295-A79B-F4C5FEC7639A}"/>
              </a:ext>
            </a:extLst>
          </p:cNvPr>
          <p:cNvPicPr>
            <a:picLocks/>
          </p:cNvPicPr>
          <p:nvPr/>
        </p:nvPicPr>
        <p:blipFill>
          <a:blip r:embed="rId14">
            <a:extLst>
              <a:ext uri="{28A0092B-C50C-407E-A947-70E740481C1C}">
                <a14:useLocalDpi xmlns:a14="http://schemas.microsoft.com/office/drawing/2010/main" val="0"/>
              </a:ext>
            </a:extLst>
          </a:blip>
          <a:stretch>
            <a:fillRect/>
          </a:stretch>
        </p:blipFill>
        <p:spPr>
          <a:xfrm>
            <a:off x="2596896" y="4106108"/>
            <a:ext cx="1280160" cy="850392"/>
          </a:xfrm>
          <a:prstGeom prst="rect">
            <a:avLst/>
          </a:prstGeom>
        </p:spPr>
      </p:pic>
      <p:pic>
        <p:nvPicPr>
          <p:cNvPr id="23" name="Picture 22">
            <a:extLst>
              <a:ext uri="{FF2B5EF4-FFF2-40B4-BE49-F238E27FC236}">
                <a16:creationId xmlns:a16="http://schemas.microsoft.com/office/drawing/2014/main" id="{BA380B06-2EFA-4BBD-8F74-69215E6A8184}"/>
              </a:ext>
            </a:extLst>
          </p:cNvPr>
          <p:cNvPicPr>
            <a:picLocks/>
          </p:cNvPicPr>
          <p:nvPr/>
        </p:nvPicPr>
        <p:blipFill>
          <a:blip r:embed="rId15">
            <a:extLst>
              <a:ext uri="{28A0092B-C50C-407E-A947-70E740481C1C}">
                <a14:useLocalDpi xmlns:a14="http://schemas.microsoft.com/office/drawing/2010/main" val="0"/>
              </a:ext>
            </a:extLst>
          </a:blip>
          <a:stretch>
            <a:fillRect/>
          </a:stretch>
        </p:blipFill>
        <p:spPr>
          <a:xfrm>
            <a:off x="3895344" y="4106108"/>
            <a:ext cx="1280160" cy="850392"/>
          </a:xfrm>
          <a:prstGeom prst="rect">
            <a:avLst/>
          </a:prstGeom>
        </p:spPr>
      </p:pic>
      <p:pic>
        <p:nvPicPr>
          <p:cNvPr id="24" name="Picture 23">
            <a:extLst>
              <a:ext uri="{FF2B5EF4-FFF2-40B4-BE49-F238E27FC236}">
                <a16:creationId xmlns:a16="http://schemas.microsoft.com/office/drawing/2014/main" id="{5D3BFE71-810C-4A35-9B23-9DAB22B5A380}"/>
              </a:ext>
            </a:extLst>
          </p:cNvPr>
          <p:cNvPicPr>
            <a:picLocks/>
          </p:cNvPicPr>
          <p:nvPr/>
        </p:nvPicPr>
        <p:blipFill>
          <a:blip r:embed="rId16">
            <a:extLst>
              <a:ext uri="{28A0092B-C50C-407E-A947-70E740481C1C}">
                <a14:useLocalDpi xmlns:a14="http://schemas.microsoft.com/office/drawing/2010/main" val="0"/>
              </a:ext>
            </a:extLst>
          </a:blip>
          <a:stretch>
            <a:fillRect/>
          </a:stretch>
        </p:blipFill>
        <p:spPr>
          <a:xfrm>
            <a:off x="5193792" y="4106108"/>
            <a:ext cx="1280160" cy="850392"/>
          </a:xfrm>
          <a:prstGeom prst="rect">
            <a:avLst/>
          </a:prstGeom>
        </p:spPr>
      </p:pic>
      <p:pic>
        <p:nvPicPr>
          <p:cNvPr id="25" name="Picture 24">
            <a:extLst>
              <a:ext uri="{FF2B5EF4-FFF2-40B4-BE49-F238E27FC236}">
                <a16:creationId xmlns:a16="http://schemas.microsoft.com/office/drawing/2014/main" id="{C35F7496-0090-4BEA-AF5F-EB65CECE20FA}"/>
              </a:ext>
            </a:extLst>
          </p:cNvPr>
          <p:cNvPicPr>
            <a:picLocks/>
          </p:cNvPicPr>
          <p:nvPr/>
        </p:nvPicPr>
        <p:blipFill>
          <a:blip r:embed="rId17">
            <a:extLst>
              <a:ext uri="{28A0092B-C50C-407E-A947-70E740481C1C}">
                <a14:useLocalDpi xmlns:a14="http://schemas.microsoft.com/office/drawing/2010/main" val="0"/>
              </a:ext>
            </a:extLst>
          </a:blip>
          <a:stretch>
            <a:fillRect/>
          </a:stretch>
        </p:blipFill>
        <p:spPr>
          <a:xfrm>
            <a:off x="6492240" y="4106108"/>
            <a:ext cx="1280160" cy="850392"/>
          </a:xfrm>
          <a:prstGeom prst="rect">
            <a:avLst/>
          </a:prstGeom>
        </p:spPr>
      </p:pic>
    </p:spTree>
    <p:extLst>
      <p:ext uri="{BB962C8B-B14F-4D97-AF65-F5344CB8AC3E}">
        <p14:creationId xmlns:p14="http://schemas.microsoft.com/office/powerpoint/2010/main" val="38818931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190</TotalTime>
  <Words>485</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Georgia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55</cp:revision>
  <dcterms:created xsi:type="dcterms:W3CDTF">2016-10-21T14:02:21Z</dcterms:created>
  <dcterms:modified xsi:type="dcterms:W3CDTF">2019-01-24T15:07:27Z</dcterms:modified>
</cp:coreProperties>
</file>