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31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6448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71023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9151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58670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5972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78872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9505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84377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65345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50255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80551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4/8/2014</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6353001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pn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800000">
            <a:off x="-1" y="5032280"/>
            <a:ext cx="7772400" cy="5026120"/>
          </a:xfrm>
          <a:prstGeom prst="rect">
            <a:avLst/>
          </a:prstGeom>
        </p:spPr>
      </p:pic>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7772400" cy="5032284"/>
          </a:xfrm>
          <a:prstGeom prst="rect">
            <a:avLst/>
          </a:prstGeom>
        </p:spPr>
      </p:pic>
      <p:sp>
        <p:nvSpPr>
          <p:cNvPr id="2" name="Title 1"/>
          <p:cNvSpPr>
            <a:spLocks noGrp="1"/>
          </p:cNvSpPr>
          <p:nvPr>
            <p:ph type="ctrTitle"/>
          </p:nvPr>
        </p:nvSpPr>
        <p:spPr>
          <a:xfrm>
            <a:off x="-1" y="0"/>
            <a:ext cx="7772400" cy="838201"/>
          </a:xfrm>
        </p:spPr>
        <p:txBody>
          <a:bodyPr anchor="t">
            <a:normAutofit fontScale="90000"/>
          </a:bodyPr>
          <a:lstStyle/>
          <a:p>
            <a:r>
              <a:rPr lang="en-US" sz="3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Longpoint</a:t>
            </a:r>
            <a:r>
              <a:rPr lang="en-US" sz="3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Deep Water Agent Open House </a:t>
            </a:r>
            <a:r>
              <a:rPr lang="en-US" sz="2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Wednesday, April 23, 2014 11am-1pm Luncheon &amp; Drawing </a:t>
            </a:r>
            <a:endParaRPr lang="en-US" sz="2000" i="1" spc="300" dirty="0">
              <a:ln w="10160">
                <a:solidFill>
                  <a:schemeClr val="accent1"/>
                </a:solidFill>
                <a:prstDash val="solid"/>
              </a:ln>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0" y="5460734"/>
            <a:ext cx="7772399" cy="2092420"/>
          </a:xfrm>
        </p:spPr>
        <p:txBody>
          <a:bodyPr>
            <a:noAutofit/>
          </a:bodyPr>
          <a:lstStyle/>
          <a:p>
            <a:r>
              <a:rPr lang="en-US" sz="105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DEEP WATER DOCK on Boone Hall Creek! You cannot find a better waterfront property at this value. This is a unique opportunity to live in a quiet country setting with space and privacy yet still very close to shopping, quality schools, and town. The home sits on an estate-sized lot (1.5ac total / .71ac high ground) overlooking the Cotton Dock at Boone Hall Plantation. Across the street is the woodlands of Palmetto Islands County Park. This home was custom built in 2005 for the current owners and features hardwood floors, granite counters, custom Cherry cabinets, built-in bookcases and surround sound, a gas fireplace, and amazing views from nearly every window. There is a full bedroom and bath on the first floor plus an office. Large kitchen has plenty of cabinets and a breakfast area overlooking the water and marshes. There is also a walk-in pantry / laundry room. Wainscoting in the formal dining room. The Master Suite has a balcony with a Million dollar view, large bath and walk-in closet. Enjoy the privacy and serenity of a property that stretches across more than 250' of waterfront and the only neighbor in sight is off in the distance. You can sight cast to tailing redfish from your dock or roast oysters over the backyard fire pit. Grill your fresh catch on the covered deck and then serve dinner on the screened porch. This is a special kind of place that truly embodies the spirit of the Lowcountry. *Note: Peaceful Way is actually not part of </a:t>
            </a:r>
            <a:r>
              <a:rPr lang="en-US" sz="1050" dirty="0" err="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Longpoint</a:t>
            </a:r>
            <a:r>
              <a:rPr lang="en-US" sz="105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Subdivision so NO HOA FEES.</a:t>
            </a:r>
            <a:endParaRPr lang="en-US" sz="5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nvGrpSpPr>
          <p:cNvPr id="12" name="Group 11"/>
          <p:cNvGrpSpPr/>
          <p:nvPr/>
        </p:nvGrpSpPr>
        <p:grpSpPr>
          <a:xfrm>
            <a:off x="2628899" y="8981182"/>
            <a:ext cx="2514600" cy="1088760"/>
            <a:chOff x="2628899" y="8981182"/>
            <a:chExt cx="2514600" cy="108876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07373" y="8981182"/>
              <a:ext cx="1557652" cy="577082"/>
            </a:xfrm>
            <a:prstGeom prst="rect">
              <a:avLst/>
            </a:prstGeom>
          </p:spPr>
        </p:pic>
        <p:sp>
          <p:nvSpPr>
            <p:cNvPr id="7" name="Rectangle 6"/>
            <p:cNvSpPr/>
            <p:nvPr/>
          </p:nvSpPr>
          <p:spPr>
            <a:xfrm>
              <a:off x="2628899" y="9562111"/>
              <a:ext cx="2514600" cy="507831"/>
            </a:xfrm>
            <a:prstGeom prst="rect">
              <a:avLst/>
            </a:prstGeom>
          </p:spPr>
          <p:txBody>
            <a:bodyPr wrap="square">
              <a:spAutoFit/>
            </a:bodyPr>
            <a:lstStyle/>
            <a:p>
              <a:pPr algn="ctr"/>
              <a:r>
                <a:rPr lang="en-US" sz="900" dirty="0"/>
                <a:t>Carroll Realty </a:t>
              </a:r>
              <a:r>
                <a:rPr lang="en-US" sz="900" dirty="0" smtClean="0"/>
                <a:t>Inc.</a:t>
              </a:r>
            </a:p>
            <a:p>
              <a:pPr algn="ctr"/>
              <a:r>
                <a:rPr lang="en-US" sz="900" dirty="0" smtClean="0"/>
                <a:t>103 </a:t>
              </a:r>
              <a:r>
                <a:rPr lang="en-US" sz="900" dirty="0"/>
                <a:t>Palm </a:t>
              </a:r>
              <a:r>
                <a:rPr lang="en-US" sz="900" dirty="0" smtClean="0"/>
                <a:t>Blvd | Isle </a:t>
              </a:r>
              <a:r>
                <a:rPr lang="en-US" sz="900" dirty="0"/>
                <a:t>of Palms, SC 29451</a:t>
              </a:r>
              <a:br>
                <a:rPr lang="en-US" sz="900" dirty="0"/>
              </a:br>
              <a:r>
                <a:rPr lang="en-US" sz="900" dirty="0" smtClean="0"/>
                <a:t>1-800-845-7718 | (</a:t>
              </a:r>
              <a:r>
                <a:rPr lang="en-US" sz="900" dirty="0"/>
                <a:t>843) 886-9600</a:t>
              </a:r>
            </a:p>
          </p:txBody>
        </p:sp>
      </p:grpSp>
      <p:sp>
        <p:nvSpPr>
          <p:cNvPr id="8" name="Rectangle 7"/>
          <p:cNvSpPr/>
          <p:nvPr/>
        </p:nvSpPr>
        <p:spPr>
          <a:xfrm>
            <a:off x="76200" y="9094675"/>
            <a:ext cx="3074749" cy="861774"/>
          </a:xfrm>
          <a:prstGeom prst="rect">
            <a:avLst/>
          </a:prstGeom>
        </p:spPr>
        <p:txBody>
          <a:bodyPr wrap="square">
            <a:spAutoFit/>
          </a:bodyPr>
          <a:lstStyle/>
          <a:p>
            <a:r>
              <a:rPr lang="en-US" sz="1400" b="1" dirty="0" smtClean="0">
                <a:solidFill>
                  <a:schemeClr val="bg1"/>
                </a:solidFill>
                <a:effectLst>
                  <a:outerShdw blurRad="38100" dist="38100" dir="2700000" algn="tl">
                    <a:srgbClr val="000000">
                      <a:alpha val="43137"/>
                    </a:srgbClr>
                  </a:outerShdw>
                </a:effectLst>
              </a:rPr>
              <a:t>Matthew </a:t>
            </a:r>
            <a:r>
              <a:rPr lang="en-US" sz="1400" b="1" dirty="0" err="1" smtClean="0">
                <a:solidFill>
                  <a:schemeClr val="bg1"/>
                </a:solidFill>
                <a:effectLst>
                  <a:outerShdw blurRad="38100" dist="38100" dir="2700000" algn="tl">
                    <a:srgbClr val="000000">
                      <a:alpha val="43137"/>
                    </a:srgbClr>
                  </a:outerShdw>
                </a:effectLst>
              </a:rPr>
              <a:t>DeAntonio</a:t>
            </a:r>
            <a:endParaRPr lang="en-US" sz="1400" b="1" dirty="0" smtClean="0">
              <a:solidFill>
                <a:schemeClr val="bg1"/>
              </a:solidFill>
              <a:effectLst>
                <a:outerShdw blurRad="38100" dist="38100" dir="2700000" algn="tl">
                  <a:srgbClr val="000000">
                    <a:alpha val="43137"/>
                  </a:srgbClr>
                </a:outerShdw>
              </a:effectLst>
            </a:endParaRPr>
          </a:p>
          <a:p>
            <a:endParaRPr lang="en-US" sz="1400" dirty="0">
              <a:solidFill>
                <a:schemeClr val="bg1"/>
              </a:solidFill>
              <a:effectLst>
                <a:outerShdw blurRad="38100" dist="38100" dir="2700000" algn="tl">
                  <a:srgbClr val="000000">
                    <a:alpha val="43137"/>
                  </a:srgbClr>
                </a:outerShdw>
              </a:effectLst>
            </a:endParaRPr>
          </a:p>
          <a:p>
            <a:r>
              <a:rPr lang="en-US" sz="1100" dirty="0" smtClean="0">
                <a:solidFill>
                  <a:schemeClr val="bg1"/>
                </a:solidFill>
                <a:effectLst>
                  <a:outerShdw blurRad="38100" dist="38100" dir="2700000" algn="tl">
                    <a:srgbClr val="000000">
                      <a:alpha val="43137"/>
                    </a:srgbClr>
                  </a:outerShdw>
                </a:effectLst>
              </a:rPr>
              <a:t>Mobile	843-532-6288</a:t>
            </a:r>
            <a:endParaRPr lang="en-US" sz="1100" dirty="0">
              <a:solidFill>
                <a:schemeClr val="bg1"/>
              </a:solidFill>
              <a:effectLst>
                <a:outerShdw blurRad="38100" dist="38100" dir="2700000" algn="tl">
                  <a:srgbClr val="000000">
                    <a:alpha val="43137"/>
                  </a:srgbClr>
                </a:outerShdw>
              </a:effectLst>
            </a:endParaRPr>
          </a:p>
          <a:p>
            <a:r>
              <a:rPr lang="en-US" sz="1100" dirty="0">
                <a:solidFill>
                  <a:schemeClr val="bg1"/>
                </a:solidFill>
                <a:effectLst>
                  <a:outerShdw blurRad="38100" dist="38100" dir="2700000" algn="tl">
                    <a:srgbClr val="000000">
                      <a:alpha val="43137"/>
                    </a:srgbClr>
                  </a:outerShdw>
                </a:effectLst>
              </a:rPr>
              <a:t>matt@charlestonresidential.net</a:t>
            </a:r>
          </a:p>
        </p:txBody>
      </p:sp>
      <p:pic>
        <p:nvPicPr>
          <p:cNvPr id="10" name="Picture 9"/>
          <p:cNvPicPr>
            <a:picLocks noChangeAspect="1"/>
          </p:cNvPicPr>
          <p:nvPr/>
        </p:nvPicPr>
        <p:blipFill rotWithShape="1">
          <a:blip r:embed="rId4">
            <a:extLst>
              <a:ext uri="{28A0092B-C50C-407E-A947-70E740481C1C}">
                <a14:useLocalDpi xmlns:a14="http://schemas.microsoft.com/office/drawing/2010/main" val="0"/>
              </a:ext>
            </a:extLst>
          </a:blip>
          <a:srcRect l="947" t="14774" r="1074" b="34542"/>
          <a:stretch/>
        </p:blipFill>
        <p:spPr>
          <a:xfrm>
            <a:off x="241852" y="956148"/>
            <a:ext cx="7288695" cy="254905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itle 1"/>
          <p:cNvSpPr txBox="1">
            <a:spLocks/>
          </p:cNvSpPr>
          <p:nvPr/>
        </p:nvSpPr>
        <p:spPr>
          <a:xfrm>
            <a:off x="241852" y="3593503"/>
            <a:ext cx="7288695" cy="493414"/>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000" dirty="0" smtClean="0">
                <a:ln w="18415" cmpd="sng">
                  <a:noFill/>
                  <a:prstDash val="solid"/>
                </a:ln>
                <a:effectLst>
                  <a:outerShdw blurRad="63500" dir="3600000" algn="tl" rotWithShape="0">
                    <a:srgbClr val="000000">
                      <a:alpha val="70000"/>
                    </a:srgbClr>
                  </a:outerShdw>
                </a:effectLst>
                <a:latin typeface="Arial" panose="020B0604020202020204" pitchFamily="34" charset="0"/>
                <a:cs typeface="Arial" panose="020B0604020202020204" pitchFamily="34" charset="0"/>
              </a:rPr>
              <a:t>Mount Pleasant ~ MLS</a:t>
            </a:r>
            <a:r>
              <a:rPr lang="en-US" sz="2000" dirty="0">
                <a:ln w="18415" cmpd="sng">
                  <a:noFill/>
                  <a:prstDash val="solid"/>
                </a:ln>
                <a:effectLst>
                  <a:outerShdw blurRad="63500" dir="3600000" algn="tl" rotWithShape="0">
                    <a:srgbClr val="000000">
                      <a:alpha val="70000"/>
                    </a:srgbClr>
                  </a:outerShdw>
                </a:effectLst>
                <a:latin typeface="Arial" panose="020B0604020202020204" pitchFamily="34" charset="0"/>
                <a:cs typeface="Arial" panose="020B0604020202020204" pitchFamily="34" charset="0"/>
              </a:rPr>
              <a:t># </a:t>
            </a:r>
            <a:r>
              <a:rPr lang="en-US" sz="2000" dirty="0" smtClean="0">
                <a:ln w="18415" cmpd="sng">
                  <a:noFill/>
                  <a:prstDash val="solid"/>
                </a:ln>
                <a:effectLst>
                  <a:outerShdw blurRad="63500" dir="3600000" algn="tl" rotWithShape="0">
                    <a:srgbClr val="000000">
                      <a:alpha val="70000"/>
                    </a:srgbClr>
                  </a:outerShdw>
                </a:effectLst>
                <a:latin typeface="Arial" panose="020B0604020202020204" pitchFamily="34" charset="0"/>
                <a:cs typeface="Arial" panose="020B0604020202020204" pitchFamily="34" charset="0"/>
              </a:rPr>
              <a:t>1407488 ~ $</a:t>
            </a:r>
            <a:r>
              <a:rPr lang="en-US" sz="2000" dirty="0" smtClean="0">
                <a:ln w="18415" cmpd="sng">
                  <a:noFill/>
                  <a:prstDash val="solid"/>
                </a:ln>
                <a:effectLst>
                  <a:outerShdw blurRad="63500" dir="3600000" algn="tl" rotWithShape="0">
                    <a:srgbClr val="000000">
                      <a:alpha val="70000"/>
                    </a:srgbClr>
                  </a:outerShdw>
                </a:effectLst>
                <a:latin typeface="Arial" panose="020B0604020202020204" pitchFamily="34" charset="0"/>
                <a:cs typeface="Arial" panose="020B0604020202020204" pitchFamily="34" charset="0"/>
              </a:rPr>
              <a:t>1,125,000</a:t>
            </a:r>
          </a:p>
          <a:p>
            <a:r>
              <a:rPr lang="en-US" sz="2000" i="1" dirty="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Drawings for Two $50 Gift Certificates to Boathouse </a:t>
            </a:r>
            <a:r>
              <a:rPr lang="en-US" sz="2000" i="1" dirty="0" smtClean="0">
                <a:solidFill>
                  <a:srgbClr val="FF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Restaurant</a:t>
            </a:r>
            <a:endParaRPr lang="en-US" sz="2000" dirty="0">
              <a:ln w="18415" cmpd="sng">
                <a:noFill/>
                <a:prstDash val="solid"/>
              </a:ln>
              <a:effectLst>
                <a:outerShdw blurRad="63500" dir="3600000" algn="tl" rotWithShape="0">
                  <a:srgbClr val="000000">
                    <a:alpha val="70000"/>
                  </a:srgbClr>
                </a:outerShdw>
              </a:effectLst>
              <a:latin typeface="Arial" panose="020B0604020202020204" pitchFamily="34" charset="0"/>
              <a:cs typeface="Arial" panose="020B0604020202020204" pitchFamily="34" charset="0"/>
            </a:endParaRPr>
          </a:p>
        </p:txBody>
      </p:sp>
      <p:grpSp>
        <p:nvGrpSpPr>
          <p:cNvPr id="11" name="Group 10"/>
          <p:cNvGrpSpPr/>
          <p:nvPr/>
        </p:nvGrpSpPr>
        <p:grpSpPr>
          <a:xfrm>
            <a:off x="52533" y="4175220"/>
            <a:ext cx="7667332" cy="1143000"/>
            <a:chOff x="28868" y="4439348"/>
            <a:chExt cx="7667332" cy="1143000"/>
          </a:xfrm>
        </p:grpSpPr>
        <p:pic>
          <p:nvPicPr>
            <p:cNvPr id="14" name="Picture 13"/>
            <p:cNvPicPr>
              <a:picLocks noChangeAspect="1"/>
            </p:cNvPicPr>
            <p:nvPr/>
          </p:nvPicPr>
          <p:blipFill rotWithShape="1">
            <a:blip r:embed="rId5" cstate="print">
              <a:extLst>
                <a:ext uri="{28A0092B-C50C-407E-A947-70E740481C1C}">
                  <a14:useLocalDpi xmlns:a14="http://schemas.microsoft.com/office/drawing/2010/main" val="0"/>
                </a:ext>
              </a:extLst>
            </a:blip>
            <a:srcRect l="4783" r="4561" b="14554"/>
            <a:stretch/>
          </p:blipFill>
          <p:spPr>
            <a:xfrm>
              <a:off x="6181916" y="4442992"/>
              <a:ext cx="1514284" cy="113571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5" name="Picture 14"/>
            <p:cNvPicPr>
              <a:picLocks noChangeAspect="1"/>
            </p:cNvPicPr>
            <p:nvPr/>
          </p:nvPicPr>
          <p:blipFill rotWithShape="1">
            <a:blip r:embed="rId6" cstate="print">
              <a:extLst>
                <a:ext uri="{28A0092B-C50C-407E-A947-70E740481C1C}">
                  <a14:useLocalDpi xmlns:a14="http://schemas.microsoft.com/office/drawing/2010/main" val="0"/>
                </a:ext>
              </a:extLst>
            </a:blip>
            <a:srcRect l="2344" r="6271" b="11062"/>
            <a:stretch/>
          </p:blipFill>
          <p:spPr>
            <a:xfrm>
              <a:off x="4626045" y="4439348"/>
              <a:ext cx="1524000" cy="1143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6" name="Picture 15"/>
            <p:cNvPicPr>
              <a:picLocks noChangeAspect="1"/>
            </p:cNvPicPr>
            <p:nvPr/>
          </p:nvPicPr>
          <p:blipFill rotWithShape="1">
            <a:blip r:embed="rId7" cstate="print">
              <a:extLst>
                <a:ext uri="{28A0092B-C50C-407E-A947-70E740481C1C}">
                  <a14:useLocalDpi xmlns:a14="http://schemas.microsoft.com/office/drawing/2010/main" val="0"/>
                </a:ext>
              </a:extLst>
            </a:blip>
            <a:srcRect r="2547" b="12006"/>
            <a:stretch/>
          </p:blipFill>
          <p:spPr>
            <a:xfrm>
              <a:off x="1555871" y="4450174"/>
              <a:ext cx="1495132" cy="112134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7" name="Picture 16"/>
            <p:cNvPicPr>
              <a:picLocks noChangeAspect="1"/>
            </p:cNvPicPr>
            <p:nvPr/>
          </p:nvPicPr>
          <p:blipFill rotWithShape="1">
            <a:blip r:embed="rId8" cstate="print">
              <a:extLst>
                <a:ext uri="{28A0092B-C50C-407E-A947-70E740481C1C}">
                  <a14:useLocalDpi xmlns:a14="http://schemas.microsoft.com/office/drawing/2010/main" val="0"/>
                </a:ext>
              </a:extLst>
            </a:blip>
            <a:srcRect l="2547" t="372" r="-26" b="11104"/>
            <a:stretch/>
          </p:blipFill>
          <p:spPr>
            <a:xfrm>
              <a:off x="3082874" y="4444111"/>
              <a:ext cx="1511300" cy="11334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9" name="Picture 18"/>
            <p:cNvPicPr>
              <a:picLocks noChangeAspect="1"/>
            </p:cNvPicPr>
            <p:nvPr/>
          </p:nvPicPr>
          <p:blipFill rotWithShape="1">
            <a:blip r:embed="rId9" cstate="print">
              <a:extLst>
                <a:ext uri="{28A0092B-C50C-407E-A947-70E740481C1C}">
                  <a14:useLocalDpi xmlns:a14="http://schemas.microsoft.com/office/drawing/2010/main" val="0"/>
                </a:ext>
              </a:extLst>
            </a:blip>
            <a:srcRect r="7665" b="12659"/>
            <a:stretch/>
          </p:blipFill>
          <p:spPr>
            <a:xfrm>
              <a:off x="28868" y="4450174"/>
              <a:ext cx="1495132" cy="112134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pSp>
      <p:sp>
        <p:nvSpPr>
          <p:cNvPr id="20" name="Rectangle 19"/>
          <p:cNvSpPr/>
          <p:nvPr/>
        </p:nvSpPr>
        <p:spPr>
          <a:xfrm>
            <a:off x="4645116" y="9094675"/>
            <a:ext cx="3074749" cy="861774"/>
          </a:xfrm>
          <a:prstGeom prst="rect">
            <a:avLst/>
          </a:prstGeom>
        </p:spPr>
        <p:txBody>
          <a:bodyPr wrap="square">
            <a:spAutoFit/>
          </a:bodyPr>
          <a:lstStyle/>
          <a:p>
            <a:pPr algn="r"/>
            <a:r>
              <a:rPr lang="en-US" sz="1400" b="1" dirty="0" smtClean="0">
                <a:solidFill>
                  <a:schemeClr val="bg1"/>
                </a:solidFill>
                <a:effectLst>
                  <a:outerShdw blurRad="38100" dist="38100" dir="2700000" algn="tl">
                    <a:srgbClr val="000000">
                      <a:alpha val="43137"/>
                    </a:srgbClr>
                  </a:outerShdw>
                </a:effectLst>
              </a:rPr>
              <a:t>Laurie Langford</a:t>
            </a:r>
          </a:p>
          <a:p>
            <a:pPr algn="r"/>
            <a:endParaRPr lang="en-US" sz="1400" dirty="0">
              <a:solidFill>
                <a:schemeClr val="bg1"/>
              </a:solidFill>
              <a:effectLst>
                <a:outerShdw blurRad="38100" dist="38100" dir="2700000" algn="tl">
                  <a:srgbClr val="000000">
                    <a:alpha val="43137"/>
                  </a:srgbClr>
                </a:outerShdw>
              </a:effectLst>
            </a:endParaRPr>
          </a:p>
          <a:p>
            <a:pPr algn="r"/>
            <a:r>
              <a:rPr lang="en-US" sz="1100" dirty="0" smtClean="0">
                <a:solidFill>
                  <a:schemeClr val="bg1"/>
                </a:solidFill>
                <a:effectLst>
                  <a:outerShdw blurRad="38100" dist="38100" dir="2700000" algn="tl">
                    <a:srgbClr val="000000">
                      <a:alpha val="43137"/>
                    </a:srgbClr>
                  </a:outerShdw>
                </a:effectLst>
              </a:rPr>
              <a:t>Mobile	843-224-8522</a:t>
            </a:r>
            <a:endParaRPr lang="en-US" sz="1100" dirty="0">
              <a:solidFill>
                <a:schemeClr val="bg1"/>
              </a:solidFill>
              <a:effectLst>
                <a:outerShdw blurRad="38100" dist="38100" dir="2700000" algn="tl">
                  <a:srgbClr val="000000">
                    <a:alpha val="43137"/>
                  </a:srgbClr>
                </a:outerShdw>
              </a:effectLst>
            </a:endParaRPr>
          </a:p>
          <a:p>
            <a:pPr algn="r"/>
            <a:r>
              <a:rPr lang="en-US" sz="1100" dirty="0">
                <a:solidFill>
                  <a:schemeClr val="bg1"/>
                </a:solidFill>
                <a:effectLst>
                  <a:outerShdw blurRad="38100" dist="38100" dir="2700000" algn="tl">
                    <a:srgbClr val="000000">
                      <a:alpha val="43137"/>
                    </a:srgbClr>
                  </a:outerShdw>
                </a:effectLst>
              </a:rPr>
              <a:t>realestatecharleston@hotmail.com</a:t>
            </a:r>
          </a:p>
        </p:txBody>
      </p:sp>
      <p:pic>
        <p:nvPicPr>
          <p:cNvPr id="23" name="Picture 22"/>
          <p:cNvPicPr>
            <a:picLocks noChangeAspect="1"/>
          </p:cNvPicPr>
          <p:nvPr/>
        </p:nvPicPr>
        <p:blipFill rotWithShape="1">
          <a:blip r:embed="rId10" cstate="print">
            <a:extLst>
              <a:ext uri="{28A0092B-C50C-407E-A947-70E740481C1C}">
                <a14:useLocalDpi xmlns:a14="http://schemas.microsoft.com/office/drawing/2010/main" val="0"/>
              </a:ext>
            </a:extLst>
          </a:blip>
          <a:srcRect b="13558"/>
          <a:stretch/>
        </p:blipFill>
        <p:spPr>
          <a:xfrm>
            <a:off x="6195865" y="7543800"/>
            <a:ext cx="1524000" cy="1143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24" name="Picture 23"/>
          <p:cNvPicPr>
            <a:picLocks noChangeAspect="1"/>
          </p:cNvPicPr>
          <p:nvPr/>
        </p:nvPicPr>
        <p:blipFill rotWithShape="1">
          <a:blip r:embed="rId11" cstate="print">
            <a:extLst>
              <a:ext uri="{28A0092B-C50C-407E-A947-70E740481C1C}">
                <a14:useLocalDpi xmlns:a14="http://schemas.microsoft.com/office/drawing/2010/main" val="0"/>
              </a:ext>
            </a:extLst>
          </a:blip>
          <a:srcRect b="14495"/>
          <a:stretch/>
        </p:blipFill>
        <p:spPr>
          <a:xfrm>
            <a:off x="3125691" y="7554626"/>
            <a:ext cx="1495132" cy="112134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25" name="Picture 24"/>
          <p:cNvPicPr>
            <a:picLocks noChangeAspect="1"/>
          </p:cNvPicPr>
          <p:nvPr/>
        </p:nvPicPr>
        <p:blipFill rotWithShape="1">
          <a:blip r:embed="rId12" cstate="print">
            <a:extLst>
              <a:ext uri="{28A0092B-C50C-407E-A947-70E740481C1C}">
                <a14:useLocalDpi xmlns:a14="http://schemas.microsoft.com/office/drawing/2010/main" val="0"/>
              </a:ext>
            </a:extLst>
          </a:blip>
          <a:srcRect b="13968"/>
          <a:stretch/>
        </p:blipFill>
        <p:spPr>
          <a:xfrm>
            <a:off x="4652694" y="7548563"/>
            <a:ext cx="1511300" cy="11334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26" name="Picture 25"/>
          <p:cNvPicPr>
            <a:picLocks noChangeAspect="1"/>
          </p:cNvPicPr>
          <p:nvPr/>
        </p:nvPicPr>
        <p:blipFill rotWithShape="1">
          <a:blip r:embed="rId13" cstate="print">
            <a:extLst>
              <a:ext uri="{28A0092B-C50C-407E-A947-70E740481C1C}">
                <a14:useLocalDpi xmlns:a14="http://schemas.microsoft.com/office/drawing/2010/main" val="0"/>
              </a:ext>
            </a:extLst>
          </a:blip>
          <a:srcRect b="14495"/>
          <a:stretch/>
        </p:blipFill>
        <p:spPr>
          <a:xfrm>
            <a:off x="52533" y="7543800"/>
            <a:ext cx="1495132" cy="112134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33" name="Rectangle 32"/>
          <p:cNvSpPr/>
          <p:nvPr/>
        </p:nvSpPr>
        <p:spPr>
          <a:xfrm>
            <a:off x="2275823" y="1000736"/>
            <a:ext cx="3220753" cy="707886"/>
          </a:xfrm>
          <a:prstGeom prst="rect">
            <a:avLst/>
          </a:prstGeom>
          <a:noFill/>
        </p:spPr>
        <p:txBody>
          <a:bodyPr wrap="none" lIns="91440" tIns="45720" rIns="91440" bIns="45720">
            <a:spAutoFit/>
          </a:bodyPr>
          <a:lstStyle/>
          <a:p>
            <a:pPr algn="ctr"/>
            <a:r>
              <a:rPr lang="en-US" sz="4000" dirty="0">
                <a:ln w="18415" cmpd="sng">
                  <a:noFill/>
                  <a:prstDash val="solid"/>
                </a:ln>
                <a:solidFill>
                  <a:schemeClr val="accent6">
                    <a:lumMod val="50000"/>
                  </a:schemeClr>
                </a:solidFill>
                <a:effectLst>
                  <a:outerShdw blurRad="63500" dir="3600000" algn="tl" rotWithShape="0">
                    <a:srgbClr val="000000">
                      <a:alpha val="70000"/>
                    </a:srgbClr>
                  </a:outerShdw>
                </a:effectLst>
                <a:latin typeface="AR DECODE" panose="02000000000000000000" pitchFamily="2" charset="0"/>
                <a:cs typeface="Arial" panose="020B0604020202020204" pitchFamily="34" charset="0"/>
              </a:rPr>
              <a:t>1854 Peaceful Way</a:t>
            </a:r>
            <a:endParaRPr lang="en-US" sz="4000" b="1" cap="none" spc="0" dirty="0">
              <a:ln w="12700">
                <a:solidFill>
                  <a:schemeClr val="tx2">
                    <a:satMod val="155000"/>
                  </a:schemeClr>
                </a:solidFill>
                <a:prstDash val="solid"/>
              </a:ln>
              <a:solidFill>
                <a:schemeClr val="accent6">
                  <a:lumMod val="50000"/>
                </a:schemeClr>
              </a:solidFill>
              <a:effectLst>
                <a:outerShdw blurRad="41275" dist="20320" dir="1800000" algn="tl" rotWithShape="0">
                  <a:srgbClr val="000000">
                    <a:alpha val="40000"/>
                  </a:srgbClr>
                </a:outerShdw>
              </a:effectLst>
              <a:latin typeface="AR DECODE" panose="02000000000000000000" pitchFamily="2" charset="0"/>
            </a:endParaRPr>
          </a:p>
        </p:txBody>
      </p:sp>
      <p:pic>
        <p:nvPicPr>
          <p:cNvPr id="22" name="Picture 21"/>
          <p:cNvPicPr>
            <a:picLocks noChangeAspect="1"/>
          </p:cNvPicPr>
          <p:nvPr/>
        </p:nvPicPr>
        <p:blipFill rotWithShape="1">
          <a:blip r:embed="rId14" cstate="print">
            <a:extLst>
              <a:ext uri="{28A0092B-C50C-407E-A947-70E740481C1C}">
                <a14:useLocalDpi xmlns:a14="http://schemas.microsoft.com/office/drawing/2010/main" val="0"/>
              </a:ext>
            </a:extLst>
          </a:blip>
          <a:srcRect b="12829"/>
          <a:stretch/>
        </p:blipFill>
        <p:spPr>
          <a:xfrm>
            <a:off x="1579536" y="7547444"/>
            <a:ext cx="1514284" cy="113571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1027493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588</TotalTime>
  <Words>348</Words>
  <Application>Microsoft Office PowerPoint</Application>
  <PresentationFormat>Custom</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Longpoint Deep Water Agent Open House Wednesday, April 23, 2014 11am-1pm Luncheon &amp; Drawing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atp1313@gmail.com</cp:lastModifiedBy>
  <cp:revision>24</cp:revision>
  <dcterms:created xsi:type="dcterms:W3CDTF">2006-08-16T00:00:00Z</dcterms:created>
  <dcterms:modified xsi:type="dcterms:W3CDTF">2014-04-08T12:39:07Z</dcterms:modified>
</cp:coreProperties>
</file>