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22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smtClean="0"/>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28091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696811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416328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26461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smtClean="0"/>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D6E84F-B8A0-447A-90B7-D7E56442A1BA}"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76936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D6E84F-B8A0-447A-90B7-D7E56442A1BA}" type="datetimeFigureOut">
              <a:rPr lang="en-US" smtClean="0"/>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29073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D6E84F-B8A0-447A-90B7-D7E56442A1BA}" type="datetimeFigureOut">
              <a:rPr lang="en-US" smtClean="0"/>
              <a:t>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415682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D6E84F-B8A0-447A-90B7-D7E56442A1BA}" type="datetimeFigureOut">
              <a:rPr lang="en-US" smtClean="0"/>
              <a:t>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64819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6E84F-B8A0-447A-90B7-D7E56442A1BA}" type="datetimeFigureOut">
              <a:rPr lang="en-US" smtClean="0"/>
              <a:t>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68873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84F-B8A0-447A-90B7-D7E56442A1BA}" type="datetimeFigureOut">
              <a:rPr lang="en-US" smtClean="0"/>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55516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smtClean="0"/>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84F-B8A0-447A-90B7-D7E56442A1BA}" type="datetimeFigureOut">
              <a:rPr lang="en-US" smtClean="0"/>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3968182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12D6E84F-B8A0-447A-90B7-D7E56442A1BA}" type="datetimeFigureOut">
              <a:rPr lang="en-US" smtClean="0"/>
              <a:t>2/3/2016</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3FF4ECA4-D0A9-42C3-8C3E-47A22AF1AAA9}" type="slidenum">
              <a:rPr lang="en-US" smtClean="0"/>
              <a:t>‹#›</a:t>
            </a:fld>
            <a:endParaRPr lang="en-US"/>
          </a:p>
        </p:txBody>
      </p:sp>
    </p:spTree>
    <p:extLst>
      <p:ext uri="{BB962C8B-B14F-4D97-AF65-F5344CB8AC3E}">
        <p14:creationId xmlns:p14="http://schemas.microsoft.com/office/powerpoint/2010/main" val="90994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894521"/>
          </a:xfrm>
          <a:blipFill>
            <a:blip r:embed="rId3"/>
            <a:stretch>
              <a:fillRect/>
            </a:stretch>
          </a:blipFill>
          <a:ln>
            <a:noFill/>
          </a:ln>
        </p:spPr>
        <p:txBody>
          <a:bodyPr anchor="ctr">
            <a:normAutofit/>
          </a:bodyPr>
          <a:lstStyle/>
          <a:p>
            <a:r>
              <a:rPr lang="en-US" sz="4400" b="1" dirty="0" smtClean="0">
                <a:latin typeface="AR DECODE" panose="02000000000000000000" pitchFamily="2" charset="0"/>
              </a:rPr>
              <a:t>A Sweetheart Deal</a:t>
            </a:r>
            <a:endParaRPr lang="en-US" sz="4400" dirty="0">
              <a:latin typeface="AR DECODE" panose="02000000000000000000" pitchFamily="2" charset="0"/>
            </a:endParaRPr>
          </a:p>
        </p:txBody>
      </p:sp>
      <p:sp>
        <p:nvSpPr>
          <p:cNvPr id="3" name="Subtitle 2"/>
          <p:cNvSpPr>
            <a:spLocks noGrp="1"/>
          </p:cNvSpPr>
          <p:nvPr>
            <p:ph type="subTitle" idx="1"/>
          </p:nvPr>
        </p:nvSpPr>
        <p:spPr>
          <a:xfrm>
            <a:off x="130023" y="3530347"/>
            <a:ext cx="7512354" cy="3725936"/>
          </a:xfrm>
        </p:spPr>
        <p:txBody>
          <a:bodyPr anchor="ctr">
            <a:noAutofit/>
          </a:bodyPr>
          <a:lstStyle/>
          <a:p>
            <a:pPr>
              <a:lnSpc>
                <a:spcPct val="100000"/>
              </a:lnSpc>
            </a:pPr>
            <a:r>
              <a:rPr lang="en-US" sz="1600" dirty="0">
                <a:solidFill>
                  <a:schemeClr val="bg1"/>
                </a:solidFill>
                <a:latin typeface="Bell MT" panose="02020503060305020303" pitchFamily="18" charset="0"/>
              </a:rPr>
              <a:t>STUNNING Executive Estate! Welcome home to this exquisite custom built home on a large lot in the heart of Mount Pleasant. Beautiful, well-manicured landscaping is the first thing you'll notice as you enter through the gate to this magnificent property adorned by classic Carolina Gas Lanterns! Expect to be even more impressed as you come into this nearly 5000 sq. ft. home, where quality details and custom features abound. Large open foyer, gorgeous hardwood floors, crown moldings, coffered ceilings, plantation shutters and surround sound are just a few of the things you notice as soon as you walk thru the front door. Great home for entertaining friends and family. You will enjoy the beautiful cabinetry, high-end appliances, and gas cooktop in this state of the art kitchen. Off of the kitchen is a beautiful back porch looking out onto the large fenced back yard. The bedrooms are all extremely spacious, each with it's own full bath with cast-iron tubs, beautiful custom tile, granite counters, and large walk-in closets. MUST SEE! A truly unique property!!</a:t>
            </a:r>
            <a:endParaRPr lang="en-US" sz="1400" dirty="0">
              <a:solidFill>
                <a:schemeClr val="bg1"/>
              </a:solidFill>
              <a:latin typeface="Bell MT" panose="02020503060305020303" pitchFamily="18" charset="0"/>
            </a:endParaRPr>
          </a:p>
        </p:txBody>
      </p:sp>
      <p:sp>
        <p:nvSpPr>
          <p:cNvPr id="4" name="Rectangle 3"/>
          <p:cNvSpPr/>
          <p:nvPr/>
        </p:nvSpPr>
        <p:spPr>
          <a:xfrm>
            <a:off x="0" y="8766313"/>
            <a:ext cx="7772400" cy="129208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0836" y="1074799"/>
            <a:ext cx="4143472" cy="2369880"/>
          </a:xfrm>
          <a:prstGeom prst="rect">
            <a:avLst/>
          </a:prstGeom>
        </p:spPr>
        <p:txBody>
          <a:bodyPr wrap="square">
            <a:spAutoFit/>
          </a:bodyPr>
          <a:lstStyle/>
          <a:p>
            <a:r>
              <a:rPr lang="en-US" sz="2800" dirty="0" smtClean="0">
                <a:solidFill>
                  <a:schemeClr val="bg1"/>
                </a:solidFill>
                <a:latin typeface="AR JULIAN" panose="02000000000000000000" pitchFamily="2" charset="0"/>
              </a:rPr>
              <a:t>1866 Rifle Range Road</a:t>
            </a:r>
          </a:p>
          <a:p>
            <a:endParaRPr lang="en-US" sz="2000" dirty="0" smtClean="0">
              <a:solidFill>
                <a:schemeClr val="bg1"/>
              </a:solidFill>
              <a:latin typeface="AR JULIAN" panose="02000000000000000000" pitchFamily="2" charset="0"/>
            </a:endParaRPr>
          </a:p>
          <a:p>
            <a:r>
              <a:rPr lang="en-US" sz="2000" dirty="0" smtClean="0">
                <a:solidFill>
                  <a:schemeClr val="bg1"/>
                </a:solidFill>
                <a:latin typeface="AR JULIAN" panose="02000000000000000000" pitchFamily="2" charset="0"/>
              </a:rPr>
              <a:t>Mount Pleasant</a:t>
            </a:r>
          </a:p>
          <a:p>
            <a:r>
              <a:rPr lang="en-US" sz="2000" dirty="0" smtClean="0">
                <a:solidFill>
                  <a:schemeClr val="bg1"/>
                </a:solidFill>
                <a:latin typeface="AR JULIAN" panose="02000000000000000000" pitchFamily="2" charset="0"/>
              </a:rPr>
              <a:t>MLS# 15021787</a:t>
            </a:r>
          </a:p>
          <a:p>
            <a:r>
              <a:rPr lang="en-US" sz="2000" dirty="0" smtClean="0">
                <a:solidFill>
                  <a:schemeClr val="bg1"/>
                </a:solidFill>
                <a:latin typeface="AR JULIAN" panose="02000000000000000000" pitchFamily="2" charset="0"/>
              </a:rPr>
              <a:t>$874,500</a:t>
            </a:r>
          </a:p>
          <a:p>
            <a:endParaRPr lang="en-US" sz="2000" dirty="0" smtClean="0">
              <a:solidFill>
                <a:schemeClr val="bg1"/>
              </a:solidFill>
              <a:latin typeface="AR JULIAN" panose="02000000000000000000" pitchFamily="2" charset="0"/>
            </a:endParaRPr>
          </a:p>
          <a:p>
            <a:r>
              <a:rPr lang="en-US" sz="2000" dirty="0" smtClean="0">
                <a:solidFill>
                  <a:schemeClr val="bg1"/>
                </a:solidFill>
                <a:latin typeface="AR JULIAN" panose="02000000000000000000" pitchFamily="2" charset="0"/>
              </a:rPr>
              <a:t>5 Bedrooms | 6½ Baths</a:t>
            </a:r>
          </a:p>
        </p:txBody>
      </p:sp>
      <p:pic>
        <p:nvPicPr>
          <p:cNvPr id="8" name="Picture 7"/>
          <p:cNvPicPr>
            <a:picLocks noChangeAspect="1"/>
          </p:cNvPicPr>
          <p:nvPr/>
        </p:nvPicPr>
        <p:blipFill>
          <a:blip r:embed="rId5"/>
          <a:stretch>
            <a:fillRect/>
          </a:stretch>
        </p:blipFill>
        <p:spPr>
          <a:xfrm>
            <a:off x="4452730" y="1074799"/>
            <a:ext cx="3190461" cy="2431754"/>
          </a:xfrm>
          <a:prstGeom prst="rect">
            <a:avLst/>
          </a:prstGeom>
        </p:spPr>
      </p:pic>
      <p:grpSp>
        <p:nvGrpSpPr>
          <p:cNvPr id="7" name="Group 6"/>
          <p:cNvGrpSpPr/>
          <p:nvPr/>
        </p:nvGrpSpPr>
        <p:grpSpPr>
          <a:xfrm>
            <a:off x="124241" y="7378560"/>
            <a:ext cx="7523919" cy="1217076"/>
            <a:chOff x="139149" y="7378560"/>
            <a:chExt cx="7523919" cy="1217076"/>
          </a:xfrm>
        </p:grpSpPr>
        <p:pic>
          <p:nvPicPr>
            <p:cNvPr id="9" name="Picture 8"/>
            <p:cNvPicPr>
              <a:picLocks noChangeAspect="1"/>
            </p:cNvPicPr>
            <p:nvPr/>
          </p:nvPicPr>
          <p:blipFill>
            <a:blip r:embed="rId6"/>
            <a:stretch>
              <a:fillRect/>
            </a:stretch>
          </p:blipFill>
          <p:spPr>
            <a:xfrm>
              <a:off x="139149" y="7378560"/>
              <a:ext cx="1828800" cy="1217076"/>
            </a:xfrm>
            <a:prstGeom prst="rect">
              <a:avLst/>
            </a:prstGeom>
          </p:spPr>
        </p:pic>
        <p:pic>
          <p:nvPicPr>
            <p:cNvPr id="10" name="Picture 9"/>
            <p:cNvPicPr>
              <a:picLocks noChangeAspect="1"/>
            </p:cNvPicPr>
            <p:nvPr/>
          </p:nvPicPr>
          <p:blipFill>
            <a:blip r:embed="rId7"/>
            <a:stretch>
              <a:fillRect/>
            </a:stretch>
          </p:blipFill>
          <p:spPr>
            <a:xfrm>
              <a:off x="3935895" y="7378560"/>
              <a:ext cx="1828800" cy="1217076"/>
            </a:xfrm>
            <a:prstGeom prst="rect">
              <a:avLst/>
            </a:prstGeom>
          </p:spPr>
        </p:pic>
        <p:pic>
          <p:nvPicPr>
            <p:cNvPr id="11" name="Picture 10"/>
            <p:cNvPicPr>
              <a:picLocks noChangeAspect="1"/>
            </p:cNvPicPr>
            <p:nvPr/>
          </p:nvPicPr>
          <p:blipFill>
            <a:blip r:embed="rId8"/>
            <a:stretch>
              <a:fillRect/>
            </a:stretch>
          </p:blipFill>
          <p:spPr>
            <a:xfrm>
              <a:off x="2037522" y="7378560"/>
              <a:ext cx="1828800" cy="1217076"/>
            </a:xfrm>
            <a:prstGeom prst="rect">
              <a:avLst/>
            </a:prstGeom>
          </p:spPr>
        </p:pic>
        <p:pic>
          <p:nvPicPr>
            <p:cNvPr id="14" name="Picture 13"/>
            <p:cNvPicPr>
              <a:picLocks noChangeAspect="1"/>
            </p:cNvPicPr>
            <p:nvPr/>
          </p:nvPicPr>
          <p:blipFill>
            <a:blip r:embed="rId9"/>
            <a:stretch>
              <a:fillRect/>
            </a:stretch>
          </p:blipFill>
          <p:spPr>
            <a:xfrm>
              <a:off x="5834268" y="7378560"/>
              <a:ext cx="1828800" cy="1217076"/>
            </a:xfrm>
            <a:prstGeom prst="rect">
              <a:avLst/>
            </a:prstGeom>
          </p:spPr>
        </p:pic>
      </p:grpSp>
      <p:sp>
        <p:nvSpPr>
          <p:cNvPr id="16" name="Rectangle 15"/>
          <p:cNvSpPr/>
          <p:nvPr/>
        </p:nvSpPr>
        <p:spPr>
          <a:xfrm>
            <a:off x="130835" y="8919914"/>
            <a:ext cx="3606278" cy="984885"/>
          </a:xfrm>
          <a:prstGeom prst="rect">
            <a:avLst/>
          </a:prstGeom>
        </p:spPr>
        <p:txBody>
          <a:bodyPr wrap="square">
            <a:spAutoFit/>
          </a:bodyPr>
          <a:lstStyle/>
          <a:p>
            <a:r>
              <a:rPr lang="pl-PL" sz="1600" dirty="0" smtClean="0">
                <a:latin typeface="AR JULIAN" panose="02000000000000000000" pitchFamily="2" charset="0"/>
              </a:rPr>
              <a:t>Robin Iriart</a:t>
            </a:r>
          </a:p>
          <a:p>
            <a:r>
              <a:rPr lang="pl-PL" sz="1400" dirty="0" smtClean="0">
                <a:latin typeface="AR JULIAN" panose="02000000000000000000" pitchFamily="2" charset="0"/>
              </a:rPr>
              <a:t>Mobile</a:t>
            </a:r>
            <a:r>
              <a:rPr lang="en-US" sz="1400" dirty="0" smtClean="0">
                <a:latin typeface="AR JULIAN" panose="02000000000000000000" pitchFamily="2" charset="0"/>
              </a:rPr>
              <a:t> </a:t>
            </a:r>
            <a:r>
              <a:rPr lang="pl-PL" sz="1400" dirty="0" smtClean="0">
                <a:latin typeface="AR JULIAN" panose="02000000000000000000" pitchFamily="2" charset="0"/>
              </a:rPr>
              <a:t>843-568-7720</a:t>
            </a:r>
          </a:p>
          <a:p>
            <a:r>
              <a:rPr lang="pl-PL" sz="1400" dirty="0" smtClean="0">
                <a:latin typeface="AR JULIAN" panose="02000000000000000000" pitchFamily="2" charset="0"/>
              </a:rPr>
              <a:t>Office</a:t>
            </a:r>
            <a:r>
              <a:rPr lang="en-US" sz="1400" dirty="0" smtClean="0">
                <a:latin typeface="AR JULIAN" panose="02000000000000000000" pitchFamily="2" charset="0"/>
              </a:rPr>
              <a:t> </a:t>
            </a:r>
            <a:r>
              <a:rPr lang="pl-PL" sz="1400" dirty="0" smtClean="0">
                <a:latin typeface="AR JULIAN" panose="02000000000000000000" pitchFamily="2" charset="0"/>
              </a:rPr>
              <a:t>843-284-8834</a:t>
            </a:r>
          </a:p>
          <a:p>
            <a:r>
              <a:rPr lang="pl-PL" sz="1400" dirty="0" smtClean="0">
                <a:latin typeface="AR JULIAN" panose="02000000000000000000" pitchFamily="2" charset="0"/>
              </a:rPr>
              <a:t>Rickrobin@comcast.net</a:t>
            </a:r>
            <a:endParaRPr lang="en-US" sz="1400" dirty="0" smtClean="0">
              <a:latin typeface="AR JULIAN" panose="02000000000000000000" pitchFamily="2" charset="0"/>
            </a:endParaRPr>
          </a:p>
        </p:txBody>
      </p:sp>
      <p:sp>
        <p:nvSpPr>
          <p:cNvPr id="17" name="Rectangle 16"/>
          <p:cNvSpPr/>
          <p:nvPr/>
        </p:nvSpPr>
        <p:spPr>
          <a:xfrm>
            <a:off x="3907703" y="8919914"/>
            <a:ext cx="3735487" cy="984885"/>
          </a:xfrm>
          <a:prstGeom prst="rect">
            <a:avLst/>
          </a:prstGeom>
        </p:spPr>
        <p:txBody>
          <a:bodyPr wrap="square">
            <a:spAutoFit/>
          </a:bodyPr>
          <a:lstStyle/>
          <a:p>
            <a:pPr algn="r"/>
            <a:r>
              <a:rPr lang="en-US" sz="1600" dirty="0" smtClean="0">
                <a:latin typeface="AR JULIAN" panose="02000000000000000000" pitchFamily="2" charset="0"/>
              </a:rPr>
              <a:t>Gatehouse Realty, LLC</a:t>
            </a:r>
          </a:p>
          <a:p>
            <a:pPr algn="r"/>
            <a:r>
              <a:rPr lang="en-US" sz="1400" dirty="0" smtClean="0">
                <a:latin typeface="AR JULIAN" panose="02000000000000000000" pitchFamily="2" charset="0"/>
              </a:rPr>
              <a:t>708 S. </a:t>
            </a:r>
            <a:r>
              <a:rPr lang="en-US" sz="1400" dirty="0" err="1" smtClean="0">
                <a:latin typeface="AR JULIAN" panose="02000000000000000000" pitchFamily="2" charset="0"/>
              </a:rPr>
              <a:t>Shelmore</a:t>
            </a:r>
            <a:r>
              <a:rPr lang="en-US" sz="1400" dirty="0" smtClean="0">
                <a:latin typeface="AR JULIAN" panose="02000000000000000000" pitchFamily="2" charset="0"/>
              </a:rPr>
              <a:t> Blvd, Ste. 102</a:t>
            </a:r>
          </a:p>
          <a:p>
            <a:pPr algn="r"/>
            <a:r>
              <a:rPr lang="en-US" sz="1400" dirty="0" smtClean="0">
                <a:latin typeface="AR JULIAN" panose="02000000000000000000" pitchFamily="2" charset="0"/>
              </a:rPr>
              <a:t>Mt. Pleasant, SC 29464</a:t>
            </a:r>
          </a:p>
          <a:p>
            <a:pPr algn="r"/>
            <a:r>
              <a:rPr lang="en-US" sz="1400" dirty="0" smtClean="0">
                <a:latin typeface="AR JULIAN" panose="02000000000000000000" pitchFamily="2" charset="0"/>
              </a:rPr>
              <a:t>www.gatehousecharleston.com</a:t>
            </a: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4200" y="8745606"/>
            <a:ext cx="1524000" cy="1333500"/>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5807" y="-188844"/>
            <a:ext cx="1396593" cy="1272209"/>
          </a:xfrm>
          <a:prstGeom prst="rect">
            <a:avLst/>
          </a:prstGeom>
          <a:effectLst>
            <a:outerShdw blurRad="50800" dist="38100" dir="5400000" algn="t" rotWithShape="0">
              <a:prstClr val="black">
                <a:alpha val="40000"/>
              </a:prstClr>
            </a:outerShdw>
          </a:effectLst>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767" y="-188844"/>
            <a:ext cx="1396593" cy="127220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09532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TotalTime>
  <Words>246</Words>
  <Application>Microsoft Office PowerPoint</Application>
  <PresentationFormat>Custom</PresentationFormat>
  <Paragraphs>17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 DECODE</vt:lpstr>
      <vt:lpstr>AR JULIAN</vt:lpstr>
      <vt:lpstr>Arial</vt:lpstr>
      <vt:lpstr>Bell MT</vt:lpstr>
      <vt:lpstr>Calibri</vt:lpstr>
      <vt:lpstr>Calibri Light</vt:lpstr>
      <vt:lpstr>Office Theme</vt:lpstr>
      <vt:lpstr>A Sweetheart Deal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 Preview and Luncheon </dc:title>
  <dc:creator>A. Thomas</dc:creator>
  <cp:lastModifiedBy>A. Thomas Price</cp:lastModifiedBy>
  <cp:revision>17</cp:revision>
  <dcterms:created xsi:type="dcterms:W3CDTF">2015-08-21T18:07:19Z</dcterms:created>
  <dcterms:modified xsi:type="dcterms:W3CDTF">2016-02-03T14:38:35Z</dcterms:modified>
</cp:coreProperties>
</file>