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Lst>
  <p:sldSz cx="7772400" cy="100584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8" d="100"/>
          <a:sy n="48" d="100"/>
        </p:scale>
        <p:origin x="222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1646133"/>
            <a:ext cx="6606540" cy="3501813"/>
          </a:xfrm>
        </p:spPr>
        <p:txBody>
          <a:bodyPr anchor="b"/>
          <a:lstStyle>
            <a:lvl1pPr algn="ctr">
              <a:defRPr sz="5100"/>
            </a:lvl1pPr>
          </a:lstStyle>
          <a:p>
            <a:r>
              <a:rPr lang="en-US" smtClean="0"/>
              <a:t>Click to edit Master title style</a:t>
            </a:r>
            <a:endParaRPr lang="en-US" dirty="0"/>
          </a:p>
        </p:txBody>
      </p:sp>
      <p:sp>
        <p:nvSpPr>
          <p:cNvPr id="3" name="Subtitle 2"/>
          <p:cNvSpPr>
            <a:spLocks noGrp="1"/>
          </p:cNvSpPr>
          <p:nvPr>
            <p:ph type="subTitle" idx="1"/>
          </p:nvPr>
        </p:nvSpPr>
        <p:spPr>
          <a:xfrm>
            <a:off x="971550" y="5282989"/>
            <a:ext cx="5829300" cy="2428451"/>
          </a:xfrm>
        </p:spPr>
        <p:txBody>
          <a:bodyPr/>
          <a:lstStyle>
            <a:lvl1pPr marL="0" indent="0" algn="ctr">
              <a:buNone/>
              <a:defRPr sz="2040"/>
            </a:lvl1pPr>
            <a:lvl2pPr marL="388620" indent="0" algn="ctr">
              <a:buNone/>
              <a:defRPr sz="1700"/>
            </a:lvl2pPr>
            <a:lvl3pPr marL="777240" indent="0" algn="ctr">
              <a:buNone/>
              <a:defRPr sz="1530"/>
            </a:lvl3pPr>
            <a:lvl4pPr marL="1165860" indent="0" algn="ctr">
              <a:buNone/>
              <a:defRPr sz="1360"/>
            </a:lvl4pPr>
            <a:lvl5pPr marL="1554480" indent="0" algn="ctr">
              <a:buNone/>
              <a:defRPr sz="1360"/>
            </a:lvl5pPr>
            <a:lvl6pPr marL="1943100" indent="0" algn="ctr">
              <a:buNone/>
              <a:defRPr sz="1360"/>
            </a:lvl6pPr>
            <a:lvl7pPr marL="2331720" indent="0" algn="ctr">
              <a:buNone/>
              <a:defRPr sz="1360"/>
            </a:lvl7pPr>
            <a:lvl8pPr marL="2720340" indent="0" algn="ctr">
              <a:buNone/>
              <a:defRPr sz="1360"/>
            </a:lvl8pPr>
            <a:lvl9pPr marL="3108960" indent="0" algn="ctr">
              <a:buNone/>
              <a:defRPr sz="136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2D6E84F-B8A0-447A-90B7-D7E56442A1BA}" type="datetimeFigureOut">
              <a:rPr lang="en-US" smtClean="0"/>
              <a:t>9/15/2015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F4ECA4-D0A9-42C3-8C3E-47A22AF1AAA9}" type="slidenum">
              <a:rPr lang="en-US" smtClean="0"/>
              <a:t>‹#›</a:t>
            </a:fld>
            <a:endParaRPr lang="en-US"/>
          </a:p>
        </p:txBody>
      </p:sp>
    </p:spTree>
    <p:extLst>
      <p:ext uri="{BB962C8B-B14F-4D97-AF65-F5344CB8AC3E}">
        <p14:creationId xmlns:p14="http://schemas.microsoft.com/office/powerpoint/2010/main" val="22809158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2D6E84F-B8A0-447A-90B7-D7E56442A1BA}" type="datetimeFigureOut">
              <a:rPr lang="en-US" smtClean="0"/>
              <a:t>9/15/2015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F4ECA4-D0A9-42C3-8C3E-47A22AF1AAA9}" type="slidenum">
              <a:rPr lang="en-US" smtClean="0"/>
              <a:t>‹#›</a:t>
            </a:fld>
            <a:endParaRPr lang="en-US"/>
          </a:p>
        </p:txBody>
      </p:sp>
    </p:spTree>
    <p:extLst>
      <p:ext uri="{BB962C8B-B14F-4D97-AF65-F5344CB8AC3E}">
        <p14:creationId xmlns:p14="http://schemas.microsoft.com/office/powerpoint/2010/main" val="6968114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34353" y="535517"/>
            <a:ext cx="4930616" cy="852402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2D6E84F-B8A0-447A-90B7-D7E56442A1BA}" type="datetimeFigureOut">
              <a:rPr lang="en-US" smtClean="0"/>
              <a:t>9/15/2015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F4ECA4-D0A9-42C3-8C3E-47A22AF1AAA9}" type="slidenum">
              <a:rPr lang="en-US" smtClean="0"/>
              <a:t>‹#›</a:t>
            </a:fld>
            <a:endParaRPr lang="en-US"/>
          </a:p>
        </p:txBody>
      </p:sp>
    </p:spTree>
    <p:extLst>
      <p:ext uri="{BB962C8B-B14F-4D97-AF65-F5344CB8AC3E}">
        <p14:creationId xmlns:p14="http://schemas.microsoft.com/office/powerpoint/2010/main" val="41632826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2D6E84F-B8A0-447A-90B7-D7E56442A1BA}" type="datetimeFigureOut">
              <a:rPr lang="en-US" smtClean="0"/>
              <a:t>9/15/2015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F4ECA4-D0A9-42C3-8C3E-47A22AF1AAA9}" type="slidenum">
              <a:rPr lang="en-US" smtClean="0"/>
              <a:t>‹#›</a:t>
            </a:fld>
            <a:endParaRPr lang="en-US"/>
          </a:p>
        </p:txBody>
      </p:sp>
    </p:spTree>
    <p:extLst>
      <p:ext uri="{BB962C8B-B14F-4D97-AF65-F5344CB8AC3E}">
        <p14:creationId xmlns:p14="http://schemas.microsoft.com/office/powerpoint/2010/main" val="12646102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p:spPr>
        <p:txBody>
          <a:bodyPr anchor="b"/>
          <a:lstStyle>
            <a:lvl1pPr>
              <a:defRPr sz="5100"/>
            </a:lvl1pPr>
          </a:lstStyle>
          <a:p>
            <a:r>
              <a:rPr lang="en-US" smtClean="0"/>
              <a:t>Click to edit Master title style</a:t>
            </a:r>
            <a:endParaRPr lang="en-US" dirty="0"/>
          </a:p>
        </p:txBody>
      </p:sp>
      <p:sp>
        <p:nvSpPr>
          <p:cNvPr id="3" name="Text Placeholder 2"/>
          <p:cNvSpPr>
            <a:spLocks noGrp="1"/>
          </p:cNvSpPr>
          <p:nvPr>
            <p:ph type="body" idx="1"/>
          </p:nvPr>
        </p:nvSpPr>
        <p:spPr>
          <a:xfrm>
            <a:off x="530305" y="6731215"/>
            <a:ext cx="6703695" cy="2200274"/>
          </a:xfrm>
        </p:spPr>
        <p:txBody>
          <a:bodyPr/>
          <a:lstStyle>
            <a:lvl1pPr marL="0" indent="0">
              <a:buNone/>
              <a:defRPr sz="2040">
                <a:solidFill>
                  <a:schemeClr val="tx1"/>
                </a:solidFill>
              </a:defRPr>
            </a:lvl1pPr>
            <a:lvl2pPr marL="388620" indent="0">
              <a:buNone/>
              <a:defRPr sz="1700">
                <a:solidFill>
                  <a:schemeClr val="tx1">
                    <a:tint val="75000"/>
                  </a:schemeClr>
                </a:solidFill>
              </a:defRPr>
            </a:lvl2pPr>
            <a:lvl3pPr marL="777240" indent="0">
              <a:buNone/>
              <a:defRPr sz="1530">
                <a:solidFill>
                  <a:schemeClr val="tx1">
                    <a:tint val="75000"/>
                  </a:schemeClr>
                </a:solidFill>
              </a:defRPr>
            </a:lvl3pPr>
            <a:lvl4pPr marL="1165860" indent="0">
              <a:buNone/>
              <a:defRPr sz="1360">
                <a:solidFill>
                  <a:schemeClr val="tx1">
                    <a:tint val="75000"/>
                  </a:schemeClr>
                </a:solidFill>
              </a:defRPr>
            </a:lvl4pPr>
            <a:lvl5pPr marL="1554480" indent="0">
              <a:buNone/>
              <a:defRPr sz="1360">
                <a:solidFill>
                  <a:schemeClr val="tx1">
                    <a:tint val="75000"/>
                  </a:schemeClr>
                </a:solidFill>
              </a:defRPr>
            </a:lvl5pPr>
            <a:lvl6pPr marL="1943100" indent="0">
              <a:buNone/>
              <a:defRPr sz="1360">
                <a:solidFill>
                  <a:schemeClr val="tx1">
                    <a:tint val="75000"/>
                  </a:schemeClr>
                </a:solidFill>
              </a:defRPr>
            </a:lvl6pPr>
            <a:lvl7pPr marL="2331720" indent="0">
              <a:buNone/>
              <a:defRPr sz="1360">
                <a:solidFill>
                  <a:schemeClr val="tx1">
                    <a:tint val="75000"/>
                  </a:schemeClr>
                </a:solidFill>
              </a:defRPr>
            </a:lvl7pPr>
            <a:lvl8pPr marL="2720340" indent="0">
              <a:buNone/>
              <a:defRPr sz="1360">
                <a:solidFill>
                  <a:schemeClr val="tx1">
                    <a:tint val="75000"/>
                  </a:schemeClr>
                </a:solidFill>
              </a:defRPr>
            </a:lvl8pPr>
            <a:lvl9pPr marL="3108960" indent="0">
              <a:buNone/>
              <a:defRPr sz="136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2D6E84F-B8A0-447A-90B7-D7E56442A1BA}" type="datetimeFigureOut">
              <a:rPr lang="en-US" smtClean="0"/>
              <a:t>9/15/2015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F4ECA4-D0A9-42C3-8C3E-47A22AF1AAA9}" type="slidenum">
              <a:rPr lang="en-US" smtClean="0"/>
              <a:t>‹#›</a:t>
            </a:fld>
            <a:endParaRPr lang="en-US"/>
          </a:p>
        </p:txBody>
      </p:sp>
    </p:spTree>
    <p:extLst>
      <p:ext uri="{BB962C8B-B14F-4D97-AF65-F5344CB8AC3E}">
        <p14:creationId xmlns:p14="http://schemas.microsoft.com/office/powerpoint/2010/main" val="27693637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34353" y="2677584"/>
            <a:ext cx="3303270" cy="63819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934778" y="2677584"/>
            <a:ext cx="3303270" cy="63819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2D6E84F-B8A0-447A-90B7-D7E56442A1BA}" type="datetimeFigureOut">
              <a:rPr lang="en-US" smtClean="0"/>
              <a:t>9/15/2015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F4ECA4-D0A9-42C3-8C3E-47A22AF1AAA9}" type="slidenum">
              <a:rPr lang="en-US" smtClean="0"/>
              <a:t>‹#›</a:t>
            </a:fld>
            <a:endParaRPr lang="en-US"/>
          </a:p>
        </p:txBody>
      </p:sp>
    </p:spTree>
    <p:extLst>
      <p:ext uri="{BB962C8B-B14F-4D97-AF65-F5344CB8AC3E}">
        <p14:creationId xmlns:p14="http://schemas.microsoft.com/office/powerpoint/2010/main" val="22907329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535366" y="2465706"/>
            <a:ext cx="3288089"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smtClean="0"/>
              <a:t>Click to edit Master text styles</a:t>
            </a:r>
          </a:p>
        </p:txBody>
      </p:sp>
      <p:sp>
        <p:nvSpPr>
          <p:cNvPr id="4" name="Content Placeholder 3"/>
          <p:cNvSpPr>
            <a:spLocks noGrp="1"/>
          </p:cNvSpPr>
          <p:nvPr>
            <p:ph sz="half" idx="2"/>
          </p:nvPr>
        </p:nvSpPr>
        <p:spPr>
          <a:xfrm>
            <a:off x="535366" y="3674110"/>
            <a:ext cx="3288089" cy="54040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934778" y="2465706"/>
            <a:ext cx="3304282"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smtClean="0"/>
              <a:t>Click to edit Master text styles</a:t>
            </a:r>
          </a:p>
        </p:txBody>
      </p:sp>
      <p:sp>
        <p:nvSpPr>
          <p:cNvPr id="6" name="Content Placeholder 5"/>
          <p:cNvSpPr>
            <a:spLocks noGrp="1"/>
          </p:cNvSpPr>
          <p:nvPr>
            <p:ph sz="quarter" idx="4"/>
          </p:nvPr>
        </p:nvSpPr>
        <p:spPr>
          <a:xfrm>
            <a:off x="3934778" y="3674110"/>
            <a:ext cx="3304282" cy="54040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2D6E84F-B8A0-447A-90B7-D7E56442A1BA}" type="datetimeFigureOut">
              <a:rPr lang="en-US" smtClean="0"/>
              <a:t>9/15/2015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F4ECA4-D0A9-42C3-8C3E-47A22AF1AAA9}" type="slidenum">
              <a:rPr lang="en-US" smtClean="0"/>
              <a:t>‹#›</a:t>
            </a:fld>
            <a:endParaRPr lang="en-US"/>
          </a:p>
        </p:txBody>
      </p:sp>
    </p:spTree>
    <p:extLst>
      <p:ext uri="{BB962C8B-B14F-4D97-AF65-F5344CB8AC3E}">
        <p14:creationId xmlns:p14="http://schemas.microsoft.com/office/powerpoint/2010/main" val="41568215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2D6E84F-B8A0-447A-90B7-D7E56442A1BA}" type="datetimeFigureOut">
              <a:rPr lang="en-US" smtClean="0"/>
              <a:t>9/15/2015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F4ECA4-D0A9-42C3-8C3E-47A22AF1AAA9}" type="slidenum">
              <a:rPr lang="en-US" smtClean="0"/>
              <a:t>‹#›</a:t>
            </a:fld>
            <a:endParaRPr lang="en-US"/>
          </a:p>
        </p:txBody>
      </p:sp>
    </p:spTree>
    <p:extLst>
      <p:ext uri="{BB962C8B-B14F-4D97-AF65-F5344CB8AC3E}">
        <p14:creationId xmlns:p14="http://schemas.microsoft.com/office/powerpoint/2010/main" val="164819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D6E84F-B8A0-447A-90B7-D7E56442A1BA}" type="datetimeFigureOut">
              <a:rPr lang="en-US" smtClean="0"/>
              <a:t>9/15/2015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F4ECA4-D0A9-42C3-8C3E-47A22AF1AAA9}" type="slidenum">
              <a:rPr lang="en-US" smtClean="0"/>
              <a:t>‹#›</a:t>
            </a:fld>
            <a:endParaRPr lang="en-US"/>
          </a:p>
        </p:txBody>
      </p:sp>
    </p:spTree>
    <p:extLst>
      <p:ext uri="{BB962C8B-B14F-4D97-AF65-F5344CB8AC3E}">
        <p14:creationId xmlns:p14="http://schemas.microsoft.com/office/powerpoint/2010/main" val="16887348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smtClean="0"/>
              <a:t>Click to edit Master title style</a:t>
            </a:r>
            <a:endParaRPr lang="en-US" dirty="0"/>
          </a:p>
        </p:txBody>
      </p:sp>
      <p:sp>
        <p:nvSpPr>
          <p:cNvPr id="3" name="Content Placeholder 2"/>
          <p:cNvSpPr>
            <a:spLocks noGrp="1"/>
          </p:cNvSpPr>
          <p:nvPr>
            <p:ph idx="1"/>
          </p:nvPr>
        </p:nvSpPr>
        <p:spPr>
          <a:xfrm>
            <a:off x="3304282" y="1448226"/>
            <a:ext cx="3934778" cy="7147983"/>
          </a:xfr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2D6E84F-B8A0-447A-90B7-D7E56442A1BA}" type="datetimeFigureOut">
              <a:rPr lang="en-US" smtClean="0"/>
              <a:t>9/15/2015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F4ECA4-D0A9-42C3-8C3E-47A22AF1AAA9}" type="slidenum">
              <a:rPr lang="en-US" smtClean="0"/>
              <a:t>‹#›</a:t>
            </a:fld>
            <a:endParaRPr lang="en-US"/>
          </a:p>
        </p:txBody>
      </p:sp>
    </p:spTree>
    <p:extLst>
      <p:ext uri="{BB962C8B-B14F-4D97-AF65-F5344CB8AC3E}">
        <p14:creationId xmlns:p14="http://schemas.microsoft.com/office/powerpoint/2010/main" val="5551607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304282" y="1448226"/>
            <a:ext cx="3934778" cy="7147983"/>
          </a:xfr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n-US" smtClean="0"/>
              <a:t>Click icon to add picture</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2D6E84F-B8A0-447A-90B7-D7E56442A1BA}" type="datetimeFigureOut">
              <a:rPr lang="en-US" smtClean="0"/>
              <a:t>9/15/2015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F4ECA4-D0A9-42C3-8C3E-47A22AF1AAA9}" type="slidenum">
              <a:rPr lang="en-US" smtClean="0"/>
              <a:t>‹#›</a:t>
            </a:fld>
            <a:endParaRPr lang="en-US"/>
          </a:p>
        </p:txBody>
      </p:sp>
    </p:spTree>
    <p:extLst>
      <p:ext uri="{BB962C8B-B14F-4D97-AF65-F5344CB8AC3E}">
        <p14:creationId xmlns:p14="http://schemas.microsoft.com/office/powerpoint/2010/main" val="39681822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75000"/>
                  </a:schemeClr>
                </a:solidFill>
              </a:defRPr>
            </a:lvl1pPr>
          </a:lstStyle>
          <a:p>
            <a:fld id="{12D6E84F-B8A0-447A-90B7-D7E56442A1BA}" type="datetimeFigureOut">
              <a:rPr lang="en-US" smtClean="0"/>
              <a:t>9/15/2015</a:t>
            </a:fld>
            <a:endParaRPr lang="en-US"/>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defRPr>
            </a:lvl1pPr>
          </a:lstStyle>
          <a:p>
            <a:fld id="{3FF4ECA4-D0A9-42C3-8C3E-47A22AF1AAA9}" type="slidenum">
              <a:rPr lang="en-US" smtClean="0"/>
              <a:t>‹#›</a:t>
            </a:fld>
            <a:endParaRPr lang="en-US"/>
          </a:p>
        </p:txBody>
      </p:sp>
    </p:spTree>
    <p:extLst>
      <p:ext uri="{BB962C8B-B14F-4D97-AF65-F5344CB8AC3E}">
        <p14:creationId xmlns:p14="http://schemas.microsoft.com/office/powerpoint/2010/main" val="9099409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JPG"/><Relationship Id="rId12" Type="http://schemas.openxmlformats.org/officeDocument/2006/relationships/image" Target="../media/image11.JP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JPG"/><Relationship Id="rId11" Type="http://schemas.openxmlformats.org/officeDocument/2006/relationships/image" Target="../media/image10.JPG"/><Relationship Id="rId5" Type="http://schemas.openxmlformats.org/officeDocument/2006/relationships/image" Target="../media/image4.JPG"/><Relationship Id="rId10" Type="http://schemas.openxmlformats.org/officeDocument/2006/relationships/image" Target="../media/image9.JPG"/><Relationship Id="rId4" Type="http://schemas.openxmlformats.org/officeDocument/2006/relationships/image" Target="../media/image3.png"/><Relationship Id="rId9"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2000" r="-32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7772400" cy="894521"/>
          </a:xfrm>
          <a:blipFill>
            <a:blip r:embed="rId3"/>
            <a:stretch>
              <a:fillRect/>
            </a:stretch>
          </a:blipFill>
          <a:ln>
            <a:noFill/>
          </a:ln>
        </p:spPr>
        <p:txBody>
          <a:bodyPr anchor="ctr">
            <a:normAutofit/>
          </a:bodyPr>
          <a:lstStyle/>
          <a:p>
            <a:r>
              <a:rPr lang="en-US" sz="4400" b="1" dirty="0" smtClean="0">
                <a:latin typeface="AR DECODE" panose="02000000000000000000" pitchFamily="2" charset="0"/>
              </a:rPr>
              <a:t>Price Reduced on </a:t>
            </a:r>
            <a:r>
              <a:rPr lang="en-US" sz="4400" b="1" dirty="0" smtClean="0">
                <a:latin typeface="AR DECODE" panose="02000000000000000000" pitchFamily="2" charset="0"/>
              </a:rPr>
              <a:t>Mount Pleasant </a:t>
            </a:r>
            <a:r>
              <a:rPr lang="en-US" sz="4400" b="1" dirty="0" smtClean="0">
                <a:latin typeface="AR DECODE" panose="02000000000000000000" pitchFamily="2" charset="0"/>
              </a:rPr>
              <a:t>Estate</a:t>
            </a:r>
            <a:endParaRPr lang="en-US" sz="3600" dirty="0">
              <a:latin typeface="AR DECODE" panose="02000000000000000000" pitchFamily="2" charset="0"/>
            </a:endParaRPr>
          </a:p>
        </p:txBody>
      </p:sp>
      <p:sp>
        <p:nvSpPr>
          <p:cNvPr id="3" name="Subtitle 2"/>
          <p:cNvSpPr>
            <a:spLocks noGrp="1"/>
          </p:cNvSpPr>
          <p:nvPr>
            <p:ph type="subTitle" idx="1"/>
          </p:nvPr>
        </p:nvSpPr>
        <p:spPr>
          <a:xfrm>
            <a:off x="130023" y="3530347"/>
            <a:ext cx="7512354" cy="3725936"/>
          </a:xfrm>
        </p:spPr>
        <p:txBody>
          <a:bodyPr anchor="ctr">
            <a:noAutofit/>
          </a:bodyPr>
          <a:lstStyle/>
          <a:p>
            <a:pPr>
              <a:lnSpc>
                <a:spcPct val="100000"/>
              </a:lnSpc>
            </a:pPr>
            <a:r>
              <a:rPr lang="en-US" sz="1600" dirty="0">
                <a:solidFill>
                  <a:schemeClr val="bg1"/>
                </a:solidFill>
                <a:latin typeface="Bell MT" panose="02020503060305020303" pitchFamily="18" charset="0"/>
              </a:rPr>
              <a:t>STUNNING Executive Estate! Welcome home to this exquisite custom built home on a large lot in the heart of Mount Pleasant. Beautiful, well-manicured landscaping is the first thing you'll notice as you enter through the gate to this magnificent property adorned by classic Carolina Gas Lanterns! Expect to be even more impressed as you come into this nearly 5000 sq. ft. home, where quality details and custom features abound. Large open foyer, gorgeous hardwood floors, crown moldings, coffered ceilings, plantation shutters and surround sound are just a few of the things you notice as soon as you walk thru the front door. Great home for entertaining friends and family. You will enjoy the beautiful cabinetry, high-end appliances, and gas cooktop in this state of the art kitchen. Off of the kitchen is a beautiful back porch looking out onto the large fenced back yard. The bedrooms are all extremely spacious, each with it's own full bath with cast-iron tubs, beautiful custom tile, granite counters, and large walk-in closets. MUST SEE! A truly unique property!!</a:t>
            </a:r>
            <a:endParaRPr lang="en-US" sz="1400" dirty="0">
              <a:solidFill>
                <a:schemeClr val="bg1"/>
              </a:solidFill>
              <a:latin typeface="Bell MT" panose="02020503060305020303" pitchFamily="18" charset="0"/>
            </a:endParaRPr>
          </a:p>
        </p:txBody>
      </p:sp>
      <p:sp>
        <p:nvSpPr>
          <p:cNvPr id="4" name="Rectangle 3"/>
          <p:cNvSpPr/>
          <p:nvPr/>
        </p:nvSpPr>
        <p:spPr>
          <a:xfrm>
            <a:off x="0" y="8766313"/>
            <a:ext cx="7772400" cy="1292087"/>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30836" y="1074799"/>
            <a:ext cx="4143472" cy="2369880"/>
          </a:xfrm>
          <a:prstGeom prst="rect">
            <a:avLst/>
          </a:prstGeom>
        </p:spPr>
        <p:txBody>
          <a:bodyPr wrap="square">
            <a:spAutoFit/>
          </a:bodyPr>
          <a:lstStyle/>
          <a:p>
            <a:r>
              <a:rPr lang="en-US" sz="2800" dirty="0" smtClean="0">
                <a:solidFill>
                  <a:schemeClr val="bg1"/>
                </a:solidFill>
                <a:latin typeface="AR JULIAN" panose="02000000000000000000" pitchFamily="2" charset="0"/>
              </a:rPr>
              <a:t>1866 Rifle Range Road</a:t>
            </a:r>
          </a:p>
          <a:p>
            <a:endParaRPr lang="en-US" sz="2000" dirty="0" smtClean="0">
              <a:solidFill>
                <a:schemeClr val="bg1"/>
              </a:solidFill>
              <a:latin typeface="AR JULIAN" panose="02000000000000000000" pitchFamily="2" charset="0"/>
            </a:endParaRPr>
          </a:p>
          <a:p>
            <a:r>
              <a:rPr lang="en-US" sz="2000" dirty="0" smtClean="0">
                <a:solidFill>
                  <a:schemeClr val="bg1"/>
                </a:solidFill>
                <a:latin typeface="AR JULIAN" panose="02000000000000000000" pitchFamily="2" charset="0"/>
              </a:rPr>
              <a:t>Mount Pleasant</a:t>
            </a:r>
          </a:p>
          <a:p>
            <a:r>
              <a:rPr lang="en-US" sz="2000" dirty="0" smtClean="0">
                <a:solidFill>
                  <a:schemeClr val="bg1"/>
                </a:solidFill>
                <a:latin typeface="AR JULIAN" panose="02000000000000000000" pitchFamily="2" charset="0"/>
              </a:rPr>
              <a:t>MLS# 15021787</a:t>
            </a:r>
          </a:p>
          <a:p>
            <a:r>
              <a:rPr lang="en-US" sz="2000" dirty="0" smtClean="0">
                <a:solidFill>
                  <a:schemeClr val="bg1"/>
                </a:solidFill>
                <a:latin typeface="AR JULIAN" panose="02000000000000000000" pitchFamily="2" charset="0"/>
              </a:rPr>
              <a:t>$995,000</a:t>
            </a:r>
          </a:p>
          <a:p>
            <a:endParaRPr lang="en-US" sz="2000" dirty="0" smtClean="0">
              <a:solidFill>
                <a:schemeClr val="bg1"/>
              </a:solidFill>
              <a:latin typeface="AR JULIAN" panose="02000000000000000000" pitchFamily="2" charset="0"/>
            </a:endParaRPr>
          </a:p>
          <a:p>
            <a:r>
              <a:rPr lang="en-US" sz="2000" dirty="0" smtClean="0">
                <a:solidFill>
                  <a:schemeClr val="bg1"/>
                </a:solidFill>
                <a:latin typeface="AR JULIAN" panose="02000000000000000000" pitchFamily="2" charset="0"/>
              </a:rPr>
              <a:t>5 Bedrooms | 6½ Baths</a:t>
            </a:r>
          </a:p>
        </p:txBody>
      </p:sp>
      <p:pic>
        <p:nvPicPr>
          <p:cNvPr id="8" name="Picture 7"/>
          <p:cNvPicPr>
            <a:picLocks noChangeAspect="1"/>
          </p:cNvPicPr>
          <p:nvPr/>
        </p:nvPicPr>
        <p:blipFill>
          <a:blip r:embed="rId5"/>
          <a:stretch>
            <a:fillRect/>
          </a:stretch>
        </p:blipFill>
        <p:spPr>
          <a:xfrm>
            <a:off x="4452730" y="1074799"/>
            <a:ext cx="3190461" cy="2431754"/>
          </a:xfrm>
          <a:prstGeom prst="rect">
            <a:avLst/>
          </a:prstGeom>
        </p:spPr>
      </p:pic>
      <p:pic>
        <p:nvPicPr>
          <p:cNvPr id="12" name="Picture 11"/>
          <p:cNvPicPr>
            <a:picLocks noChangeAspect="1"/>
          </p:cNvPicPr>
          <p:nvPr/>
        </p:nvPicPr>
        <p:blipFill>
          <a:blip r:embed="rId6"/>
          <a:stretch>
            <a:fillRect/>
          </a:stretch>
        </p:blipFill>
        <p:spPr>
          <a:xfrm>
            <a:off x="8438321" y="4516298"/>
            <a:ext cx="1828800" cy="1217076"/>
          </a:xfrm>
          <a:prstGeom prst="rect">
            <a:avLst/>
          </a:prstGeom>
        </p:spPr>
      </p:pic>
      <p:pic>
        <p:nvPicPr>
          <p:cNvPr id="13" name="Picture 12"/>
          <p:cNvPicPr>
            <a:picLocks noChangeAspect="1"/>
          </p:cNvPicPr>
          <p:nvPr/>
        </p:nvPicPr>
        <p:blipFill>
          <a:blip r:embed="rId7"/>
          <a:stretch>
            <a:fillRect/>
          </a:stretch>
        </p:blipFill>
        <p:spPr>
          <a:xfrm>
            <a:off x="8656168" y="6233064"/>
            <a:ext cx="1828800" cy="1217076"/>
          </a:xfrm>
          <a:prstGeom prst="rect">
            <a:avLst/>
          </a:prstGeom>
        </p:spPr>
      </p:pic>
      <p:grpSp>
        <p:nvGrpSpPr>
          <p:cNvPr id="7" name="Group 6"/>
          <p:cNvGrpSpPr/>
          <p:nvPr/>
        </p:nvGrpSpPr>
        <p:grpSpPr>
          <a:xfrm>
            <a:off x="124241" y="7378560"/>
            <a:ext cx="7523919" cy="1217076"/>
            <a:chOff x="139149" y="7378560"/>
            <a:chExt cx="7523919" cy="1217076"/>
          </a:xfrm>
        </p:grpSpPr>
        <p:pic>
          <p:nvPicPr>
            <p:cNvPr id="9" name="Picture 8"/>
            <p:cNvPicPr>
              <a:picLocks noChangeAspect="1"/>
            </p:cNvPicPr>
            <p:nvPr/>
          </p:nvPicPr>
          <p:blipFill>
            <a:blip r:embed="rId8"/>
            <a:stretch>
              <a:fillRect/>
            </a:stretch>
          </p:blipFill>
          <p:spPr>
            <a:xfrm>
              <a:off x="139149" y="7378560"/>
              <a:ext cx="1828800" cy="1217076"/>
            </a:xfrm>
            <a:prstGeom prst="rect">
              <a:avLst/>
            </a:prstGeom>
          </p:spPr>
        </p:pic>
        <p:pic>
          <p:nvPicPr>
            <p:cNvPr id="10" name="Picture 9"/>
            <p:cNvPicPr>
              <a:picLocks noChangeAspect="1"/>
            </p:cNvPicPr>
            <p:nvPr/>
          </p:nvPicPr>
          <p:blipFill>
            <a:blip r:embed="rId9"/>
            <a:stretch>
              <a:fillRect/>
            </a:stretch>
          </p:blipFill>
          <p:spPr>
            <a:xfrm>
              <a:off x="3935895" y="7378560"/>
              <a:ext cx="1828800" cy="1217076"/>
            </a:xfrm>
            <a:prstGeom prst="rect">
              <a:avLst/>
            </a:prstGeom>
          </p:spPr>
        </p:pic>
        <p:pic>
          <p:nvPicPr>
            <p:cNvPr id="11" name="Picture 10"/>
            <p:cNvPicPr>
              <a:picLocks noChangeAspect="1"/>
            </p:cNvPicPr>
            <p:nvPr/>
          </p:nvPicPr>
          <p:blipFill>
            <a:blip r:embed="rId10"/>
            <a:stretch>
              <a:fillRect/>
            </a:stretch>
          </p:blipFill>
          <p:spPr>
            <a:xfrm>
              <a:off x="2037522" y="7378560"/>
              <a:ext cx="1828800" cy="1217076"/>
            </a:xfrm>
            <a:prstGeom prst="rect">
              <a:avLst/>
            </a:prstGeom>
          </p:spPr>
        </p:pic>
        <p:pic>
          <p:nvPicPr>
            <p:cNvPr id="14" name="Picture 13"/>
            <p:cNvPicPr>
              <a:picLocks noChangeAspect="1"/>
            </p:cNvPicPr>
            <p:nvPr/>
          </p:nvPicPr>
          <p:blipFill>
            <a:blip r:embed="rId11"/>
            <a:stretch>
              <a:fillRect/>
            </a:stretch>
          </p:blipFill>
          <p:spPr>
            <a:xfrm>
              <a:off x="5834268" y="7378560"/>
              <a:ext cx="1828800" cy="1217076"/>
            </a:xfrm>
            <a:prstGeom prst="rect">
              <a:avLst/>
            </a:prstGeom>
          </p:spPr>
        </p:pic>
      </p:grpSp>
      <p:pic>
        <p:nvPicPr>
          <p:cNvPr id="15" name="Picture 14"/>
          <p:cNvPicPr>
            <a:picLocks noChangeAspect="1"/>
          </p:cNvPicPr>
          <p:nvPr/>
        </p:nvPicPr>
        <p:blipFill>
          <a:blip r:embed="rId12"/>
          <a:stretch>
            <a:fillRect/>
          </a:stretch>
        </p:blipFill>
        <p:spPr>
          <a:xfrm>
            <a:off x="9352721" y="2710385"/>
            <a:ext cx="1828800" cy="1217076"/>
          </a:xfrm>
          <a:prstGeom prst="rect">
            <a:avLst/>
          </a:prstGeom>
        </p:spPr>
      </p:pic>
      <p:sp>
        <p:nvSpPr>
          <p:cNvPr id="16" name="Rectangle 15"/>
          <p:cNvSpPr/>
          <p:nvPr/>
        </p:nvSpPr>
        <p:spPr>
          <a:xfrm>
            <a:off x="130835" y="8919914"/>
            <a:ext cx="3606278" cy="984885"/>
          </a:xfrm>
          <a:prstGeom prst="rect">
            <a:avLst/>
          </a:prstGeom>
        </p:spPr>
        <p:txBody>
          <a:bodyPr wrap="square">
            <a:spAutoFit/>
          </a:bodyPr>
          <a:lstStyle/>
          <a:p>
            <a:r>
              <a:rPr lang="pl-PL" sz="1600" dirty="0" smtClean="0">
                <a:latin typeface="AR JULIAN" panose="02000000000000000000" pitchFamily="2" charset="0"/>
              </a:rPr>
              <a:t>Robin Iriart</a:t>
            </a:r>
          </a:p>
          <a:p>
            <a:r>
              <a:rPr lang="pl-PL" sz="1400" dirty="0" smtClean="0">
                <a:latin typeface="AR JULIAN" panose="02000000000000000000" pitchFamily="2" charset="0"/>
              </a:rPr>
              <a:t>Mobile</a:t>
            </a:r>
            <a:r>
              <a:rPr lang="en-US" sz="1400" dirty="0" smtClean="0">
                <a:latin typeface="AR JULIAN" panose="02000000000000000000" pitchFamily="2" charset="0"/>
              </a:rPr>
              <a:t> </a:t>
            </a:r>
            <a:r>
              <a:rPr lang="pl-PL" sz="1400" dirty="0" smtClean="0">
                <a:latin typeface="AR JULIAN" panose="02000000000000000000" pitchFamily="2" charset="0"/>
              </a:rPr>
              <a:t>843-568-7720</a:t>
            </a:r>
          </a:p>
          <a:p>
            <a:r>
              <a:rPr lang="pl-PL" sz="1400" dirty="0" smtClean="0">
                <a:latin typeface="AR JULIAN" panose="02000000000000000000" pitchFamily="2" charset="0"/>
              </a:rPr>
              <a:t>Office</a:t>
            </a:r>
            <a:r>
              <a:rPr lang="en-US" sz="1400" dirty="0" smtClean="0">
                <a:latin typeface="AR JULIAN" panose="02000000000000000000" pitchFamily="2" charset="0"/>
              </a:rPr>
              <a:t> </a:t>
            </a:r>
            <a:r>
              <a:rPr lang="pl-PL" sz="1400" dirty="0" smtClean="0">
                <a:latin typeface="AR JULIAN" panose="02000000000000000000" pitchFamily="2" charset="0"/>
              </a:rPr>
              <a:t>843-284-8834</a:t>
            </a:r>
          </a:p>
          <a:p>
            <a:r>
              <a:rPr lang="pl-PL" sz="1400" dirty="0" smtClean="0">
                <a:latin typeface="AR JULIAN" panose="02000000000000000000" pitchFamily="2" charset="0"/>
              </a:rPr>
              <a:t>Rickrobin@comcast.net</a:t>
            </a:r>
            <a:endParaRPr lang="en-US" sz="1400" dirty="0" smtClean="0">
              <a:latin typeface="AR JULIAN" panose="02000000000000000000" pitchFamily="2" charset="0"/>
            </a:endParaRPr>
          </a:p>
        </p:txBody>
      </p:sp>
      <p:sp>
        <p:nvSpPr>
          <p:cNvPr id="17" name="Rectangle 16"/>
          <p:cNvSpPr/>
          <p:nvPr/>
        </p:nvSpPr>
        <p:spPr>
          <a:xfrm>
            <a:off x="3907703" y="8919914"/>
            <a:ext cx="3735487" cy="984885"/>
          </a:xfrm>
          <a:prstGeom prst="rect">
            <a:avLst/>
          </a:prstGeom>
        </p:spPr>
        <p:txBody>
          <a:bodyPr wrap="square">
            <a:spAutoFit/>
          </a:bodyPr>
          <a:lstStyle/>
          <a:p>
            <a:pPr algn="r"/>
            <a:r>
              <a:rPr lang="en-US" sz="1600" dirty="0" smtClean="0">
                <a:latin typeface="AR JULIAN" panose="02000000000000000000" pitchFamily="2" charset="0"/>
              </a:rPr>
              <a:t>Gatehouse Realty, LLC</a:t>
            </a:r>
          </a:p>
          <a:p>
            <a:pPr algn="r"/>
            <a:r>
              <a:rPr lang="en-US" sz="1400" dirty="0" smtClean="0">
                <a:latin typeface="AR JULIAN" panose="02000000000000000000" pitchFamily="2" charset="0"/>
              </a:rPr>
              <a:t>708 S. </a:t>
            </a:r>
            <a:r>
              <a:rPr lang="en-US" sz="1400" dirty="0" err="1" smtClean="0">
                <a:latin typeface="AR JULIAN" panose="02000000000000000000" pitchFamily="2" charset="0"/>
              </a:rPr>
              <a:t>Shelmore</a:t>
            </a:r>
            <a:r>
              <a:rPr lang="en-US" sz="1400" dirty="0" smtClean="0">
                <a:latin typeface="AR JULIAN" panose="02000000000000000000" pitchFamily="2" charset="0"/>
              </a:rPr>
              <a:t> Blvd, Ste. 102</a:t>
            </a:r>
          </a:p>
          <a:p>
            <a:pPr algn="r"/>
            <a:r>
              <a:rPr lang="en-US" sz="1400" dirty="0" smtClean="0">
                <a:latin typeface="AR JULIAN" panose="02000000000000000000" pitchFamily="2" charset="0"/>
              </a:rPr>
              <a:t>Mt. Pleasant, SC 29464</a:t>
            </a:r>
          </a:p>
          <a:p>
            <a:pPr algn="r"/>
            <a:r>
              <a:rPr lang="en-US" sz="1400" dirty="0" smtClean="0">
                <a:latin typeface="AR JULIAN" panose="02000000000000000000" pitchFamily="2" charset="0"/>
              </a:rPr>
              <a:t>www.gatehousecharleston.com</a:t>
            </a:r>
          </a:p>
        </p:txBody>
      </p:sp>
      <p:pic>
        <p:nvPicPr>
          <p:cNvPr id="5" name="Picture 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124200" y="8745606"/>
            <a:ext cx="1524000" cy="1333500"/>
          </a:xfrm>
          <a:prstGeom prst="rect">
            <a:avLst/>
          </a:prstGeom>
        </p:spPr>
      </p:pic>
    </p:spTree>
    <p:extLst>
      <p:ext uri="{BB962C8B-B14F-4D97-AF65-F5344CB8AC3E}">
        <p14:creationId xmlns:p14="http://schemas.microsoft.com/office/powerpoint/2010/main" val="220953289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107</TotalTime>
  <Words>249</Words>
  <Application>Microsoft Office PowerPoint</Application>
  <PresentationFormat>Custom</PresentationFormat>
  <Paragraphs>17</Paragraphs>
  <Slides>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vt:i4>
      </vt:variant>
    </vt:vector>
  </HeadingPairs>
  <TitlesOfParts>
    <vt:vector size="8" baseType="lpstr">
      <vt:lpstr>AR DECODE</vt:lpstr>
      <vt:lpstr>AR JULIAN</vt:lpstr>
      <vt:lpstr>Arial</vt:lpstr>
      <vt:lpstr>Bell MT</vt:lpstr>
      <vt:lpstr>Calibri</vt:lpstr>
      <vt:lpstr>Calibri Light</vt:lpstr>
      <vt:lpstr>Office Theme</vt:lpstr>
      <vt:lpstr>Price Reduced on Mount Pleasant Estate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Agent Preview and Luncheon </dc:title>
  <dc:creator>A. Thomas</dc:creator>
  <cp:lastModifiedBy>A. Thomas</cp:lastModifiedBy>
  <cp:revision>13</cp:revision>
  <dcterms:created xsi:type="dcterms:W3CDTF">2015-08-21T18:07:19Z</dcterms:created>
  <dcterms:modified xsi:type="dcterms:W3CDTF">2015-09-15T14:19:17Z</dcterms:modified>
</cp:coreProperties>
</file>