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7C1CD"/>
    <a:srgbClr val="C6CE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5/31/2016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066" y="76200"/>
            <a:ext cx="6202266" cy="4114800"/>
          </a:xfrm>
          <a:prstGeom prst="rect">
            <a:avLst/>
          </a:prstGeom>
          <a:ln>
            <a:noFill/>
          </a:ln>
        </p:spPr>
      </p:pic>
      <p:sp>
        <p:nvSpPr>
          <p:cNvPr id="2" name="Title 1"/>
          <p:cNvSpPr>
            <a:spLocks noGrp="1"/>
          </p:cNvSpPr>
          <p:nvPr>
            <p:ph type="ctrTitle"/>
          </p:nvPr>
        </p:nvSpPr>
        <p:spPr>
          <a:xfrm>
            <a:off x="-1" y="3505200"/>
            <a:ext cx="7772399" cy="685801"/>
          </a:xfrm>
          <a:noFill/>
        </p:spPr>
        <p:txBody>
          <a:bodyPr anchor="t">
            <a:noAutofit/>
          </a:bodyPr>
          <a:lstStyle/>
          <a:p>
            <a:r>
              <a:rPr lang="en-US" sz="2400" dirty="0">
                <a:solidFill>
                  <a:srgbClr val="FFFF00"/>
                </a:solidFill>
                <a:effectLst>
                  <a:outerShdw blurRad="50800" dist="38100" dir="5400000" algn="t" rotWithShape="0">
                    <a:prstClr val="black">
                      <a:alpha val="40000"/>
                    </a:prstClr>
                  </a:outerShdw>
                </a:effectLst>
                <a:latin typeface="Trebuchet MS" panose="020B0603020202020204" pitchFamily="34" charset="0"/>
              </a:rPr>
              <a:t>1872 Great Hope </a:t>
            </a:r>
            <a:r>
              <a:rPr lang="en-US" sz="2400"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Drive</a:t>
            </a:r>
            <a:br>
              <a:rPr lang="en-US" sz="2400"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br>
            <a:r>
              <a:rPr lang="en-US" sz="1600"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Mount </a:t>
            </a:r>
            <a:r>
              <a:rPr lang="en-US" sz="1600" dirty="0">
                <a:solidFill>
                  <a:srgbClr val="FFFF00"/>
                </a:solidFill>
                <a:effectLst>
                  <a:outerShdw blurRad="50800" dist="38100" dir="5400000" algn="t" rotWithShape="0">
                    <a:prstClr val="black">
                      <a:alpha val="40000"/>
                    </a:prstClr>
                  </a:outerShdw>
                </a:effectLst>
                <a:latin typeface="Trebuchet MS" panose="020B0603020202020204" pitchFamily="34" charset="0"/>
              </a:rPr>
              <a:t>Pleasant, SC 29466 ~ MLS# </a:t>
            </a:r>
            <a:r>
              <a:rPr lang="en-US" sz="1600"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16014353 ~ </a:t>
            </a:r>
            <a:r>
              <a:rPr lang="en-US" sz="1600" dirty="0">
                <a:solidFill>
                  <a:srgbClr val="FFFF00"/>
                </a:solidFill>
                <a:effectLst>
                  <a:outerShdw blurRad="50800" dist="38100" dir="5400000" algn="t" rotWithShape="0">
                    <a:prstClr val="black">
                      <a:alpha val="40000"/>
                    </a:prstClr>
                  </a:outerShdw>
                </a:effectLst>
                <a:latin typeface="Trebuchet MS" panose="020B0603020202020204" pitchFamily="34" charset="0"/>
              </a:rPr>
              <a:t>$450,000</a:t>
            </a:r>
            <a:endParaRPr lang="en-US" sz="1600"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sp>
        <p:nvSpPr>
          <p:cNvPr id="3" name="Subtitle 2"/>
          <p:cNvSpPr>
            <a:spLocks noGrp="1"/>
          </p:cNvSpPr>
          <p:nvPr>
            <p:ph type="subTitle" idx="1"/>
          </p:nvPr>
        </p:nvSpPr>
        <p:spPr>
          <a:xfrm>
            <a:off x="-1" y="4191000"/>
            <a:ext cx="7772400" cy="3730083"/>
          </a:xfrm>
        </p:spPr>
        <p:txBody>
          <a:bodyPr anchor="ctr">
            <a:noAutofit/>
          </a:bodyPr>
          <a:lstStyle/>
          <a:p>
            <a:r>
              <a:rPr lang="en-US" sz="105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Dreaming of more than the tiny lots that new developers now offer? At almost 1/2 an acre this property is one of the largest lots in Rivertowne Country Club-Palmetto Isle. You can have your own fenced-in private back yard with a large protected wooded buffer behind. Out front the large covered porch welcomes you inside. Upon entering you step into the vaulted foyer. The gathering room is to the left and the dining room is just beyond and features custom trim-work. Ahead is the two story family room which is open to the eat-in kitchen, lending itself to entertaining. The two story foyer and family room also allow for lots of natural light. Wood floors run throughout the downstairs with the exception of tile in the kitchen, master bath and laundry. The kitchen features all stainless appliances and a large bar top counter for casual seating. Underneath the bar you will also find the same custom trim as in the dining room. Off the kitchen is the screened porch with built in bench seating. The porch leads onto the stamped concrete patio which is also the perfect backyard spot for outdoor dining or entertaining. The master bedroom is conveniently located downstairs and offers a tray ceiling and a large adjoining </a:t>
            </a:r>
            <a:r>
              <a:rPr lang="en-US" sz="105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en</a:t>
            </a:r>
            <a:r>
              <a:rPr lang="en-US" sz="105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suite. The master bath has a large garden tub and separate shower as well as a double vanity. The master closet is extremely large providing plenty of room for storage. Upstairs are an additional 4 rooms. One of these rooms is currently used as an office and features a built in desk area. Of the remaining 3 rooms one is quite large and could also be used as a play room or media room. Don't forget to check out the garage which has been retrofitted with a full second story storage space. You will not find more storage in any other 2 car garage! Other features in this home are central </a:t>
            </a:r>
            <a:r>
              <a:rPr lang="en-US" sz="105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vac</a:t>
            </a:r>
            <a:r>
              <a:rPr lang="en-US" sz="105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upgraded vinyl siding, landscape lighting, and a dedicated generator hook up. </a:t>
            </a:r>
            <a:r>
              <a:rPr lang="en-US" sz="105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Firepit</a:t>
            </a:r>
            <a:r>
              <a:rPr lang="en-US" sz="105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and washer and dryer can also convey with acceptable offer. Don't delay...make this your new home before it's gone! Rivertowne County Club offers many neighborhood amenities such as the newly redone pool and pavilion and playground, miles of walking trails, beautiful country club and award winning golf course! Rivertowne is also convenient to shopping, dining, schools and the Wando River. It's only a 15-20 min. drive to the beaches and 25 minutes to downtown </a:t>
            </a:r>
            <a:r>
              <a:rPr lang="en-US" sz="105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Charleston</a:t>
            </a:r>
            <a:r>
              <a:rPr lang="en-US" sz="1050" smtClean="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A </a:t>
            </a:r>
            <a:r>
              <a:rPr lang="en-US" sz="105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1 year AHS home warranty is to be provided by the seller with acceptable offer.</a:t>
            </a:r>
            <a:endParaRPr lang="en-US" sz="105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30202" y="9058527"/>
            <a:ext cx="63500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3" y="9073112"/>
            <a:ext cx="3093594" cy="923330"/>
          </a:xfrm>
          <a:prstGeom prst="rect">
            <a:avLst/>
          </a:prstGeom>
        </p:spPr>
        <p:txBody>
          <a:bodyPr wrap="square">
            <a:spAutoFit/>
          </a:bodyPr>
          <a:lstStyle/>
          <a:p>
            <a:pPr algn="ctr"/>
            <a:r>
              <a:rPr lang="en-US" sz="1800" b="1" dirty="0" err="1"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Melodie</a:t>
            </a:r>
            <a:r>
              <a:rPr lang="en-US" sz="1800" b="1"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Smith</a:t>
            </a:r>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a:t>
            </a:r>
            <a:r>
              <a:rPr lang="en-US" sz="1200"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408-5067 M</a:t>
            </a:r>
          </a:p>
          <a:p>
            <a:pPr algn="ctr"/>
            <a:r>
              <a:rPr lang="en-US" sz="1200" dirty="0" smtClean="0">
                <a:solidFill>
                  <a:schemeClr val="tx2">
                    <a:lumMod val="50000"/>
                  </a:schemeClr>
                </a:solidFill>
                <a:latin typeface="Trebuchet MS" panose="020B0603020202020204" pitchFamily="34" charset="0"/>
              </a:rPr>
              <a:t>melodie.smith@carolinaone.com</a:t>
            </a:r>
            <a:r>
              <a:rPr lang="en-US" sz="1200" dirty="0">
                <a:solidFill>
                  <a:schemeClr val="tx2">
                    <a:lumMod val="50000"/>
                  </a:schemeClr>
                </a:solidFill>
                <a:latin typeface="Trebuchet MS" panose="020B0603020202020204" pitchFamily="34" charset="0"/>
              </a:rPr>
              <a:t/>
            </a:r>
            <a:br>
              <a:rPr lang="en-US" sz="1200" dirty="0">
                <a:solidFill>
                  <a:schemeClr val="tx2">
                    <a:lumMod val="50000"/>
                  </a:schemeClr>
                </a:solidFill>
                <a:latin typeface="Trebuchet MS" panose="020B0603020202020204" pitchFamily="34" charset="0"/>
              </a:rPr>
            </a:br>
            <a:r>
              <a:rPr lang="en-US" sz="1200" dirty="0" smtClean="0">
                <a:solidFill>
                  <a:schemeClr val="tx2">
                    <a:lumMod val="50000"/>
                  </a:schemeClr>
                </a:solidFill>
                <a:latin typeface="Trebuchet MS" panose="020B0603020202020204" pitchFamily="34" charset="0"/>
              </a:rPr>
              <a:t>www.melodiesmithrealestate.com</a:t>
            </a:r>
          </a:p>
        </p:txBody>
      </p:sp>
      <p:sp>
        <p:nvSpPr>
          <p:cNvPr id="13" name="Rectangle 12"/>
          <p:cNvSpPr/>
          <p:nvPr/>
        </p:nvSpPr>
        <p:spPr>
          <a:xfrm>
            <a:off x="1" y="76198"/>
            <a:ext cx="7772399" cy="954107"/>
          </a:xfrm>
          <a:prstGeom prst="rect">
            <a:avLst/>
          </a:prstGeom>
        </p:spPr>
        <p:txBody>
          <a:bodyPr wrap="square">
            <a:spAutoFit/>
          </a:bodyPr>
          <a:lstStyle/>
          <a:p>
            <a:pPr algn="ctr"/>
            <a:r>
              <a:rPr lang="en-US" sz="2800" b="1" dirty="0">
                <a:solidFill>
                  <a:schemeClr val="bg1"/>
                </a:solidFill>
                <a:effectLst>
                  <a:outerShdw blurRad="50800" dist="38100" dir="5400000" algn="t" rotWithShape="0">
                    <a:prstClr val="black">
                      <a:alpha val="40000"/>
                    </a:prstClr>
                  </a:outerShdw>
                </a:effectLst>
                <a:latin typeface="IncognitoMeridies" panose="00000400000000000000" pitchFamily="2" charset="0"/>
              </a:rPr>
              <a:t>Just Listed in Rivertowne Country Club!</a:t>
            </a:r>
          </a:p>
          <a:p>
            <a:pPr algn="ctr"/>
            <a:r>
              <a:rPr lang="en-US" sz="2800" b="1" dirty="0">
                <a:solidFill>
                  <a:schemeClr val="bg1"/>
                </a:solidFill>
                <a:effectLst>
                  <a:outerShdw blurRad="50800" dist="38100" dir="5400000" algn="t" rotWithShape="0">
                    <a:prstClr val="black">
                      <a:alpha val="40000"/>
                    </a:prstClr>
                  </a:outerShdw>
                </a:effectLst>
                <a:latin typeface="IncognitoMeridies" panose="00000400000000000000" pitchFamily="2" charset="0"/>
              </a:rPr>
              <a:t>5 bedroom on almost 1/2 acre</a:t>
            </a:r>
            <a:endParaRPr lang="en-US" sz="2800" b="1" dirty="0">
              <a:solidFill>
                <a:schemeClr val="bg1"/>
              </a:solidFill>
              <a:effectLst>
                <a:outerShdw blurRad="50800" dist="38100" dir="5400000" algn="t" rotWithShape="0">
                  <a:prstClr val="black">
                    <a:alpha val="40000"/>
                  </a:prstClr>
                </a:outerShdw>
              </a:effectLst>
              <a:latin typeface="IncognitoMeridies" panose="00000400000000000000" pitchFamily="2" charset="0"/>
            </a:endParaRP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8578" y="2241850"/>
            <a:ext cx="963167" cy="638999"/>
          </a:xfrm>
          <a:prstGeom prst="rect">
            <a:avLst/>
          </a:prstGeom>
          <a:ln w="3175">
            <a:solidFill>
              <a:schemeClr val="bg1"/>
            </a:solidFill>
          </a:ln>
          <a:effectLst>
            <a:outerShdw blurRad="292100" dist="139700" dir="2700000" algn="tl" rotWithShape="0">
              <a:srgbClr val="333333">
                <a:alpha val="65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8578" y="3097348"/>
            <a:ext cx="963167" cy="638999"/>
          </a:xfrm>
          <a:prstGeom prst="rect">
            <a:avLst/>
          </a:prstGeom>
          <a:ln w="3175">
            <a:solidFill>
              <a:schemeClr val="bg1"/>
            </a:solidFill>
          </a:ln>
          <a:effectLst>
            <a:outerShdw blurRad="292100" dist="139700" dir="2700000" algn="tl" rotWithShape="0">
              <a:srgbClr val="333333">
                <a:alpha val="65000"/>
              </a:srgbClr>
            </a:outerShdw>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8578" y="530854"/>
            <a:ext cx="963167" cy="638999"/>
          </a:xfrm>
          <a:prstGeom prst="rect">
            <a:avLst/>
          </a:prstGeom>
          <a:ln w="3175">
            <a:solidFill>
              <a:schemeClr val="bg1"/>
            </a:solidFill>
          </a:ln>
          <a:effectLst>
            <a:outerShdw blurRad="292100" dist="139700" dir="2700000" algn="tl" rotWithShape="0">
              <a:srgbClr val="333333">
                <a:alpha val="65000"/>
              </a:srgbClr>
            </a:outerShdw>
          </a:effectLst>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8578" y="1386352"/>
            <a:ext cx="963167" cy="638999"/>
          </a:xfrm>
          <a:prstGeom prst="rect">
            <a:avLst/>
          </a:prstGeom>
          <a:ln w="3175">
            <a:solidFill>
              <a:schemeClr val="bg1"/>
            </a:solid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640654" y="2241850"/>
            <a:ext cx="963167" cy="638999"/>
          </a:xfrm>
          <a:prstGeom prst="rect">
            <a:avLst/>
          </a:prstGeom>
          <a:ln w="3175">
            <a:solidFill>
              <a:schemeClr val="bg1"/>
            </a:solid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640655" y="3097348"/>
            <a:ext cx="963167" cy="638999"/>
          </a:xfrm>
          <a:prstGeom prst="rect">
            <a:avLst/>
          </a:prstGeom>
          <a:ln w="3175">
            <a:solidFill>
              <a:schemeClr val="bg1"/>
            </a:solid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640654" y="530854"/>
            <a:ext cx="963167" cy="638999"/>
          </a:xfrm>
          <a:prstGeom prst="rect">
            <a:avLst/>
          </a:prstGeom>
          <a:ln w="3175">
            <a:solidFill>
              <a:schemeClr val="bg1"/>
            </a:solidFill>
          </a:ln>
          <a:effectLst>
            <a:outerShdw blurRad="292100" dist="139700" dir="2700000" algn="tl" rotWithShape="0">
              <a:srgbClr val="333333">
                <a:alpha val="65000"/>
              </a:srgbClr>
            </a:outerShdw>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640654" y="1386352"/>
            <a:ext cx="963167" cy="638999"/>
          </a:xfrm>
          <a:prstGeom prst="rect">
            <a:avLst/>
          </a:prstGeom>
          <a:ln w="3175">
            <a:solidFill>
              <a:schemeClr val="bg1"/>
            </a:solid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6200" y="8001000"/>
            <a:ext cx="1378281" cy="914399"/>
          </a:xfrm>
          <a:prstGeom prst="rect">
            <a:avLst/>
          </a:prstGeom>
          <a:ln>
            <a:no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638584" y="8001000"/>
            <a:ext cx="1378281" cy="914399"/>
          </a:xfrm>
          <a:prstGeom prst="rect">
            <a:avLst/>
          </a:prstGeom>
          <a:ln>
            <a:no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200968" y="8001189"/>
            <a:ext cx="1377712" cy="914022"/>
          </a:xfrm>
          <a:prstGeom prst="rect">
            <a:avLst/>
          </a:prstGeom>
          <a:ln>
            <a:no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762783" y="8001189"/>
            <a:ext cx="1377712" cy="914022"/>
          </a:xfrm>
          <a:prstGeom prst="rect">
            <a:avLst/>
          </a:prstGeom>
          <a:ln>
            <a:no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324600" y="8001000"/>
            <a:ext cx="1378281" cy="914399"/>
          </a:xfrm>
          <a:prstGeom prst="rect">
            <a:avLst/>
          </a:prstGeom>
          <a:ln>
            <a:noFill/>
          </a:ln>
          <a:effectLst>
            <a:outerShdw blurRad="63500" sx="102000" sy="102000" algn="ctr" rotWithShape="0">
              <a:prstClr val="black">
                <a:alpha val="40000"/>
              </a:prstClr>
            </a:outerShdw>
          </a:effectLst>
        </p:spPr>
      </p:pic>
      <p:sp>
        <p:nvSpPr>
          <p:cNvPr id="7" name="Rectangle 6"/>
          <p:cNvSpPr/>
          <p:nvPr/>
        </p:nvSpPr>
        <p:spPr>
          <a:xfrm>
            <a:off x="8001000" y="3260038"/>
            <a:ext cx="5416879" cy="400110"/>
          </a:xfrm>
          <a:prstGeom prst="rect">
            <a:avLst/>
          </a:prstGeom>
        </p:spPr>
        <p:txBody>
          <a:bodyPr wrap="square">
            <a:spAutoFit/>
          </a:bodyPr>
          <a:lstStyle/>
          <a:p>
            <a:pPr algn="ctr"/>
            <a:r>
              <a:rPr lang="en-US" b="1"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$50,000 Price Reduction</a:t>
            </a:r>
            <a:endParaRPr lang="en-US" i="1" dirty="0">
              <a:solidFill>
                <a:srgbClr val="FFFF00"/>
              </a:solidFill>
              <a:latin typeface="Trebuchet MS" panose="020B0603020202020204" pitchFamily="34" charset="0"/>
            </a:endParaRPr>
          </a:p>
        </p:txBody>
      </p:sp>
    </p:spTree>
    <p:extLst>
      <p:ext uri="{BB962C8B-B14F-4D97-AF65-F5344CB8AC3E}">
        <p14:creationId xmlns:p14="http://schemas.microsoft.com/office/powerpoint/2010/main" val="40697896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489</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IncognitoMeridies</vt:lpstr>
      <vt:lpstr>Trebuchet MS</vt:lpstr>
      <vt:lpstr>Verdana</vt:lpstr>
      <vt:lpstr>Office Theme</vt:lpstr>
      <vt:lpstr>1872 Great Hope Drive Mount Pleasant, SC 29466 ~ MLS# 16014353 ~ $450,000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28</cp:revision>
  <dcterms:created xsi:type="dcterms:W3CDTF">2006-08-16T00:00:00Z</dcterms:created>
  <dcterms:modified xsi:type="dcterms:W3CDTF">2016-05-31T19:33:54Z</dcterms:modified>
</cp:coreProperties>
</file>