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57" d="100"/>
          <a:sy n="57" d="100"/>
        </p:scale>
        <p:origin x="2390" y="53"/>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9/8/2023</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extLst>
              <a:ext uri="{BEBA8EAE-BF5A-486C-A8C5-ECC9F3942E4B}">
                <a14:imgProps xmlns:a14="http://schemas.microsoft.com/office/drawing/2010/main">
                  <a14:imgLayer r:embed="rId3">
                    <a14:imgEffect>
                      <a14:artisticBlur/>
                    </a14:imgEffect>
                  </a14:imgLayer>
                </a14:imgProps>
              </a:ext>
            </a:extLst>
          </a:blip>
          <a:srcRect/>
          <a:stretch>
            <a:fillRect l="-42000" r="-4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8760" y="0"/>
            <a:ext cx="7752080" cy="762000"/>
          </a:xfrm>
        </p:spPr>
        <p:txBody>
          <a:bodyPr>
            <a:noAutofit/>
          </a:bodyPr>
          <a:lstStyle/>
          <a:p>
            <a:r>
              <a:rPr lang="en-US" sz="2800" i="1" dirty="0">
                <a:solidFill>
                  <a:schemeClr val="bg2"/>
                </a:solidFill>
                <a:effectLst>
                  <a:outerShdw blurRad="38100" dist="38100" dir="2700000" algn="tl">
                    <a:srgbClr val="000000">
                      <a:alpha val="43137"/>
                    </a:srgbClr>
                  </a:outerShdw>
                </a:effectLst>
                <a:latin typeface="Avenir" panose="02000503040000020003" pitchFamily="2" charset="0"/>
              </a:rPr>
              <a:t>Dual Open </a:t>
            </a:r>
            <a:r>
              <a:rPr lang="en-US" sz="2800" i="1">
                <a:solidFill>
                  <a:schemeClr val="bg2"/>
                </a:solidFill>
                <a:effectLst>
                  <a:outerShdw blurRad="38100" dist="38100" dir="2700000" algn="tl">
                    <a:srgbClr val="000000">
                      <a:alpha val="43137"/>
                    </a:srgbClr>
                  </a:outerShdw>
                </a:effectLst>
                <a:latin typeface="Avenir" panose="02000503040000020003" pitchFamily="2" charset="0"/>
              </a:rPr>
              <a:t>Houses in Riverside </a:t>
            </a:r>
            <a:r>
              <a:rPr lang="en-US" sz="2800" i="1" dirty="0">
                <a:solidFill>
                  <a:schemeClr val="bg2"/>
                </a:solidFill>
                <a:effectLst>
                  <a:outerShdw blurRad="38100" dist="38100" dir="2700000" algn="tl">
                    <a:srgbClr val="000000">
                      <a:alpha val="43137"/>
                    </a:srgbClr>
                  </a:outerShdw>
                </a:effectLst>
                <a:latin typeface="Avenir" panose="02000503040000020003" pitchFamily="2" charset="0"/>
              </a:rPr>
              <a:t>at Carolina Park</a:t>
            </a:r>
            <a:br>
              <a:rPr lang="en-US" sz="2800" i="1" dirty="0">
                <a:solidFill>
                  <a:schemeClr val="bg2"/>
                </a:solidFill>
                <a:effectLst>
                  <a:outerShdw blurRad="38100" dist="38100" dir="2700000" algn="tl">
                    <a:srgbClr val="000000">
                      <a:alpha val="43137"/>
                    </a:srgbClr>
                  </a:outerShdw>
                </a:effectLst>
                <a:latin typeface="Avenir" panose="02000503040000020003" pitchFamily="2" charset="0"/>
              </a:rPr>
            </a:br>
            <a:r>
              <a:rPr lang="en-US" sz="2800" i="1" dirty="0">
                <a:solidFill>
                  <a:schemeClr val="bg2"/>
                </a:solidFill>
                <a:effectLst>
                  <a:outerShdw blurRad="38100" dist="38100" dir="2700000" algn="tl">
                    <a:srgbClr val="000000">
                      <a:alpha val="43137"/>
                    </a:srgbClr>
                  </a:outerShdw>
                </a:effectLst>
                <a:latin typeface="Avenir" panose="02000503040000020003" pitchFamily="2" charset="0"/>
              </a:rPr>
              <a:t>Sunday September 10</a:t>
            </a:r>
            <a:r>
              <a:rPr lang="en-US" sz="2800" i="1" baseline="30000" dirty="0">
                <a:solidFill>
                  <a:schemeClr val="bg2"/>
                </a:solidFill>
                <a:effectLst>
                  <a:outerShdw blurRad="38100" dist="38100" dir="2700000" algn="tl">
                    <a:srgbClr val="000000">
                      <a:alpha val="43137"/>
                    </a:srgbClr>
                  </a:outerShdw>
                </a:effectLst>
                <a:latin typeface="Avenir" panose="02000503040000020003" pitchFamily="2" charset="0"/>
              </a:rPr>
              <a:t>th</a:t>
            </a:r>
            <a:endParaRPr lang="en-US" sz="2800" i="1" dirty="0">
              <a:solidFill>
                <a:schemeClr val="bg2"/>
              </a:solidFill>
              <a:effectLst>
                <a:outerShdw blurRad="38100" dist="38100" dir="2700000" algn="tl">
                  <a:srgbClr val="000000">
                    <a:alpha val="43137"/>
                  </a:srgbClr>
                </a:outerShdw>
              </a:effectLst>
              <a:latin typeface="Avenir" panose="02000503040000020003" pitchFamily="2" charset="0"/>
            </a:endParaRPr>
          </a:p>
        </p:txBody>
      </p:sp>
      <p:sp>
        <p:nvSpPr>
          <p:cNvPr id="17" name="Rectangle 16"/>
          <p:cNvSpPr/>
          <p:nvPr/>
        </p:nvSpPr>
        <p:spPr>
          <a:xfrm>
            <a:off x="2455471" y="9295455"/>
            <a:ext cx="3318658" cy="646331"/>
          </a:xfrm>
          <a:prstGeom prst="rect">
            <a:avLst/>
          </a:prstGeom>
        </p:spPr>
        <p:txBody>
          <a:bodyPr wrap="square">
            <a:spAutoFit/>
          </a:bodyPr>
          <a:lstStyle/>
          <a:p>
            <a:pPr algn="ctr"/>
            <a:r>
              <a:rPr lang="en-US" sz="1200" b="1" dirty="0">
                <a:solidFill>
                  <a:schemeClr val="tx2">
                    <a:lumMod val="10000"/>
                  </a:schemeClr>
                </a:solidFill>
                <a:latin typeface="Avenir" panose="02000503040000020003" pitchFamily="2" charset="0"/>
              </a:rPr>
              <a:t>Virginia Landon</a:t>
            </a:r>
            <a:br>
              <a:rPr lang="en-US" sz="1200" b="1" dirty="0">
                <a:solidFill>
                  <a:schemeClr val="tx2">
                    <a:lumMod val="10000"/>
                  </a:schemeClr>
                </a:solidFill>
                <a:latin typeface="Avenir" panose="02000503040000020003" pitchFamily="2" charset="0"/>
              </a:rPr>
            </a:br>
            <a:r>
              <a:rPr lang="en-US" sz="1200" dirty="0">
                <a:solidFill>
                  <a:schemeClr val="tx2">
                    <a:lumMod val="10000"/>
                  </a:schemeClr>
                </a:solidFill>
                <a:latin typeface="Avenir" panose="02000503040000020003" pitchFamily="2" charset="0"/>
              </a:rPr>
              <a:t>803-493-9202</a:t>
            </a:r>
          </a:p>
          <a:p>
            <a:pPr algn="ctr"/>
            <a:r>
              <a:rPr lang="en-US" sz="1200" dirty="0">
                <a:solidFill>
                  <a:schemeClr val="tx2">
                    <a:lumMod val="10000"/>
                  </a:schemeClr>
                </a:solidFill>
                <a:latin typeface="Avenir" panose="02000503040000020003" pitchFamily="2" charset="0"/>
              </a:rPr>
              <a:t>virginialandon@kw.com</a:t>
            </a:r>
          </a:p>
        </p:txBody>
      </p:sp>
      <p:pic>
        <p:nvPicPr>
          <p:cNvPr id="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137160" y="9380222"/>
            <a:ext cx="1581802" cy="48304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27566" y="9935289"/>
            <a:ext cx="3774468" cy="123111"/>
          </a:xfrm>
          <a:prstGeom prst="rect">
            <a:avLst/>
          </a:prstGeom>
        </p:spPr>
        <p:txBody>
          <a:bodyPr wrap="square" lIns="0" tIns="0" rIns="0" bIns="0">
            <a:spAutoFit/>
          </a:bodyPr>
          <a:lstStyle/>
          <a:p>
            <a:pPr algn="ctr"/>
            <a:r>
              <a:rPr lang="en-US" sz="800" dirty="0">
                <a:solidFill>
                  <a:schemeClr val="tx2">
                    <a:lumMod val="10000"/>
                  </a:schemeClr>
                </a:solidFill>
                <a:latin typeface="Avenir" panose="02000503040000020003" pitchFamily="2" charset="0"/>
              </a:rPr>
              <a:t>Keller Williams Realty | 496 </a:t>
            </a:r>
            <a:r>
              <a:rPr lang="en-US" sz="800" dirty="0" err="1">
                <a:solidFill>
                  <a:schemeClr val="tx2">
                    <a:lumMod val="10000"/>
                  </a:schemeClr>
                </a:solidFill>
                <a:latin typeface="Avenir" panose="02000503040000020003" pitchFamily="2" charset="0"/>
              </a:rPr>
              <a:t>Bramson</a:t>
            </a:r>
            <a:r>
              <a:rPr lang="en-US" sz="800" dirty="0">
                <a:solidFill>
                  <a:schemeClr val="tx2">
                    <a:lumMod val="10000"/>
                  </a:schemeClr>
                </a:solidFill>
                <a:latin typeface="Avenir" panose="02000503040000020003" pitchFamily="2" charset="0"/>
              </a:rPr>
              <a:t> Ct Ste 200 | Mt. Pleasant, SC 29464</a:t>
            </a: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37160" y="7939247"/>
            <a:ext cx="1783080" cy="1188720"/>
          </a:xfrm>
          <a:prstGeom prst="rect">
            <a:avLst/>
          </a:prstGeom>
          <a:ln>
            <a:noFill/>
          </a:ln>
          <a:effectLst>
            <a:outerShdw blurRad="63500" sx="102000" sy="102000" algn="ctr" rotWithShape="0">
              <a:prstClr val="black">
                <a:alpha val="40000"/>
              </a:prstClr>
            </a:outerShdw>
          </a:effectLst>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194560" y="4373880"/>
            <a:ext cx="1783080" cy="1188720"/>
          </a:xfrm>
          <a:prstGeom prst="rect">
            <a:avLst/>
          </a:prstGeom>
          <a:ln>
            <a:noFill/>
          </a:ln>
          <a:effectLst>
            <a:outerShdw blurRad="63500" sx="102000" sy="102000" algn="ctr" rotWithShape="0">
              <a:prstClr val="black">
                <a:alpha val="40000"/>
              </a:prstClr>
            </a:outerShdw>
          </a:effectLst>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37160" y="4373880"/>
            <a:ext cx="1783080" cy="1188720"/>
          </a:xfrm>
          <a:prstGeom prst="rect">
            <a:avLst/>
          </a:prstGeom>
          <a:ln>
            <a:noFill/>
          </a:ln>
          <a:effectLst>
            <a:outerShdw blurRad="63500" sx="102000" sy="102000" algn="ctr" rotWithShape="0">
              <a:prstClr val="black">
                <a:alpha val="40000"/>
              </a:prstClr>
            </a:outerShdw>
          </a:effectLst>
        </p:spPr>
      </p:pic>
      <p:sp>
        <p:nvSpPr>
          <p:cNvPr id="16" name="Rectangle 15"/>
          <p:cNvSpPr/>
          <p:nvPr/>
        </p:nvSpPr>
        <p:spPr>
          <a:xfrm>
            <a:off x="137160" y="3361405"/>
            <a:ext cx="3840480" cy="1015663"/>
          </a:xfrm>
          <a:prstGeom prst="rect">
            <a:avLst/>
          </a:prstGeom>
          <a:noFill/>
        </p:spPr>
        <p:txBody>
          <a:bodyPr wrap="square" anchor="ctr">
            <a:spAutoFit/>
          </a:bodyPr>
          <a:lstStyle/>
          <a:p>
            <a:pPr algn="ctr"/>
            <a:r>
              <a:rPr lang="en-US" sz="2400" b="1" dirty="0">
                <a:solidFill>
                  <a:schemeClr val="bg1">
                    <a:lumMod val="75000"/>
                    <a:lumOff val="25000"/>
                  </a:schemeClr>
                </a:solidFill>
                <a:latin typeface="Avenir" panose="02000503040000020003" pitchFamily="2" charset="0"/>
              </a:rPr>
              <a:t>1448 Gunnison Street</a:t>
            </a:r>
          </a:p>
          <a:p>
            <a:pPr algn="ctr"/>
            <a:r>
              <a:rPr lang="en-US" sz="1800" dirty="0">
                <a:solidFill>
                  <a:schemeClr val="bg1">
                    <a:lumMod val="75000"/>
                    <a:lumOff val="25000"/>
                  </a:schemeClr>
                </a:solidFill>
                <a:latin typeface="Avenir" panose="02000503040000020003" pitchFamily="2" charset="0"/>
              </a:rPr>
              <a:t>MLS# 23017995 | $1,550,000</a:t>
            </a:r>
          </a:p>
          <a:p>
            <a:pPr algn="ctr"/>
            <a:r>
              <a:rPr lang="en-US" sz="1800" dirty="0">
                <a:solidFill>
                  <a:schemeClr val="bg1">
                    <a:lumMod val="75000"/>
                    <a:lumOff val="25000"/>
                  </a:schemeClr>
                </a:solidFill>
                <a:latin typeface="Avenir" panose="02000503040000020003" pitchFamily="2" charset="0"/>
              </a:rPr>
              <a:t>Stop by between 1-4pm</a:t>
            </a:r>
          </a:p>
        </p:txBody>
      </p:sp>
      <p:pic>
        <p:nvPicPr>
          <p:cNvPr id="29" name="Picture 28">
            <a:extLst>
              <a:ext uri="{FF2B5EF4-FFF2-40B4-BE49-F238E27FC236}">
                <a16:creationId xmlns:a16="http://schemas.microsoft.com/office/drawing/2014/main" id="{C83F46E6-4A59-484F-B40D-BE212701BF6C}"/>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2193981" y="7939247"/>
            <a:ext cx="1783078" cy="1188719"/>
          </a:xfrm>
          <a:prstGeom prst="rect">
            <a:avLst/>
          </a:prstGeom>
          <a:ln>
            <a:noFill/>
          </a:ln>
          <a:effectLst>
            <a:outerShdw blurRad="63500" sx="102000" sy="102000" algn="ctr" rotWithShape="0">
              <a:prstClr val="black">
                <a:alpha val="40000"/>
              </a:prstClr>
            </a:outerShdw>
          </a:effectLst>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37160" y="804273"/>
            <a:ext cx="3840480" cy="2560320"/>
          </a:xfrm>
          <a:prstGeom prst="rect">
            <a:avLst/>
          </a:prstGeom>
          <a:ln>
            <a:noFill/>
          </a:ln>
          <a:effectLst/>
        </p:spPr>
      </p:pic>
      <p:pic>
        <p:nvPicPr>
          <p:cNvPr id="20" name="Picture 19">
            <a:extLst>
              <a:ext uri="{FF2B5EF4-FFF2-40B4-BE49-F238E27FC236}">
                <a16:creationId xmlns:a16="http://schemas.microsoft.com/office/drawing/2014/main" id="{11218FC4-6D25-424B-9C0E-5A6490F7F7B3}"/>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4251960" y="804273"/>
            <a:ext cx="3840480" cy="2560320"/>
          </a:xfrm>
          <a:prstGeom prst="rect">
            <a:avLst/>
          </a:prstGeom>
          <a:ln>
            <a:noFill/>
          </a:ln>
          <a:effectLst/>
        </p:spPr>
      </p:pic>
      <p:sp>
        <p:nvSpPr>
          <p:cNvPr id="3" name="Subtitle 2"/>
          <p:cNvSpPr>
            <a:spLocks noGrp="1"/>
          </p:cNvSpPr>
          <p:nvPr>
            <p:ph type="subTitle" idx="1"/>
          </p:nvPr>
        </p:nvSpPr>
        <p:spPr>
          <a:xfrm>
            <a:off x="115640" y="5597036"/>
            <a:ext cx="3861419" cy="2307775"/>
          </a:xfrm>
        </p:spPr>
        <p:txBody>
          <a:bodyPr anchor="ctr">
            <a:noAutofit/>
          </a:bodyPr>
          <a:lstStyle/>
          <a:p>
            <a:r>
              <a:rPr lang="en-US" sz="1100" dirty="0">
                <a:solidFill>
                  <a:schemeClr val="bg1"/>
                </a:solidFill>
                <a:latin typeface="Avenir" panose="02000503040000020003" pitchFamily="2" charset="0"/>
              </a:rPr>
              <a:t>This elegant home was expertly designed and evokes the true feel of the Lowcountry lifestyle with light-filled living spaces, upscale finishes, exceptional craftmanship, and tranquil outdoor living. Custom built by award-winning local builder, Cline Homes, this home is situated on a quiet street with mature trees and lush landscaping in the exclusive enclave of Riverside in Carolina Park. The sizeable private backyard is a sanctuary for nature and backs up to woods. This home offers an ideal location which is just a short walk, bike or golf cart ride, to local schools, amenities, restaurants and shopping.</a:t>
            </a:r>
          </a:p>
        </p:txBody>
      </p:sp>
      <p:sp>
        <p:nvSpPr>
          <p:cNvPr id="7" name="Rectangle 6">
            <a:extLst>
              <a:ext uri="{FF2B5EF4-FFF2-40B4-BE49-F238E27FC236}">
                <a16:creationId xmlns:a16="http://schemas.microsoft.com/office/drawing/2014/main" id="{CCACF150-312A-B07A-17A4-EA778A731293}"/>
              </a:ext>
            </a:extLst>
          </p:cNvPr>
          <p:cNvSpPr/>
          <p:nvPr/>
        </p:nvSpPr>
        <p:spPr>
          <a:xfrm>
            <a:off x="4251960" y="3361405"/>
            <a:ext cx="3840480" cy="1015663"/>
          </a:xfrm>
          <a:prstGeom prst="rect">
            <a:avLst/>
          </a:prstGeom>
          <a:noFill/>
        </p:spPr>
        <p:txBody>
          <a:bodyPr wrap="square" anchor="ctr">
            <a:spAutoFit/>
          </a:bodyPr>
          <a:lstStyle/>
          <a:p>
            <a:pPr algn="ctr"/>
            <a:r>
              <a:rPr lang="en-US" sz="2400" b="1" dirty="0">
                <a:solidFill>
                  <a:schemeClr val="bg1">
                    <a:lumMod val="75000"/>
                    <a:lumOff val="25000"/>
                  </a:schemeClr>
                </a:solidFill>
                <a:latin typeface="Avenir" panose="02000503040000020003" pitchFamily="2" charset="0"/>
              </a:rPr>
              <a:t>1891 Bolden Drive</a:t>
            </a:r>
          </a:p>
          <a:p>
            <a:pPr algn="ctr"/>
            <a:r>
              <a:rPr lang="en-US" sz="1800" dirty="0">
                <a:solidFill>
                  <a:schemeClr val="bg1">
                    <a:lumMod val="75000"/>
                    <a:lumOff val="25000"/>
                  </a:schemeClr>
                </a:solidFill>
                <a:latin typeface="Avenir" panose="02000503040000020003" pitchFamily="2" charset="0"/>
              </a:rPr>
              <a:t>MLS# 23016449 | $2,189,000</a:t>
            </a:r>
          </a:p>
          <a:p>
            <a:pPr algn="ctr"/>
            <a:r>
              <a:rPr lang="en-US" sz="1800" dirty="0">
                <a:solidFill>
                  <a:schemeClr val="bg1">
                    <a:lumMod val="75000"/>
                    <a:lumOff val="25000"/>
                  </a:schemeClr>
                </a:solidFill>
                <a:latin typeface="Avenir" panose="02000503040000020003" pitchFamily="2" charset="0"/>
              </a:rPr>
              <a:t>Stop by between 3-5pm</a:t>
            </a:r>
          </a:p>
        </p:txBody>
      </p:sp>
      <p:pic>
        <p:nvPicPr>
          <p:cNvPr id="9" name="Picture 8">
            <a:extLst>
              <a:ext uri="{FF2B5EF4-FFF2-40B4-BE49-F238E27FC236}">
                <a16:creationId xmlns:a16="http://schemas.microsoft.com/office/drawing/2014/main" id="{0E6E6549-37B7-58DE-D522-7B4EC6AAFAD8}"/>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4252540" y="7939247"/>
            <a:ext cx="1781919" cy="1188720"/>
          </a:xfrm>
          <a:prstGeom prst="rect">
            <a:avLst/>
          </a:prstGeom>
          <a:ln>
            <a:noFill/>
          </a:ln>
          <a:effectLst>
            <a:outerShdw blurRad="63500" sx="102000" sy="102000" algn="ctr" rotWithShape="0">
              <a:prstClr val="black">
                <a:alpha val="40000"/>
              </a:prstClr>
            </a:outerShdw>
          </a:effectLst>
        </p:spPr>
      </p:pic>
      <p:pic>
        <p:nvPicPr>
          <p:cNvPr id="10" name="Picture 9">
            <a:extLst>
              <a:ext uri="{FF2B5EF4-FFF2-40B4-BE49-F238E27FC236}">
                <a16:creationId xmlns:a16="http://schemas.microsoft.com/office/drawing/2014/main" id="{ADB9CFBB-F32A-92AD-96AF-5041AA7D5DE0}"/>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6309360" y="4373880"/>
            <a:ext cx="1783080" cy="1188720"/>
          </a:xfrm>
          <a:prstGeom prst="rect">
            <a:avLst/>
          </a:prstGeom>
          <a:ln>
            <a:noFill/>
          </a:ln>
          <a:effectLst>
            <a:outerShdw blurRad="63500" sx="102000" sy="102000" algn="ctr" rotWithShape="0">
              <a:prstClr val="black">
                <a:alpha val="40000"/>
              </a:prstClr>
            </a:outerShdw>
          </a:effectLst>
        </p:spPr>
      </p:pic>
      <p:pic>
        <p:nvPicPr>
          <p:cNvPr id="22" name="Picture 21">
            <a:extLst>
              <a:ext uri="{FF2B5EF4-FFF2-40B4-BE49-F238E27FC236}">
                <a16:creationId xmlns:a16="http://schemas.microsoft.com/office/drawing/2014/main" id="{F4B1C7C9-D695-6485-EE9F-ED5A99004E17}"/>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4251960" y="4373880"/>
            <a:ext cx="1783080" cy="1187174"/>
          </a:xfrm>
          <a:prstGeom prst="rect">
            <a:avLst/>
          </a:prstGeom>
          <a:ln>
            <a:noFill/>
          </a:ln>
          <a:effectLst>
            <a:outerShdw blurRad="63500" sx="102000" sy="102000" algn="ctr" rotWithShape="0">
              <a:prstClr val="black">
                <a:alpha val="40000"/>
              </a:prstClr>
            </a:outerShdw>
          </a:effectLst>
        </p:spPr>
      </p:pic>
      <p:pic>
        <p:nvPicPr>
          <p:cNvPr id="23" name="Picture 22">
            <a:extLst>
              <a:ext uri="{FF2B5EF4-FFF2-40B4-BE49-F238E27FC236}">
                <a16:creationId xmlns:a16="http://schemas.microsoft.com/office/drawing/2014/main" id="{A4A331C7-CA53-907C-32B4-332FB3A6408D}"/>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6308200" y="7939634"/>
            <a:ext cx="1784239" cy="1187946"/>
          </a:xfrm>
          <a:prstGeom prst="rect">
            <a:avLst/>
          </a:prstGeom>
          <a:ln>
            <a:noFill/>
          </a:ln>
          <a:effectLst>
            <a:outerShdw blurRad="63500" sx="102000" sy="102000" algn="ctr" rotWithShape="0">
              <a:prstClr val="black">
                <a:alpha val="40000"/>
              </a:prstClr>
            </a:outerShdw>
          </a:effectLst>
        </p:spPr>
      </p:pic>
      <p:sp>
        <p:nvSpPr>
          <p:cNvPr id="24" name="Subtitle 2">
            <a:extLst>
              <a:ext uri="{FF2B5EF4-FFF2-40B4-BE49-F238E27FC236}">
                <a16:creationId xmlns:a16="http://schemas.microsoft.com/office/drawing/2014/main" id="{B17626F9-5149-CDED-024B-7209FD9DA30A}"/>
              </a:ext>
            </a:extLst>
          </p:cNvPr>
          <p:cNvSpPr txBox="1">
            <a:spLocks/>
          </p:cNvSpPr>
          <p:nvPr/>
        </p:nvSpPr>
        <p:spPr>
          <a:xfrm>
            <a:off x="4250800" y="5596263"/>
            <a:ext cx="3863160" cy="2307775"/>
          </a:xfrm>
          <a:prstGeom prst="rect">
            <a:avLst/>
          </a:prstGeom>
        </p:spPr>
        <p:txBody>
          <a:bodyPr vert="horz" lIns="101882" tIns="50941" rIns="101882" bIns="50941" rtlCol="0" anchor="ctr">
            <a:noAutofit/>
          </a:bodyPr>
          <a:lstStyle>
            <a:lvl1pPr marL="0" indent="0" algn="ctr" defTabSz="1018824" rtl="0" eaLnBrk="1" latinLnBrk="0" hangingPunct="1">
              <a:spcBef>
                <a:spcPct val="20000"/>
              </a:spcBef>
              <a:buFont typeface="Arial" pitchFamily="34" charset="0"/>
              <a:buNone/>
              <a:defRPr sz="3600" kern="1200">
                <a:solidFill>
                  <a:schemeClr val="tx1">
                    <a:tint val="75000"/>
                  </a:schemeClr>
                </a:solidFill>
                <a:latin typeface="+mn-lt"/>
                <a:ea typeface="+mn-ea"/>
                <a:cs typeface="+mn-cs"/>
              </a:defRPr>
            </a:lvl1pPr>
            <a:lvl2pPr marL="509412" indent="0" algn="ctr" defTabSz="1018824" rtl="0" eaLnBrk="1" latinLnBrk="0" hangingPunct="1">
              <a:spcBef>
                <a:spcPct val="20000"/>
              </a:spcBef>
              <a:buFont typeface="Arial" pitchFamily="34" charset="0"/>
              <a:buNone/>
              <a:defRPr sz="3100" kern="1200">
                <a:solidFill>
                  <a:schemeClr val="tx1">
                    <a:tint val="75000"/>
                  </a:schemeClr>
                </a:solidFill>
                <a:latin typeface="+mn-lt"/>
                <a:ea typeface="+mn-ea"/>
                <a:cs typeface="+mn-cs"/>
              </a:defRPr>
            </a:lvl2pPr>
            <a:lvl3pPr marL="1018824" indent="0" algn="ctr" defTabSz="101882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3pPr>
            <a:lvl4pPr marL="1528237"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4pPr>
            <a:lvl5pPr marL="2037649"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5pPr>
            <a:lvl6pPr marL="2547061"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6pPr>
            <a:lvl7pPr marL="3056473"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7pPr>
            <a:lvl8pPr marL="3565886"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8pPr>
            <a:lvl9pPr marL="4075298"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9pPr>
          </a:lstStyle>
          <a:p>
            <a:r>
              <a:rPr lang="en-US" sz="1100" dirty="0">
                <a:solidFill>
                  <a:schemeClr val="bg1"/>
                </a:solidFill>
                <a:latin typeface="Avenir" panose="02000503040000020003" pitchFamily="2" charset="0"/>
              </a:rPr>
              <a:t>Welcome to luxury lakefront living at 1891 Bolden Drive in highly sought after Riverside at Carolina Park! Custom built by Structures, one of Charleston's most acclaimed builders, the home was carefully crafted and meticulously executed, both inside and out, to take full advantage of the exceptional panoramic views of stunning Bolden Lake. Featuring over 1,000 square feet of covered porches, start your day soaking in the sunrise over Bolden Lake, while enjoying your morning coffee on one of two oversized front porches featuring a custom swing bed, copper gas lantern and lush, irrigated flower boxes. End your day enjoying a cocktail or mug of tea on the rear screened-in porch, watching stunning Carolina sunsets beyond the beautifully landscaped courtyard and sparkling saltwater pool.</a:t>
            </a:r>
          </a:p>
        </p:txBody>
      </p:sp>
      <p:pic>
        <p:nvPicPr>
          <p:cNvPr id="8" name="Picture 7" descr="A person leaning on a fence&#10;&#10;Description automatically generated">
            <a:extLst>
              <a:ext uri="{FF2B5EF4-FFF2-40B4-BE49-F238E27FC236}">
                <a16:creationId xmlns:a16="http://schemas.microsoft.com/office/drawing/2014/main" id="{7EC1F4AC-F43A-0EB5-8FB1-786B491A09E2}"/>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11591" t="25779" r="9091" b="15130"/>
          <a:stretch/>
        </p:blipFill>
        <p:spPr>
          <a:xfrm>
            <a:off x="7519649" y="9301706"/>
            <a:ext cx="572790" cy="640080"/>
          </a:xfrm>
          <a:prstGeom prst="rect">
            <a:avLst/>
          </a:prstGeom>
        </p:spPr>
      </p:pic>
    </p:spTree>
    <p:extLst>
      <p:ext uri="{BB962C8B-B14F-4D97-AF65-F5344CB8AC3E}">
        <p14:creationId xmlns:p14="http://schemas.microsoft.com/office/powerpoint/2010/main" val="1649509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956</TotalTime>
  <Words>308</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Avenir</vt:lpstr>
      <vt:lpstr>Calibri</vt:lpstr>
      <vt:lpstr>Office Theme</vt:lpstr>
      <vt:lpstr>Dual Open Houses in Riverside at Carolina Park Sunday September 10th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in Mt. Pleasant for under $200K</dc:title>
  <dc:creator>CVH360</dc:creator>
  <cp:lastModifiedBy>A. Thomas Price</cp:lastModifiedBy>
  <cp:revision>73</cp:revision>
  <dcterms:created xsi:type="dcterms:W3CDTF">2006-08-16T00:00:00Z</dcterms:created>
  <dcterms:modified xsi:type="dcterms:W3CDTF">2023-09-08T16:03:38Z</dcterms:modified>
</cp:coreProperties>
</file>