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178" y="3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05740" y="335280"/>
            <a:ext cx="7826349"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grpSp>
        <p:nvGrpSpPr>
          <p:cNvPr id="7" name="Group 9"/>
          <p:cNvGrpSpPr>
            <a:grpSpLocks noChangeAspect="1"/>
          </p:cNvGrpSpPr>
          <p:nvPr/>
        </p:nvGrpSpPr>
        <p:grpSpPr bwMode="hidden">
          <a:xfrm>
            <a:off x="190498" y="7852479"/>
            <a:ext cx="7851039"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grpSp>
      <p:sp>
        <p:nvSpPr>
          <p:cNvPr id="2" name="Title 1"/>
          <p:cNvSpPr>
            <a:spLocks noGrp="1"/>
          </p:cNvSpPr>
          <p:nvPr>
            <p:ph type="ctrTitle"/>
          </p:nvPr>
        </p:nvSpPr>
        <p:spPr>
          <a:xfrm>
            <a:off x="617220" y="2346961"/>
            <a:ext cx="699516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234440" y="5215469"/>
            <a:ext cx="576072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05740" y="335281"/>
            <a:ext cx="7826349"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4" name="Date Placeholder 3"/>
          <p:cNvSpPr>
            <a:spLocks noGrp="1"/>
          </p:cNvSpPr>
          <p:nvPr>
            <p:ph type="dt" sz="half" idx="10"/>
          </p:nvPr>
        </p:nvSpPr>
        <p:spPr/>
        <p:txBody>
          <a:bodyPr/>
          <a:lstStyle/>
          <a:p>
            <a:fld id="{1D8BD707-D9CF-40AE-B4C6-C98DA3205C09}" type="datetimeFigureOut">
              <a:rPr lang="en-US" smtClean="0"/>
              <a:pPr/>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90498" y="1047480"/>
            <a:ext cx="7851039"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grpSp>
      <p:sp>
        <p:nvSpPr>
          <p:cNvPr id="2" name="Vertical Title 1"/>
          <p:cNvSpPr>
            <a:spLocks noGrp="1"/>
          </p:cNvSpPr>
          <p:nvPr>
            <p:ph type="title" orient="vert"/>
          </p:nvPr>
        </p:nvSpPr>
        <p:spPr>
          <a:xfrm>
            <a:off x="5966460" y="2123441"/>
            <a:ext cx="185166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11480" y="2123441"/>
            <a:ext cx="541782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05740" y="335280"/>
            <a:ext cx="7826349"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9" name="Freeform 14"/>
          <p:cNvSpPr>
            <a:spLocks/>
          </p:cNvSpPr>
          <p:nvPr/>
        </p:nvSpPr>
        <p:spPr bwMode="hidden">
          <a:xfrm>
            <a:off x="5442696" y="6165268"/>
            <a:ext cx="2588786"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 name="Freeform 18"/>
          <p:cNvSpPr>
            <a:spLocks/>
          </p:cNvSpPr>
          <p:nvPr/>
        </p:nvSpPr>
        <p:spPr bwMode="hidden">
          <a:xfrm>
            <a:off x="2357388" y="5977093"/>
            <a:ext cx="4990064"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1" name="Freeform 22"/>
          <p:cNvSpPr>
            <a:spLocks/>
          </p:cNvSpPr>
          <p:nvPr/>
        </p:nvSpPr>
        <p:spPr bwMode="hidden">
          <a:xfrm>
            <a:off x="2545856" y="5995092"/>
            <a:ext cx="4921182"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2" name="Freeform 26"/>
          <p:cNvSpPr>
            <a:spLocks/>
          </p:cNvSpPr>
          <p:nvPr/>
        </p:nvSpPr>
        <p:spPr bwMode="hidden">
          <a:xfrm>
            <a:off x="5048540" y="5975457"/>
            <a:ext cx="29772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useBgFill="1">
        <p:nvSpPr>
          <p:cNvPr id="13" name="Freeform 10"/>
          <p:cNvSpPr>
            <a:spLocks/>
          </p:cNvSpPr>
          <p:nvPr/>
        </p:nvSpPr>
        <p:spPr bwMode="hidden">
          <a:xfrm>
            <a:off x="190498" y="5952547"/>
            <a:ext cx="7851039"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2" name="Title 1"/>
          <p:cNvSpPr>
            <a:spLocks noGrp="1"/>
          </p:cNvSpPr>
          <p:nvPr>
            <p:ph type="title"/>
          </p:nvPr>
        </p:nvSpPr>
        <p:spPr>
          <a:xfrm>
            <a:off x="621029" y="3613221"/>
            <a:ext cx="699516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230628" y="2108259"/>
            <a:ext cx="5775961"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11/24/2020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608990" y="3929482"/>
            <a:ext cx="343997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180637" y="3929482"/>
            <a:ext cx="343997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8991" y="3927900"/>
            <a:ext cx="343997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5029202"/>
            <a:ext cx="3438050"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83380" y="3927899"/>
            <a:ext cx="343997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80523" y="5029202"/>
            <a:ext cx="343997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11/24/2020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05740" y="335281"/>
            <a:ext cx="7826349"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grpSp>
        <p:nvGrpSpPr>
          <p:cNvPr id="6" name="Group 5"/>
          <p:cNvGrpSpPr>
            <a:grpSpLocks noChangeAspect="1"/>
          </p:cNvGrpSpPr>
          <p:nvPr/>
        </p:nvGrpSpPr>
        <p:grpSpPr bwMode="hidden">
          <a:xfrm>
            <a:off x="190498" y="1047480"/>
            <a:ext cx="7851039"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grpSp>
      <p:sp>
        <p:nvSpPr>
          <p:cNvPr id="2" name="Date Placeholder 1"/>
          <p:cNvSpPr>
            <a:spLocks noGrp="1"/>
          </p:cNvSpPr>
          <p:nvPr>
            <p:ph type="dt" sz="half" idx="10"/>
          </p:nvPr>
        </p:nvSpPr>
        <p:spPr/>
        <p:txBody>
          <a:bodyPr/>
          <a:lstStyle/>
          <a:p>
            <a:fld id="{1D8BD707-D9CF-40AE-B4C6-C98DA3205C09}" type="datetimeFigureOut">
              <a:rPr lang="en-US" smtClean="0"/>
              <a:pPr/>
              <a:t>11/24/2020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05740" y="335281"/>
            <a:ext cx="7826349"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5" name="Date Placeholder 4"/>
          <p:cNvSpPr>
            <a:spLocks noGrp="1"/>
          </p:cNvSpPr>
          <p:nvPr>
            <p:ph type="dt" sz="half" idx="10"/>
          </p:nvPr>
        </p:nvSpPr>
        <p:spPr/>
        <p:txBody>
          <a:bodyPr/>
          <a:lstStyle/>
          <a:p>
            <a:fld id="{1D8BD707-D9CF-40AE-B4C6-C98DA3205C09}" type="datetimeFigureOut">
              <a:rPr lang="en-US" smtClean="0"/>
              <a:pPr/>
              <a:t>11/24/2020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822960" y="5252722"/>
            <a:ext cx="301752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90498" y="1047480"/>
            <a:ext cx="7851039"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grpSp>
      <p:sp>
        <p:nvSpPr>
          <p:cNvPr id="22" name="Title 21"/>
          <p:cNvSpPr>
            <a:spLocks noGrp="1"/>
          </p:cNvSpPr>
          <p:nvPr>
            <p:ph type="title"/>
          </p:nvPr>
        </p:nvSpPr>
        <p:spPr>
          <a:xfrm>
            <a:off x="822960" y="3352800"/>
            <a:ext cx="301752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186767" y="2682240"/>
            <a:ext cx="3513669"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05740" y="335280"/>
            <a:ext cx="7826349"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grpSp>
        <p:nvGrpSpPr>
          <p:cNvPr id="9" name="Group 8"/>
          <p:cNvGrpSpPr>
            <a:grpSpLocks noChangeAspect="1"/>
          </p:cNvGrpSpPr>
          <p:nvPr/>
        </p:nvGrpSpPr>
        <p:grpSpPr bwMode="hidden">
          <a:xfrm>
            <a:off x="190498" y="7852479"/>
            <a:ext cx="7851039"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grpSp>
      <p:sp>
        <p:nvSpPr>
          <p:cNvPr id="2" name="Title 1"/>
          <p:cNvSpPr>
            <a:spLocks noGrp="1"/>
          </p:cNvSpPr>
          <p:nvPr>
            <p:ph type="title"/>
          </p:nvPr>
        </p:nvSpPr>
        <p:spPr>
          <a:xfrm>
            <a:off x="4386740" y="496713"/>
            <a:ext cx="3431380"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381500" y="4085450"/>
            <a:ext cx="3436620"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54380" y="2011680"/>
            <a:ext cx="3209544"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05740" y="335280"/>
            <a:ext cx="7826349"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grpSp>
        <p:nvGrpSpPr>
          <p:cNvPr id="8" name="Group 15"/>
          <p:cNvGrpSpPr>
            <a:grpSpLocks noChangeAspect="1"/>
          </p:cNvGrpSpPr>
          <p:nvPr/>
        </p:nvGrpSpPr>
        <p:grpSpPr bwMode="hidden">
          <a:xfrm>
            <a:off x="190498" y="2463162"/>
            <a:ext cx="7851039"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grpSp>
      <p:sp>
        <p:nvSpPr>
          <p:cNvPr id="2" name="Title Placeholder 1"/>
          <p:cNvSpPr>
            <a:spLocks noGrp="1"/>
          </p:cNvSpPr>
          <p:nvPr>
            <p:ph type="title"/>
          </p:nvPr>
        </p:nvSpPr>
        <p:spPr>
          <a:xfrm>
            <a:off x="411480" y="496215"/>
            <a:ext cx="740664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647305" y="9166909"/>
            <a:ext cx="3408022"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11/24/2020</a:t>
            </a:fld>
            <a:endParaRPr lang="en-US"/>
          </a:p>
        </p:txBody>
      </p:sp>
      <p:sp>
        <p:nvSpPr>
          <p:cNvPr id="5" name="Footer Placeholder 4"/>
          <p:cNvSpPr>
            <a:spLocks noGrp="1"/>
          </p:cNvSpPr>
          <p:nvPr>
            <p:ph type="ftr" sz="quarter" idx="3"/>
          </p:nvPr>
        </p:nvSpPr>
        <p:spPr>
          <a:xfrm>
            <a:off x="174275" y="9166909"/>
            <a:ext cx="3408022"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591980" y="9166907"/>
            <a:ext cx="1045643"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84861" y="3924019"/>
            <a:ext cx="6667500"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pn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304800"/>
            <a:ext cx="7772400" cy="609601"/>
          </a:xfrm>
        </p:spPr>
        <p:txBody>
          <a:bodyPr anchor="t">
            <a:noAutofit/>
          </a:bodyPr>
          <a:lstStyle/>
          <a:p>
            <a:r>
              <a:rPr lang="en-US" sz="3900" dirty="0">
                <a:effectLst>
                  <a:outerShdw blurRad="38100" dist="38100" dir="2700000" algn="tl">
                    <a:srgbClr val="000000">
                      <a:alpha val="43137"/>
                    </a:srgbClr>
                  </a:outerShdw>
                </a:effectLst>
              </a:rPr>
              <a:t>Sellers are EXTREMELY MOTIVATED!</a:t>
            </a:r>
            <a:endParaRPr lang="en-US" sz="3900" spc="300" dirty="0">
              <a:ln w="10160">
                <a:noFill/>
                <a:prstDash val="solid"/>
              </a:ln>
              <a:solidFill>
                <a:srgbClr val="0070C0"/>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76200" y="8574690"/>
            <a:ext cx="1615912" cy="1202956"/>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65241" y="9273570"/>
            <a:ext cx="1349159" cy="577082"/>
          </a:xfrm>
          <a:prstGeom prst="rect">
            <a:avLst/>
          </a:prstGeom>
        </p:spPr>
      </p:pic>
      <p:sp>
        <p:nvSpPr>
          <p:cNvPr id="7" name="Rectangle 6"/>
          <p:cNvSpPr/>
          <p:nvPr/>
        </p:nvSpPr>
        <p:spPr>
          <a:xfrm>
            <a:off x="3810000" y="9796790"/>
            <a:ext cx="4191000" cy="261610"/>
          </a:xfrm>
          <a:prstGeom prst="rect">
            <a:avLst/>
          </a:prstGeom>
        </p:spPr>
        <p:txBody>
          <a:bodyPr wrap="square">
            <a:spAutoFit/>
          </a:bodyPr>
          <a:lstStyle/>
          <a:p>
            <a:pPr algn="r"/>
            <a:r>
              <a:rPr lang="en-US" sz="1100" dirty="0">
                <a:solidFill>
                  <a:schemeClr val="accent5">
                    <a:lumMod val="50000"/>
                  </a:schemeClr>
                </a:solidFill>
              </a:rPr>
              <a:t>RE/MAX Pro Realty, 9209 University Blvd, Charleston, SC 29406</a:t>
            </a:r>
          </a:p>
        </p:txBody>
      </p:sp>
      <p:sp>
        <p:nvSpPr>
          <p:cNvPr id="8" name="Rectangle 7"/>
          <p:cNvSpPr/>
          <p:nvPr/>
        </p:nvSpPr>
        <p:spPr>
          <a:xfrm>
            <a:off x="1371600" y="8574690"/>
            <a:ext cx="3581400" cy="1292662"/>
          </a:xfrm>
          <a:prstGeom prst="rect">
            <a:avLst/>
          </a:prstGeom>
        </p:spPr>
        <p:txBody>
          <a:bodyPr wrap="square">
            <a:spAutoFit/>
          </a:bodyPr>
          <a:lstStyle/>
          <a:p>
            <a:r>
              <a:rPr lang="en-US" sz="1800" b="1" dirty="0">
                <a:solidFill>
                  <a:schemeClr val="accent5">
                    <a:lumMod val="50000"/>
                  </a:schemeClr>
                </a:solidFill>
              </a:rPr>
              <a:t>Mason Thurber</a:t>
            </a:r>
          </a:p>
          <a:p>
            <a:endParaRPr lang="en-US" sz="1800" i="1" dirty="0">
              <a:solidFill>
                <a:schemeClr val="accent5">
                  <a:lumMod val="50000"/>
                </a:schemeClr>
              </a:solidFill>
            </a:endParaRPr>
          </a:p>
          <a:p>
            <a:r>
              <a:rPr lang="en-US" sz="1400" dirty="0">
                <a:solidFill>
                  <a:schemeClr val="accent5">
                    <a:lumMod val="50000"/>
                  </a:schemeClr>
                </a:solidFill>
              </a:rPr>
              <a:t>(843) 709-5109 - C</a:t>
            </a:r>
            <a:br>
              <a:rPr lang="en-US" sz="1400" dirty="0">
                <a:solidFill>
                  <a:schemeClr val="accent5">
                    <a:lumMod val="50000"/>
                  </a:schemeClr>
                </a:solidFill>
              </a:rPr>
            </a:br>
            <a:r>
              <a:rPr lang="en-US" sz="1400" dirty="0">
                <a:solidFill>
                  <a:schemeClr val="accent5">
                    <a:lumMod val="50000"/>
                  </a:schemeClr>
                </a:solidFill>
              </a:rPr>
              <a:t>(843) 576-2701 - O</a:t>
            </a:r>
          </a:p>
          <a:p>
            <a:r>
              <a:rPr lang="en-US" sz="1400" dirty="0">
                <a:solidFill>
                  <a:schemeClr val="accent5">
                    <a:lumMod val="50000"/>
                  </a:schemeClr>
                </a:solidFill>
              </a:rPr>
              <a:t>mason@theeverettgroup.net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rcRect/>
          <a:stretch/>
        </p:blipFill>
        <p:spPr>
          <a:xfrm>
            <a:off x="494974" y="1026841"/>
            <a:ext cx="3694732" cy="2456332"/>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4048867" y="975360"/>
            <a:ext cx="3694176"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800" dirty="0">
                <a:ln w="18415" cmpd="sng">
                  <a:solidFill>
                    <a:srgbClr val="FFFFFF"/>
                  </a:solidFill>
                  <a:prstDash val="solid"/>
                </a:ln>
                <a:effectLst>
                  <a:outerShdw blurRad="38100" dist="38100" dir="2700000" algn="tl">
                    <a:srgbClr val="000000">
                      <a:alpha val="43137"/>
                    </a:srgbClr>
                  </a:outerShdw>
                </a:effectLst>
              </a:rPr>
              <a:t>189 Great Lawn Drive</a:t>
            </a:r>
          </a:p>
          <a:p>
            <a:pPr algn="r"/>
            <a:endParaRPr lang="en-US" sz="2400" dirty="0">
              <a:ln w="18415" cmpd="sng">
                <a:solidFill>
                  <a:srgbClr val="FFFFFF"/>
                </a:solidFill>
                <a:prstDash val="solid"/>
              </a:ln>
              <a:effectLst>
                <a:outerShdw blurRad="38100" dist="38100" dir="2700000" algn="tl">
                  <a:srgbClr val="000000">
                    <a:alpha val="43137"/>
                  </a:srgbClr>
                </a:outerShdw>
              </a:effectLst>
            </a:endParaRPr>
          </a:p>
          <a:p>
            <a:pPr algn="r"/>
            <a:r>
              <a:rPr lang="en-US" sz="2400" dirty="0">
                <a:ln w="18415" cmpd="sng">
                  <a:solidFill>
                    <a:srgbClr val="FFFFFF"/>
                  </a:solidFill>
                  <a:prstDash val="solid"/>
                </a:ln>
                <a:effectLst>
                  <a:outerShdw blurRad="38100" dist="38100" dir="2700000" algn="tl">
                    <a:srgbClr val="000000">
                      <a:alpha val="43137"/>
                    </a:srgbClr>
                  </a:outerShdw>
                </a:effectLst>
              </a:rPr>
              <a:t>Nexton</a:t>
            </a:r>
          </a:p>
          <a:p>
            <a:pPr algn="r"/>
            <a:r>
              <a:rPr lang="en-US" sz="2400" dirty="0">
                <a:ln w="18415" cmpd="sng">
                  <a:solidFill>
                    <a:srgbClr val="FFFFFF"/>
                  </a:solidFill>
                  <a:prstDash val="solid"/>
                </a:ln>
                <a:effectLst>
                  <a:outerShdw blurRad="38100" dist="38100" dir="2700000" algn="tl">
                    <a:srgbClr val="000000">
                      <a:alpha val="43137"/>
                    </a:srgbClr>
                  </a:outerShdw>
                </a:effectLst>
              </a:rPr>
              <a:t>Summerville, SC 29486</a:t>
            </a:r>
          </a:p>
          <a:p>
            <a:pPr algn="r"/>
            <a:r>
              <a:rPr lang="en-US" sz="2400" dirty="0">
                <a:ln w="18415" cmpd="sng">
                  <a:solidFill>
                    <a:srgbClr val="FFFFFF"/>
                  </a:solidFill>
                  <a:prstDash val="solid"/>
                </a:ln>
                <a:effectLst>
                  <a:outerShdw blurRad="38100" dist="38100" dir="2700000" algn="tl">
                    <a:srgbClr val="000000">
                      <a:alpha val="43137"/>
                    </a:srgbClr>
                  </a:outerShdw>
                </a:effectLst>
              </a:rPr>
              <a:t>MLS# 20026243</a:t>
            </a:r>
          </a:p>
          <a:p>
            <a:pPr algn="r"/>
            <a:r>
              <a:rPr lang="en-US" sz="2400" dirty="0">
                <a:ln w="18415" cmpd="sng">
                  <a:solidFill>
                    <a:srgbClr val="FFFFFF"/>
                  </a:solidFill>
                  <a:prstDash val="solid"/>
                </a:ln>
                <a:effectLst>
                  <a:outerShdw blurRad="38100" dist="38100" dir="2700000" algn="tl">
                    <a:srgbClr val="000000">
                      <a:alpha val="43137"/>
                    </a:srgbClr>
                  </a:outerShdw>
                </a:effectLst>
              </a:rPr>
              <a:t>$315,000</a:t>
            </a:r>
          </a:p>
        </p:txBody>
      </p:sp>
      <p:pic>
        <p:nvPicPr>
          <p:cNvPr id="14" name="Picture 13"/>
          <p:cNvPicPr>
            <a:picLocks/>
          </p:cNvPicPr>
          <p:nvPr/>
        </p:nvPicPr>
        <p:blipFill>
          <a:blip r:embed="rId5" cstate="print">
            <a:extLst>
              <a:ext uri="{28A0092B-C50C-407E-A947-70E740481C1C}">
                <a14:useLocalDpi xmlns:a14="http://schemas.microsoft.com/office/drawing/2010/main" val="0"/>
              </a:ext>
            </a:extLst>
          </a:blip>
          <a:srcRect/>
          <a:stretch/>
        </p:blipFill>
        <p:spPr>
          <a:xfrm>
            <a:off x="6371443" y="8176184"/>
            <a:ext cx="1371600" cy="911229"/>
          </a:xfrm>
          <a:prstGeom prst="roundRect">
            <a:avLst/>
          </a:prstGeom>
          <a:ln>
            <a:noFill/>
          </a:ln>
          <a:effectLst>
            <a:outerShdw blurRad="190500" algn="tl" rotWithShape="0">
              <a:srgbClr val="000000">
                <a:alpha val="70000"/>
              </a:srgbClr>
            </a:outerShdw>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rcRect/>
          <a:stretch/>
        </p:blipFill>
        <p:spPr>
          <a:xfrm>
            <a:off x="6371443" y="5962620"/>
            <a:ext cx="1371600" cy="906201"/>
          </a:xfrm>
          <a:prstGeom prst="roundRect">
            <a:avLst/>
          </a:prstGeom>
          <a:ln>
            <a:noFill/>
          </a:ln>
          <a:effectLst>
            <a:outerShdw blurRad="190500" algn="tl" rotWithShape="0">
              <a:srgbClr val="000000">
                <a:alpha val="70000"/>
              </a:srgbClr>
            </a:outerShdw>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rcRect/>
          <a:stretch/>
        </p:blipFill>
        <p:spPr>
          <a:xfrm>
            <a:off x="6371443" y="3744661"/>
            <a:ext cx="1371600" cy="909967"/>
          </a:xfrm>
          <a:prstGeom prst="roundRect">
            <a:avLst/>
          </a:prstGeom>
          <a:ln>
            <a:noFill/>
          </a:ln>
          <a:effectLst>
            <a:outerShdw blurRad="190500" algn="tl" rotWithShape="0">
              <a:srgbClr val="000000">
                <a:alpha val="70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rcRect/>
          <a:stretch/>
        </p:blipFill>
        <p:spPr>
          <a:xfrm>
            <a:off x="6371443" y="4852068"/>
            <a:ext cx="1371600" cy="911229"/>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228600" y="3642360"/>
            <a:ext cx="6102031" cy="4741282"/>
          </a:xfrm>
        </p:spPr>
        <p:txBody>
          <a:bodyPr anchor="ctr">
            <a:noAutofit/>
          </a:bodyPr>
          <a:lstStyle/>
          <a:p>
            <a:r>
              <a:rPr lang="en-US" sz="1100" dirty="0">
                <a:solidFill>
                  <a:srgbClr val="000000"/>
                </a:solidFill>
              </a:rPr>
              <a:t>BETTER THAN NEW end-unit townhome on corner-lot in highly desirable Brighton Park Village in Nexton. As you walk up to this stunning home you will be wowed by the full front porch with metal roof, new brick steps, and a beautiful unobstructed view of the ''Great Lawn'' and community Greeting House. Upon entering the home, you are met with beautiful wood floors, tall ceilings, custom wainscotting, tons of windows allowing for a flood of natural light, whole house multi-zone integrated sound system throughout, and an open floor plan with attractive high-end finishes and fixtures throughout. The kitchen is a true showplace with gorgeous staggered soft-close cabinetry with designer hardware and under-mount lighting and an abundance of quartz countertops. This dream kitchen also has stainless steel appliances, gas stove, subway tile backsplash, a large center island (with tons of storage) and a huge walk-in pantry. Did I mention the custom beverage center with under-counter dual-zone wine/beverage fridge, custom glass cabinetry and backsplash? You can not miss the dual fuel fire place in the dining area! As you make your way to the 2nd floor, you will notice the beautiful wood staircase with iron spindles. Upstairs you will find dual spacious Owner's suites each with their own private bathroom (fully-tiled showers!) and CUSTOM shelved closets. The one-of-a-kind "office" space with floor-to-ceiling bookshelves and desk is not to be missed! Relax in your private fenced backyard "oasis" with large screened porch with built-in speakers, BBQ area, professional landscape, and irrigation system. One-car, fully finished garage with custom shelving plus dedicated parking spot. High-efficiency HVAC, tankless hot water heater, and ample storage space in attic with pull-down ladder. Regime covers exterior insurance, all landscape care, irrigation, pressure-washing, exterior termite/pest control, integrated in-wall pest control system, and roof replacement. Brighton Park Village amenities include resort-style pool, splash park, cozy shaded seating areas, dog parks, and access to miles of walking/bike trails around the community. Conveniently located only a short walk, bike, or cart ride away from all the shopping and dining that Nexton Square has to offer, and only minutes away from I-26 and historic downtown Summerville! Hurry...this home won't last long! Age, </a:t>
            </a:r>
            <a:r>
              <a:rPr lang="en-US" sz="1100" dirty="0" err="1">
                <a:solidFill>
                  <a:srgbClr val="000000"/>
                </a:solidFill>
              </a:rPr>
              <a:t>sqft</a:t>
            </a:r>
            <a:r>
              <a:rPr lang="en-US" sz="1100" dirty="0">
                <a:solidFill>
                  <a:srgbClr val="000000"/>
                </a:solidFill>
              </a:rPr>
              <a:t>, taxes, acreage, HOA dues, flood zone and schools are approximate, buyer to verify any and all information deemed necessary.</a:t>
            </a:r>
          </a:p>
        </p:txBody>
      </p:sp>
      <p:pic>
        <p:nvPicPr>
          <p:cNvPr id="18" name="Picture 17"/>
          <p:cNvPicPr>
            <a:picLocks/>
          </p:cNvPicPr>
          <p:nvPr/>
        </p:nvPicPr>
        <p:blipFill>
          <a:blip r:embed="rId9" cstate="print">
            <a:extLst>
              <a:ext uri="{28A0092B-C50C-407E-A947-70E740481C1C}">
                <a14:useLocalDpi xmlns:a14="http://schemas.microsoft.com/office/drawing/2010/main" val="0"/>
              </a:ext>
            </a:extLst>
          </a:blip>
          <a:srcRect/>
          <a:stretch/>
        </p:blipFill>
        <p:spPr>
          <a:xfrm>
            <a:off x="6378092" y="7067827"/>
            <a:ext cx="1358301" cy="911867"/>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1"/>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
        <p:nvSpPr>
          <p:cNvPr id="11" name="Rectangle 10">
            <a:extLst>
              <a:ext uri="{FF2B5EF4-FFF2-40B4-BE49-F238E27FC236}">
                <a16:creationId xmlns:a16="http://schemas.microsoft.com/office/drawing/2014/main" id="{CB0FA995-A521-4DBA-9C59-730AE71FC70D}"/>
              </a:ext>
            </a:extLst>
          </p:cNvPr>
          <p:cNvSpPr/>
          <p:nvPr/>
        </p:nvSpPr>
        <p:spPr>
          <a:xfrm>
            <a:off x="-3698130" y="2632579"/>
            <a:ext cx="3697320" cy="892552"/>
          </a:xfrm>
          <a:prstGeom prst="rect">
            <a:avLst/>
          </a:prstGeom>
        </p:spPr>
        <p:txBody>
          <a:bodyPr wrap="square">
            <a:spAutoFit/>
          </a:bodyPr>
          <a:lstStyle/>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$12,100 Under</a:t>
            </a:r>
          </a:p>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Recent Appraised Value</a:t>
            </a:r>
          </a:p>
        </p:txBody>
      </p:sp>
      <p:pic>
        <p:nvPicPr>
          <p:cNvPr id="1026" name="Picture 9" descr="Signature">
            <a:extLst>
              <a:ext uri="{FF2B5EF4-FFF2-40B4-BE49-F238E27FC236}">
                <a16:creationId xmlns:a16="http://schemas.microsoft.com/office/drawing/2014/main" id="{05EEDDC7-0630-4A7A-ACAF-53ADC59AA1FC}"/>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365558" y="8896734"/>
            <a:ext cx="1000125"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9" descr="Signature">
            <a:extLst>
              <a:ext uri="{FF2B5EF4-FFF2-40B4-BE49-F238E27FC236}">
                <a16:creationId xmlns:a16="http://schemas.microsoft.com/office/drawing/2014/main" id="{5346A5B9-261A-447D-95EF-FAD705C20B32}"/>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593224" y="0"/>
            <a:ext cx="1000125" cy="504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296</TotalTime>
  <Words>520</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Sellers are EXTREMELY MOTIVATED!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57</cp:revision>
  <dcterms:created xsi:type="dcterms:W3CDTF">2006-08-16T00:00:00Z</dcterms:created>
  <dcterms:modified xsi:type="dcterms:W3CDTF">2020-11-24T14:05:59Z</dcterms:modified>
</cp:coreProperties>
</file>