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76" y="48"/>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6/19/2018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6/19/2018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6/19/2018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6/19/2018</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g"/><Relationship Id="rId3" Type="http://schemas.openxmlformats.org/officeDocument/2006/relationships/image" Target="../media/image3.png"/><Relationship Id="rId7" Type="http://schemas.openxmlformats.org/officeDocument/2006/relationships/image" Target="../media/image7.jpeg"/><Relationship Id="rId12" Type="http://schemas.openxmlformats.org/officeDocument/2006/relationships/image" Target="../media/image12.jp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g"/><Relationship Id="rId5" Type="http://schemas.openxmlformats.org/officeDocument/2006/relationships/image" Target="../media/image5.jpeg"/><Relationship Id="rId10" Type="http://schemas.openxmlformats.org/officeDocument/2006/relationships/image" Target="../media/image10.jpg"/><Relationship Id="rId4" Type="http://schemas.openxmlformats.org/officeDocument/2006/relationships/image" Target="../media/image4.pn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3890" y="0"/>
            <a:ext cx="7307420" cy="4116407"/>
          </a:xfrm>
          <a:prstGeom prst="rect">
            <a:avLst/>
          </a:prstGeom>
          <a:ln w="9525">
            <a:noFill/>
            <a:miter lim="800000"/>
            <a:headEnd/>
            <a:tailEnd/>
          </a:ln>
          <a:effectLst/>
          <a:extLst>
            <a:ext uri="{909E8E84-426E-40DD-AFC4-6F175D3DCCD1}">
              <a14:hiddenFill xmlns:a14="http://schemas.microsoft.com/office/drawing/2010/main">
                <a:solidFill>
                  <a:schemeClr val="accent1"/>
                </a:solidFill>
              </a14:hiddenFill>
            </a:ext>
          </a:extLst>
        </p:spPr>
      </p:pic>
      <p:sp>
        <p:nvSpPr>
          <p:cNvPr id="21" name="Rectangle 20"/>
          <p:cNvSpPr/>
          <p:nvPr/>
        </p:nvSpPr>
        <p:spPr>
          <a:xfrm>
            <a:off x="1" y="9075882"/>
            <a:ext cx="7315198" cy="985839"/>
          </a:xfrm>
          <a:prstGeom prst="rect">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984" y="6077694"/>
            <a:ext cx="7307260" cy="1680737"/>
          </a:xfrm>
        </p:spPr>
        <p:txBody>
          <a:bodyPr anchor="ctr">
            <a:noAutofit/>
          </a:bodyPr>
          <a:lstStyle/>
          <a:p>
            <a:r>
              <a:rPr lang="en-US" sz="1600" dirty="0">
                <a:latin typeface="Arial" panose="020B0604020202020204" pitchFamily="34" charset="0"/>
                <a:cs typeface="Arial" panose="020B0604020202020204" pitchFamily="34" charset="0"/>
              </a:rPr>
              <a:t>22 lot Deepwater development opportunity, 8+_ acres located on the Whale Branch river, , extremely high elevations, no elevated foundation construction required, mature angel live oaks, magnolias. Deepwater community dock can be obtained from OCRM. All surveying and critical marsh area work has been completed. Zoned for detached single family dwellings or mobile home park.</a:t>
            </a:r>
          </a:p>
        </p:txBody>
      </p:sp>
      <p:sp>
        <p:nvSpPr>
          <p:cNvPr id="17" name="Rectangle 16"/>
          <p:cNvSpPr/>
          <p:nvPr/>
        </p:nvSpPr>
        <p:spPr>
          <a:xfrm>
            <a:off x="-1984" y="9165848"/>
            <a:ext cx="3232927" cy="892552"/>
          </a:xfrm>
          <a:prstGeom prst="rect">
            <a:avLst/>
          </a:prstGeom>
        </p:spPr>
        <p:txBody>
          <a:bodyPr wrap="square">
            <a:spAutoFit/>
          </a:bodyPr>
          <a:lstStyle/>
          <a:p>
            <a:r>
              <a:rPr lang="en-US" sz="1200" b="1" dirty="0">
                <a:latin typeface="Arial" panose="020B0604020202020204" pitchFamily="34" charset="0"/>
                <a:cs typeface="Arial" panose="020B0604020202020204" pitchFamily="34" charset="0"/>
              </a:rPr>
              <a:t>Billy Shuman</a:t>
            </a:r>
          </a:p>
          <a:p>
            <a:r>
              <a:rPr lang="en-US" sz="1000" dirty="0">
                <a:latin typeface="Arial" panose="020B0604020202020204" pitchFamily="34" charset="0"/>
                <a:cs typeface="Arial" panose="020B0604020202020204" pitchFamily="34" charset="0"/>
              </a:rPr>
              <a:t>Broker In Charge</a:t>
            </a:r>
          </a:p>
          <a:p>
            <a:r>
              <a:rPr lang="en-US" sz="1000" dirty="0">
                <a:latin typeface="Arial" panose="020B0604020202020204" pitchFamily="34" charset="0"/>
                <a:cs typeface="Arial" panose="020B0604020202020204" pitchFamily="34" charset="0"/>
              </a:rPr>
              <a:t>Residential &amp; Land Sales</a:t>
            </a:r>
          </a:p>
          <a:p>
            <a:r>
              <a:rPr lang="en-US" sz="1000" dirty="0">
                <a:latin typeface="Arial" panose="020B0604020202020204" pitchFamily="34" charset="0"/>
                <a:cs typeface="Arial" panose="020B0604020202020204" pitchFamily="34" charset="0"/>
              </a:rPr>
              <a:t>coastalpointsc.com</a:t>
            </a:r>
          </a:p>
          <a:p>
            <a:r>
              <a:rPr lang="en-US" sz="1000" dirty="0">
                <a:latin typeface="Arial" panose="020B0604020202020204" pitchFamily="34" charset="0"/>
                <a:cs typeface="Arial" panose="020B0604020202020204" pitchFamily="34" charset="0"/>
              </a:rPr>
              <a:t>843.906.1159 Cell</a:t>
            </a:r>
          </a:p>
        </p:txBody>
      </p:sp>
      <p:sp>
        <p:nvSpPr>
          <p:cNvPr id="18" name="Rectangle 17"/>
          <p:cNvSpPr/>
          <p:nvPr/>
        </p:nvSpPr>
        <p:spPr>
          <a:xfrm>
            <a:off x="5181600" y="9181237"/>
            <a:ext cx="2133600" cy="861774"/>
          </a:xfrm>
          <a:prstGeom prst="rect">
            <a:avLst/>
          </a:prstGeom>
        </p:spPr>
        <p:txBody>
          <a:bodyPr wrap="square" anchor="ctr">
            <a:spAutoFit/>
          </a:bodyPr>
          <a:lstStyle/>
          <a:p>
            <a:pPr algn="r"/>
            <a:r>
              <a:rPr lang="en-US" sz="1000" dirty="0">
                <a:latin typeface="Arial" panose="020B0604020202020204" pitchFamily="34" charset="0"/>
                <a:cs typeface="Arial" panose="020B0604020202020204" pitchFamily="34" charset="0"/>
              </a:rPr>
              <a:t>COASTAL POINT REAL ESTATE</a:t>
            </a:r>
          </a:p>
          <a:p>
            <a:pPr algn="r"/>
            <a:r>
              <a:rPr lang="en-US" sz="1000" dirty="0">
                <a:latin typeface="Arial" panose="020B0604020202020204" pitchFamily="34" charset="0"/>
                <a:cs typeface="Arial" panose="020B0604020202020204" pitchFamily="34" charset="0"/>
              </a:rPr>
              <a:t>886 Johnnie Dodds Blvd, </a:t>
            </a:r>
          </a:p>
          <a:p>
            <a:pPr algn="r"/>
            <a:r>
              <a:rPr lang="en-US" sz="1000" dirty="0">
                <a:latin typeface="Arial" panose="020B0604020202020204" pitchFamily="34" charset="0"/>
                <a:cs typeface="Arial" panose="020B0604020202020204" pitchFamily="34" charset="0"/>
              </a:rPr>
              <a:t>Suite 102</a:t>
            </a:r>
          </a:p>
          <a:p>
            <a:pPr algn="r"/>
            <a:r>
              <a:rPr lang="en-US" sz="1000" dirty="0">
                <a:latin typeface="Arial" panose="020B0604020202020204" pitchFamily="34" charset="0"/>
                <a:cs typeface="Arial" panose="020B0604020202020204" pitchFamily="34" charset="0"/>
              </a:rPr>
              <a:t>Mt. Pleasant, SC, 294</a:t>
            </a:r>
          </a:p>
          <a:p>
            <a:pPr algn="r"/>
            <a:r>
              <a:rPr lang="en-US" sz="1000" dirty="0">
                <a:latin typeface="Arial" panose="020B0604020202020204" pitchFamily="34" charset="0"/>
                <a:cs typeface="Arial" panose="020B0604020202020204" pitchFamily="34" charset="0"/>
              </a:rPr>
              <a:t>Office 843.256.2237</a:t>
            </a:r>
          </a:p>
        </p:txBody>
      </p:sp>
      <p:sp>
        <p:nvSpPr>
          <p:cNvPr id="23" name="Rectangle 22"/>
          <p:cNvSpPr/>
          <p:nvPr/>
        </p:nvSpPr>
        <p:spPr>
          <a:xfrm>
            <a:off x="78502" y="-1061139"/>
            <a:ext cx="7315200" cy="830997"/>
          </a:xfrm>
          <a:prstGeom prst="rect">
            <a:avLst/>
          </a:prstGeom>
          <a:noFill/>
        </p:spPr>
        <p:txBody>
          <a:bodyPr wrap="square">
            <a:spAutoFit/>
          </a:bodyPr>
          <a:lstStyle/>
          <a:p>
            <a:r>
              <a:rPr lang="en-US" sz="2400" b="1" i="1" dirty="0">
                <a:ln w="3175">
                  <a:noFill/>
                </a:ln>
                <a:effectLst>
                  <a:outerShdw blurRad="50800" dist="38100" dir="5400000" algn="t" rotWithShape="0">
                    <a:prstClr val="black">
                      <a:alpha val="40000"/>
                    </a:prstClr>
                  </a:outerShdw>
                </a:effectLst>
                <a:latin typeface="Century Gothic" panose="020B0502020202020204" pitchFamily="34" charset="0"/>
              </a:rPr>
              <a:t>Price Reduced </a:t>
            </a:r>
          </a:p>
          <a:p>
            <a:r>
              <a:rPr lang="en-US" sz="2400" b="1" i="1" dirty="0">
                <a:ln w="3175">
                  <a:noFill/>
                </a:ln>
                <a:effectLst>
                  <a:outerShdw blurRad="50800" dist="38100" dir="5400000" algn="t" rotWithShape="0">
                    <a:prstClr val="black">
                      <a:alpha val="40000"/>
                    </a:prstClr>
                  </a:outerShdw>
                </a:effectLst>
                <a:latin typeface="Century Gothic" panose="020B0502020202020204" pitchFamily="34" charset="0"/>
              </a:rPr>
              <a:t>in the Old Village!</a:t>
            </a:r>
            <a:endParaRPr lang="en-US" sz="1800" b="1" i="1" dirty="0">
              <a:ln w="3175">
                <a:noFill/>
              </a:ln>
              <a:effectLst>
                <a:outerShdw blurRad="50800" dist="38100" dir="5400000" algn="t" rotWithShape="0">
                  <a:prstClr val="black">
                    <a:alpha val="40000"/>
                  </a:prstClr>
                </a:outerShdw>
              </a:effectLst>
              <a:latin typeface="Century Gothic" panose="020B0502020202020204" pitchFamily="34" charset="0"/>
            </a:endParaRPr>
          </a:p>
        </p:txBody>
      </p:sp>
      <p:sp>
        <p:nvSpPr>
          <p:cNvPr id="2" name="Title 1"/>
          <p:cNvSpPr>
            <a:spLocks noGrp="1"/>
          </p:cNvSpPr>
          <p:nvPr>
            <p:ph type="ctrTitle"/>
          </p:nvPr>
        </p:nvSpPr>
        <p:spPr>
          <a:xfrm>
            <a:off x="0" y="4140743"/>
            <a:ext cx="7307260" cy="734577"/>
          </a:xfrm>
        </p:spPr>
        <p:txBody>
          <a:bodyPr anchor="ctr">
            <a:noAutofit/>
            <a:scene3d>
              <a:camera prst="orthographicFront"/>
              <a:lightRig rig="soft" dir="t">
                <a:rot lat="0" lon="0" rev="17220000"/>
              </a:lightRig>
            </a:scene3d>
            <a:sp3d prstMaterial="softEdge"/>
          </a:bodyPr>
          <a:lstStyle/>
          <a:p>
            <a:r>
              <a:rPr lang="en-US" sz="2400" cap="none" dirty="0">
                <a:ln w="10541" cmpd="sng">
                  <a:noFill/>
                  <a:prstDash val="solid"/>
                </a:ln>
                <a:solidFill>
                  <a:schemeClr val="tx1"/>
                </a:solidFill>
                <a:effectLst/>
                <a:latin typeface="Arial" panose="020B0604020202020204" pitchFamily="34" charset="0"/>
                <a:cs typeface="Arial" panose="020B0604020202020204" pitchFamily="34" charset="0"/>
              </a:rPr>
              <a:t>18 Briarfield</a:t>
            </a:r>
            <a:br>
              <a:rPr lang="en-US" sz="2800" cap="none" dirty="0">
                <a:ln w="10541" cmpd="sng">
                  <a:noFill/>
                  <a:prstDash val="solid"/>
                </a:ln>
                <a:solidFill>
                  <a:schemeClr val="tx1"/>
                </a:solidFill>
                <a:effectLst/>
                <a:latin typeface="Arial" panose="020B0604020202020204" pitchFamily="34" charset="0"/>
                <a:cs typeface="Arial" panose="020B0604020202020204" pitchFamily="34" charset="0"/>
              </a:rPr>
            </a:br>
            <a:r>
              <a:rPr lang="en-US" sz="1600" cap="none" dirty="0">
                <a:ln w="10541" cmpd="sng">
                  <a:noFill/>
                  <a:prstDash val="solid"/>
                </a:ln>
                <a:solidFill>
                  <a:schemeClr val="tx1"/>
                </a:solidFill>
                <a:effectLst/>
                <a:latin typeface="Arial" panose="020B0604020202020204" pitchFamily="34" charset="0"/>
                <a:cs typeface="Arial" panose="020B0604020202020204" pitchFamily="34" charset="0"/>
              </a:rPr>
              <a:t>Seabrook, SC 29940 ~ MLS# 17010327 ~ $799,000</a:t>
            </a:r>
          </a:p>
        </p:txBody>
      </p:sp>
      <p:sp>
        <p:nvSpPr>
          <p:cNvPr id="5" name="Diagonal Stripe 4"/>
          <p:cNvSpPr/>
          <p:nvPr/>
        </p:nvSpPr>
        <p:spPr>
          <a:xfrm>
            <a:off x="-2486455" y="102576"/>
            <a:ext cx="2221658" cy="2252385"/>
          </a:xfrm>
          <a:prstGeom prst="diagStripe">
            <a:avLst/>
          </a:prstGeom>
          <a:solidFill>
            <a:srgbClr val="FF00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bg1"/>
                </a:solidFill>
              </a:ln>
              <a:solidFill>
                <a:schemeClr val="bg1"/>
              </a:solidFill>
            </a:endParaRPr>
          </a:p>
        </p:txBody>
      </p:sp>
      <p:sp>
        <p:nvSpPr>
          <p:cNvPr id="6" name="TextBox 5"/>
          <p:cNvSpPr txBox="1"/>
          <p:nvPr/>
        </p:nvSpPr>
        <p:spPr>
          <a:xfrm rot="18881390">
            <a:off x="-2850894" y="522093"/>
            <a:ext cx="2454518" cy="800219"/>
          </a:xfrm>
          <a:prstGeom prst="rect">
            <a:avLst/>
          </a:prstGeom>
          <a:noFill/>
        </p:spPr>
        <p:txBody>
          <a:bodyPr wrap="none" rtlCol="0">
            <a:spAutoFit/>
          </a:bodyPr>
          <a:lstStyle/>
          <a:p>
            <a:pPr algn="ctr"/>
            <a:r>
              <a:rPr lang="en-US" sz="1500" dirty="0">
                <a:solidFill>
                  <a:schemeClr val="bg1"/>
                </a:solidFill>
                <a:effectLst>
                  <a:outerShdw blurRad="38100" dist="38100" dir="2700000" algn="tl">
                    <a:srgbClr val="000000">
                      <a:alpha val="43137"/>
                    </a:srgbClr>
                  </a:outerShdw>
                </a:effectLst>
                <a:latin typeface="Trebuchet MS" panose="020B0603020202020204" pitchFamily="34" charset="0"/>
              </a:rPr>
              <a:t>Price Reduced </a:t>
            </a:r>
          </a:p>
          <a:p>
            <a:pPr algn="ctr"/>
            <a:r>
              <a:rPr lang="en-US" sz="1500" dirty="0">
                <a:solidFill>
                  <a:schemeClr val="bg1"/>
                </a:solidFill>
                <a:effectLst>
                  <a:outerShdw blurRad="38100" dist="38100" dir="2700000" algn="tl">
                    <a:srgbClr val="000000">
                      <a:alpha val="43137"/>
                    </a:srgbClr>
                  </a:outerShdw>
                </a:effectLst>
                <a:latin typeface="Trebuchet MS" panose="020B0603020202020204" pitchFamily="34" charset="0"/>
              </a:rPr>
              <a:t>Well Below Appraisal</a:t>
            </a:r>
          </a:p>
          <a:p>
            <a:pPr algn="ctr"/>
            <a:r>
              <a:rPr lang="en-US" sz="1600" b="1" i="1" dirty="0">
                <a:solidFill>
                  <a:schemeClr val="bg1"/>
                </a:solidFill>
                <a:effectLst>
                  <a:outerShdw blurRad="38100" dist="38100" dir="2700000" algn="tl">
                    <a:srgbClr val="000000">
                      <a:alpha val="43137"/>
                    </a:srgbClr>
                  </a:outerShdw>
                </a:effectLst>
                <a:latin typeface="Trebuchet MS" panose="020B0603020202020204" pitchFamily="34" charset="0"/>
              </a:rPr>
              <a:t>Open House Sunday 1-3</a:t>
            </a:r>
          </a:p>
        </p:txBody>
      </p:sp>
      <p:pic>
        <p:nvPicPr>
          <p:cNvPr id="20" name="Picture 1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81220" y="9319719"/>
            <a:ext cx="1952760" cy="584811"/>
          </a:xfrm>
          <a:prstGeom prst="rect">
            <a:avLst/>
          </a:prstGeom>
          <a:ln w="12700">
            <a:noFill/>
          </a:ln>
          <a:effectLst/>
        </p:spPr>
      </p:pic>
      <p:pic>
        <p:nvPicPr>
          <p:cNvPr id="22" name="Picture 2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458200" y="9249920"/>
            <a:ext cx="850392" cy="425903"/>
          </a:xfrm>
          <a:prstGeom prst="rect">
            <a:avLst/>
          </a:prstGeom>
        </p:spPr>
      </p:pic>
      <p:sp>
        <p:nvSpPr>
          <p:cNvPr id="4" name="Rectangle 3">
            <a:extLst>
              <a:ext uri="{FF2B5EF4-FFF2-40B4-BE49-F238E27FC236}">
                <a16:creationId xmlns:a16="http://schemas.microsoft.com/office/drawing/2014/main" id="{C92078E7-F83C-4C9C-AA23-A5EBD1EB3253}"/>
              </a:ext>
            </a:extLst>
          </p:cNvPr>
          <p:cNvSpPr/>
          <p:nvPr/>
        </p:nvSpPr>
        <p:spPr>
          <a:xfrm>
            <a:off x="7393702" y="805203"/>
            <a:ext cx="7411003" cy="461665"/>
          </a:xfrm>
          <a:prstGeom prst="rect">
            <a:avLst/>
          </a:prstGeom>
        </p:spPr>
        <p:txBody>
          <a:bodyPr wrap="none">
            <a:spAutoFit/>
          </a:bodyPr>
          <a:lstStyle/>
          <a:p>
            <a:pPr algn="ctr"/>
            <a:r>
              <a:rPr lang="en-US" sz="2400" dirty="0">
                <a:ln w="3175" cmpd="sng">
                  <a:solidFill>
                    <a:schemeClr val="tx1"/>
                  </a:solidFill>
                  <a:prstDash val="solid"/>
                </a:ln>
                <a:solidFill>
                  <a:schemeClr val="bg1"/>
                </a:solidFill>
                <a:latin typeface="Cinzel Decorative Black" panose="00000A00000000000000" pitchFamily="50" charset="0"/>
                <a:cs typeface="Arial" panose="020B0604020202020204" pitchFamily="34" charset="0"/>
              </a:rPr>
              <a:t>65 Finished Residential Building Lots</a:t>
            </a:r>
            <a:endParaRPr lang="en-US" dirty="0">
              <a:ln w="3175" cmpd="sng">
                <a:solidFill>
                  <a:schemeClr val="tx1"/>
                </a:solidFill>
                <a:prstDash val="solid"/>
              </a:ln>
              <a:solidFill>
                <a:schemeClr val="bg1"/>
              </a:solidFill>
              <a:latin typeface="Cinzel Decorative Bold" panose="00000800000000000000" pitchFamily="50" charset="0"/>
              <a:cs typeface="Arial" panose="020B0604020202020204" pitchFamily="34" charset="0"/>
            </a:endParaRPr>
          </a:p>
        </p:txBody>
      </p:sp>
      <p:pic>
        <p:nvPicPr>
          <p:cNvPr id="19" name="Picture 1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969884" y="4934694"/>
            <a:ext cx="642938" cy="1143000"/>
          </a:xfrm>
          <a:prstGeom prst="rect">
            <a:avLst/>
          </a:prstGeom>
          <a:ln>
            <a:solidFill>
              <a:schemeClr val="bg1"/>
            </a:solidFill>
          </a:ln>
        </p:spPr>
      </p:pic>
      <p:pic>
        <p:nvPicPr>
          <p:cNvPr id="25" name="Picture 2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076576" y="4934694"/>
            <a:ext cx="1162050" cy="1143000"/>
          </a:xfrm>
          <a:prstGeom prst="rect">
            <a:avLst/>
          </a:prstGeom>
          <a:ln>
            <a:solidFill>
              <a:schemeClr val="bg1"/>
            </a:solidFill>
          </a:ln>
        </p:spPr>
      </p:pic>
      <p:pic>
        <p:nvPicPr>
          <p:cNvPr id="26" name="Picture 2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63105" y="4934694"/>
            <a:ext cx="1524000" cy="1143000"/>
          </a:xfrm>
          <a:prstGeom prst="rect">
            <a:avLst/>
          </a:prstGeom>
          <a:ln>
            <a:solidFill>
              <a:schemeClr val="bg1"/>
            </a:solidFill>
          </a:ln>
        </p:spPr>
      </p:pic>
      <p:pic>
        <p:nvPicPr>
          <p:cNvPr id="29" name="Picture 2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628096" y="4934694"/>
            <a:ext cx="1523999" cy="1143000"/>
          </a:xfrm>
          <a:prstGeom prst="rect">
            <a:avLst/>
          </a:prstGeom>
          <a:ln>
            <a:solidFill>
              <a:schemeClr val="bg1"/>
            </a:solidFill>
          </a:ln>
        </p:spPr>
      </p:pic>
      <p:pic>
        <p:nvPicPr>
          <p:cNvPr id="30" name="Picture 29">
            <a:extLst>
              <a:ext uri="{FF2B5EF4-FFF2-40B4-BE49-F238E27FC236}">
                <a16:creationId xmlns:a16="http://schemas.microsoft.com/office/drawing/2014/main" id="{307BA074-969B-4563-8941-02B511F1A3E5}"/>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702380" y="4934694"/>
            <a:ext cx="642938" cy="1143000"/>
          </a:xfrm>
          <a:prstGeom prst="rect">
            <a:avLst/>
          </a:prstGeom>
          <a:ln>
            <a:solidFill>
              <a:schemeClr val="bg1"/>
            </a:solidFill>
          </a:ln>
        </p:spPr>
      </p:pic>
      <p:pic>
        <p:nvPicPr>
          <p:cNvPr id="24" name="Picture 23">
            <a:extLst>
              <a:ext uri="{FF2B5EF4-FFF2-40B4-BE49-F238E27FC236}">
                <a16:creationId xmlns:a16="http://schemas.microsoft.com/office/drawing/2014/main" id="{C8D7B98E-25BF-4338-AB84-8410E1E44713}"/>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63105" y="7777141"/>
            <a:ext cx="1623238" cy="914400"/>
          </a:xfrm>
          <a:prstGeom prst="rect">
            <a:avLst/>
          </a:prstGeom>
          <a:ln>
            <a:solidFill>
              <a:schemeClr val="bg1"/>
            </a:solidFill>
          </a:ln>
        </p:spPr>
      </p:pic>
      <p:pic>
        <p:nvPicPr>
          <p:cNvPr id="27" name="Picture 26">
            <a:extLst>
              <a:ext uri="{FF2B5EF4-FFF2-40B4-BE49-F238E27FC236}">
                <a16:creationId xmlns:a16="http://schemas.microsoft.com/office/drawing/2014/main" id="{336B8ADA-A673-425C-9BD1-FCAB1EEA0A07}"/>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951691" y="7777141"/>
            <a:ext cx="1623236" cy="914400"/>
          </a:xfrm>
          <a:prstGeom prst="rect">
            <a:avLst/>
          </a:prstGeom>
          <a:ln>
            <a:solidFill>
              <a:schemeClr val="bg1"/>
            </a:solidFill>
          </a:ln>
        </p:spPr>
      </p:pic>
      <p:pic>
        <p:nvPicPr>
          <p:cNvPr id="28" name="Picture 27">
            <a:extLst>
              <a:ext uri="{FF2B5EF4-FFF2-40B4-BE49-F238E27FC236}">
                <a16:creationId xmlns:a16="http://schemas.microsoft.com/office/drawing/2014/main" id="{FC6722F9-EB36-477C-9D2C-2F8479BA7E7B}"/>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3740275" y="7777141"/>
            <a:ext cx="1623236" cy="914400"/>
          </a:xfrm>
          <a:prstGeom prst="rect">
            <a:avLst/>
          </a:prstGeom>
          <a:ln>
            <a:solidFill>
              <a:schemeClr val="bg1"/>
            </a:solidFill>
          </a:ln>
        </p:spPr>
      </p:pic>
      <p:pic>
        <p:nvPicPr>
          <p:cNvPr id="31" name="Picture 30">
            <a:extLst>
              <a:ext uri="{FF2B5EF4-FFF2-40B4-BE49-F238E27FC236}">
                <a16:creationId xmlns:a16="http://schemas.microsoft.com/office/drawing/2014/main" id="{2F358BEF-6B10-401E-BBC6-6EBA625E7BB3}"/>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528859" y="7777141"/>
            <a:ext cx="1623236" cy="914400"/>
          </a:xfrm>
          <a:prstGeom prst="rect">
            <a:avLst/>
          </a:prstGeom>
          <a:ln>
            <a:solidFill>
              <a:schemeClr val="bg1"/>
            </a:solidFill>
          </a:ln>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448</TotalTime>
  <Words>122</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vt:i4>
      </vt:variant>
    </vt:vector>
  </HeadingPairs>
  <TitlesOfParts>
    <vt:vector size="12" baseType="lpstr">
      <vt:lpstr>Arial</vt:lpstr>
      <vt:lpstr>Book Antiqua</vt:lpstr>
      <vt:lpstr>Century Gothic</vt:lpstr>
      <vt:lpstr>Cinzel Decorative Black</vt:lpstr>
      <vt:lpstr>Cinzel Decorative Bold</vt:lpstr>
      <vt:lpstr>Lucida Sans</vt:lpstr>
      <vt:lpstr>Trebuchet MS</vt:lpstr>
      <vt:lpstr>Wingdings</vt:lpstr>
      <vt:lpstr>Wingdings 2</vt:lpstr>
      <vt:lpstr>Wingdings 3</vt:lpstr>
      <vt:lpstr>Apex</vt:lpstr>
      <vt:lpstr>18 Briarfield Seabrook, SC 29940 ~ MLS# 17010327 ~ $799,000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79</cp:revision>
  <dcterms:created xsi:type="dcterms:W3CDTF">2006-08-16T00:00:00Z</dcterms:created>
  <dcterms:modified xsi:type="dcterms:W3CDTF">2018-06-19T20:02:43Z</dcterms:modified>
</cp:coreProperties>
</file>