
<file path=[Content_Types].xml><?xml version="1.0" encoding="utf-8"?>
<Types xmlns="http://schemas.openxmlformats.org/package/2006/content-types">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56" r:id="rId1"/>
  </p:sldMasterIdLst>
  <p:notesMasterIdLst>
    <p:notesMasterId r:id="rId3"/>
  </p:notes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44" autoAdjust="0"/>
    <p:restoredTop sz="94660"/>
  </p:normalViewPr>
  <p:slideViewPr>
    <p:cSldViewPr>
      <p:cViewPr varScale="1">
        <p:scale>
          <a:sx n="49" d="100"/>
          <a:sy n="49" d="100"/>
        </p:scale>
        <p:origin x="2214" y="66"/>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96954B8-14D5-4A8A-8151-6E8181CA1BE3}" type="datetimeFigureOut">
              <a:rPr lang="en-US" smtClean="0"/>
              <a:t>5/3/2019</a:t>
            </a:fld>
            <a:endParaRPr lang="en-US"/>
          </a:p>
        </p:txBody>
      </p:sp>
      <p:sp>
        <p:nvSpPr>
          <p:cNvPr id="4" name="Slide Image Placeholder 3"/>
          <p:cNvSpPr>
            <a:spLocks noGrp="1" noRot="1" noChangeAspect="1"/>
          </p:cNvSpPr>
          <p:nvPr>
            <p:ph type="sldImg" idx="2"/>
          </p:nvPr>
        </p:nvSpPr>
        <p:spPr>
          <a:xfrm>
            <a:off x="2103438" y="685800"/>
            <a:ext cx="2651125"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958EED7-315B-4BAA-AFB3-4BA9D97B6DB6}" type="slidenum">
              <a:rPr lang="en-US" smtClean="0"/>
              <a:t>‹#›</a:t>
            </a:fld>
            <a:endParaRPr lang="en-US"/>
          </a:p>
        </p:txBody>
      </p:sp>
    </p:spTree>
    <p:extLst>
      <p:ext uri="{BB962C8B-B14F-4D97-AF65-F5344CB8AC3E}">
        <p14:creationId xmlns:p14="http://schemas.microsoft.com/office/powerpoint/2010/main" val="400391100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958EED7-315B-4BAA-AFB3-4BA9D97B6DB6}" type="slidenum">
              <a:rPr lang="en-US" smtClean="0"/>
              <a:t>1</a:t>
            </a:fld>
            <a:endParaRPr lang="en-US"/>
          </a:p>
        </p:txBody>
      </p:sp>
    </p:spTree>
    <p:extLst>
      <p:ext uri="{BB962C8B-B14F-4D97-AF65-F5344CB8AC3E}">
        <p14:creationId xmlns:p14="http://schemas.microsoft.com/office/powerpoint/2010/main" val="185523390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4"/>
            <a:ext cx="6606540" cy="2156037"/>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5/3/2019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27368233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98688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3"/>
            <a:ext cx="1748790" cy="8582237"/>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3"/>
            <a:ext cx="5116830" cy="858223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3458796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917508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5/3/2019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40791498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1"/>
            <a:ext cx="3432810" cy="6638079"/>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1"/>
            <a:ext cx="3432810" cy="6638079"/>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5/3/2019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5483266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9" cy="93831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9" cy="579522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5/3/2019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2567957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5/3/2019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5093793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5/3/2019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0179476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0" y="400473"/>
            <a:ext cx="2557066" cy="170434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038792" y="400474"/>
            <a:ext cx="4344988" cy="8584566"/>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0" y="2104814"/>
            <a:ext cx="2557066" cy="688022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5/3/2019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411993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0"/>
            <a:ext cx="4663440" cy="831216"/>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523445" y="898737"/>
            <a:ext cx="4663440" cy="603504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523445" y="7872096"/>
            <a:ext cx="4663440" cy="1180464"/>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5/3/2019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1666380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388620" y="2346961"/>
            <a:ext cx="6995160" cy="6638079"/>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7"/>
            <a:ext cx="1813560" cy="535517"/>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5/3/2019</a:t>
            </a:fld>
            <a:endParaRPr lang="en-US"/>
          </a:p>
        </p:txBody>
      </p:sp>
      <p:sp>
        <p:nvSpPr>
          <p:cNvPr id="5" name="Footer Placeholder 4"/>
          <p:cNvSpPr>
            <a:spLocks noGrp="1"/>
          </p:cNvSpPr>
          <p:nvPr>
            <p:ph type="ftr" sz="quarter" idx="3"/>
          </p:nvPr>
        </p:nvSpPr>
        <p:spPr>
          <a:xfrm>
            <a:off x="2655570" y="9322647"/>
            <a:ext cx="2461260" cy="535517"/>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7"/>
            <a:ext cx="1813560" cy="535517"/>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extLst>
      <p:ext uri="{BB962C8B-B14F-4D97-AF65-F5344CB8AC3E}">
        <p14:creationId xmlns:p14="http://schemas.microsoft.com/office/powerpoint/2010/main" val="2555306541"/>
      </p:ext>
    </p:extLst>
  </p:cSld>
  <p:clrMap bg1="lt1" tx1="dk1" bg2="lt2" tx2="dk2" accent1="accent1" accent2="accent2" accent3="accent3" accent4="accent4" accent5="accent5" accent6="accent6" hlink="hlink" folHlink="folHlink"/>
  <p:sldLayoutIdLst>
    <p:sldLayoutId id="2147483757" r:id="rId1"/>
    <p:sldLayoutId id="2147483758" r:id="rId2"/>
    <p:sldLayoutId id="2147483759" r:id="rId3"/>
    <p:sldLayoutId id="2147483760" r:id="rId4"/>
    <p:sldLayoutId id="2147483761" r:id="rId5"/>
    <p:sldLayoutId id="2147483762" r:id="rId6"/>
    <p:sldLayoutId id="2147483763" r:id="rId7"/>
    <p:sldLayoutId id="2147483764" r:id="rId8"/>
    <p:sldLayoutId id="2147483765" r:id="rId9"/>
    <p:sldLayoutId id="2147483766" r:id="rId10"/>
    <p:sldLayoutId id="2147483767"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3.jpg"/><Relationship Id="rId5" Type="http://schemas.openxmlformats.org/officeDocument/2006/relationships/hyperlink" Target="mailto:Rick@RickWillis.com" TargetMode="External"/><Relationship Id="rId4" Type="http://schemas.openxmlformats.org/officeDocument/2006/relationships/image" Target="../media/image2.jp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tx2">
            <a:lumMod val="20000"/>
            <a:lumOff val="80000"/>
          </a:schemeClr>
        </a:solidFill>
        <a:effectLst/>
      </p:bgPr>
    </p:bg>
    <p:spTree>
      <p:nvGrpSpPr>
        <p:cNvPr id="1" name=""/>
        <p:cNvGrpSpPr/>
        <p:nvPr/>
      </p:nvGrpSpPr>
      <p:grpSpPr>
        <a:xfrm>
          <a:off x="0" y="0"/>
          <a:ext cx="0" cy="0"/>
          <a:chOff x="0" y="0"/>
          <a:chExt cx="0" cy="0"/>
        </a:xfrm>
      </p:grpSpPr>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7772400" cy="5188806"/>
          </a:xfrm>
          <a:prstGeom prst="rect">
            <a:avLst/>
          </a:prstGeom>
        </p:spPr>
      </p:pic>
      <p:pic>
        <p:nvPicPr>
          <p:cNvPr id="2" name="Picture 1"/>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562107" y="7783501"/>
            <a:ext cx="2055336" cy="1372129"/>
          </a:xfrm>
          <a:prstGeom prst="rect">
            <a:avLst/>
          </a:prstGeom>
        </p:spPr>
      </p:pic>
      <p:sp>
        <p:nvSpPr>
          <p:cNvPr id="18" name="Rectangle 17"/>
          <p:cNvSpPr/>
          <p:nvPr/>
        </p:nvSpPr>
        <p:spPr>
          <a:xfrm rot="10800000">
            <a:off x="-1066800" y="49499"/>
            <a:ext cx="152400" cy="1371601"/>
          </a:xfrm>
          <a:prstGeom prst="rect">
            <a:avLst/>
          </a:prstGeom>
          <a:gradFill>
            <a:gsLst>
              <a:gs pos="0">
                <a:schemeClr val="bg1"/>
              </a:gs>
              <a:gs pos="48000">
                <a:srgbClr val="C00000">
                  <a:alpha val="50000"/>
                </a:srgbClr>
              </a:gs>
              <a:gs pos="100000">
                <a:srgbClr val="C00000"/>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p:cNvSpPr/>
          <p:nvPr/>
        </p:nvSpPr>
        <p:spPr>
          <a:xfrm>
            <a:off x="-4683" y="9442847"/>
            <a:ext cx="7772400" cy="615553"/>
          </a:xfrm>
          <a:prstGeom prst="rect">
            <a:avLst/>
          </a:prstGeom>
        </p:spPr>
        <p:txBody>
          <a:bodyPr wrap="square">
            <a:spAutoFit/>
          </a:bodyPr>
          <a:lstStyle/>
          <a:p>
            <a:pPr algn="ctr"/>
            <a:r>
              <a:rPr lang="en-US" b="1" dirty="0"/>
              <a:t>Rick Willis</a:t>
            </a:r>
          </a:p>
          <a:p>
            <a:pPr algn="ctr"/>
            <a:r>
              <a:rPr lang="en-US" sz="1400" dirty="0"/>
              <a:t>843-327-3017 </a:t>
            </a:r>
            <a:r>
              <a:rPr lang="en-US" sz="1400" dirty="0">
                <a:hlinkClick r:id="rId5"/>
              </a:rPr>
              <a:t>Rick@RickWillis.com</a:t>
            </a:r>
            <a:r>
              <a:rPr lang="en-US" sz="1400" dirty="0"/>
              <a:t> The Group, LLC  </a:t>
            </a:r>
          </a:p>
        </p:txBody>
      </p:sp>
      <p:sp>
        <p:nvSpPr>
          <p:cNvPr id="4" name="Rectangle 3"/>
          <p:cNvSpPr/>
          <p:nvPr/>
        </p:nvSpPr>
        <p:spPr>
          <a:xfrm>
            <a:off x="38475" y="4277380"/>
            <a:ext cx="7781766" cy="523220"/>
          </a:xfrm>
          <a:prstGeom prst="rect">
            <a:avLst/>
          </a:prstGeom>
          <a:effectLst/>
        </p:spPr>
        <p:txBody>
          <a:bodyPr wrap="square">
            <a:spAutoFit/>
          </a:bodyPr>
          <a:lstStyle/>
          <a:p>
            <a:pPr algn="ctr"/>
            <a:r>
              <a:rPr lang="en-US" sz="2800" b="1" i="1" dirty="0">
                <a:ln w="3175">
                  <a:noFill/>
                </a:ln>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Custom High Quality / Best Price per </a:t>
            </a:r>
            <a:r>
              <a:rPr lang="en-US" sz="2800" b="1" i="1" dirty="0" err="1">
                <a:ln w="3175">
                  <a:noFill/>
                </a:ln>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SqFt</a:t>
            </a:r>
            <a:endParaRPr lang="en-US" b="1" i="1" dirty="0">
              <a:ln w="3175">
                <a:noFill/>
              </a:ln>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sp>
        <p:nvSpPr>
          <p:cNvPr id="17" name="Subtitle 2"/>
          <p:cNvSpPr txBox="1">
            <a:spLocks/>
          </p:cNvSpPr>
          <p:nvPr/>
        </p:nvSpPr>
        <p:spPr>
          <a:xfrm>
            <a:off x="0" y="5833527"/>
            <a:ext cx="5559550" cy="3609320"/>
          </a:xfrm>
          <a:prstGeom prst="rect">
            <a:avLst/>
          </a:prstGeom>
        </p:spPr>
        <p:txBody>
          <a:bodyPr vert="horz" lIns="91440" tIns="45720" rIns="91440" bIns="45720" numCol="1" rtlCol="0" anchor="ctr">
            <a:noAutofit/>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r>
              <a:rPr lang="en-US" sz="1200" dirty="0">
                <a:solidFill>
                  <a:schemeClr val="tx1"/>
                </a:solidFill>
              </a:rPr>
              <a:t>Best of the </a:t>
            </a:r>
            <a:r>
              <a:rPr lang="en-US" sz="1200" dirty="0" err="1">
                <a:solidFill>
                  <a:schemeClr val="tx1"/>
                </a:solidFill>
              </a:rPr>
              <a:t>best..end</a:t>
            </a:r>
            <a:r>
              <a:rPr lang="en-US" sz="1200" dirty="0">
                <a:solidFill>
                  <a:schemeClr val="tx1"/>
                </a:solidFill>
              </a:rPr>
              <a:t> of cul-de-sac, so no cars driving by...and wooded buffer behind the home for privacy (Deer in the rear yard)...Has lots of families with kids close by.</a:t>
            </a:r>
          </a:p>
          <a:p>
            <a:r>
              <a:rPr lang="en-US" sz="1200" dirty="0">
                <a:solidFill>
                  <a:schemeClr val="tx1"/>
                </a:solidFill>
              </a:rPr>
              <a:t> </a:t>
            </a:r>
          </a:p>
          <a:p>
            <a:r>
              <a:rPr lang="en-US" sz="1200" dirty="0">
                <a:solidFill>
                  <a:schemeClr val="tx1"/>
                </a:solidFill>
              </a:rPr>
              <a:t>This custom built home has lots of high end features that far exceed others in the neighborhood. Features include hardwood floors, custom high end crown molding, 10+ foot ceilings on the main level. Kitchen has granite counter tops, custom cabinets, plus upgraded appliances including a new Samsung range with 5 burner cooktop, dual ovens, and a new Bosch 3 rack dishwasher. </a:t>
            </a:r>
          </a:p>
          <a:p>
            <a:endParaRPr lang="en-US" sz="1200" dirty="0">
              <a:solidFill>
                <a:schemeClr val="tx1"/>
              </a:solidFill>
            </a:endParaRPr>
          </a:p>
          <a:p>
            <a:r>
              <a:rPr lang="en-US" sz="1200" dirty="0">
                <a:solidFill>
                  <a:schemeClr val="tx1"/>
                </a:solidFill>
              </a:rPr>
              <a:t>The master suite is on the first floor. Upstairs is another master bedroom suite with vaulted ceilings. The home even has an elevator shaft for when you need one! The exterior is high quality </a:t>
            </a:r>
            <a:r>
              <a:rPr lang="en-US" sz="1200" dirty="0" err="1">
                <a:solidFill>
                  <a:schemeClr val="tx1"/>
                </a:solidFill>
              </a:rPr>
              <a:t>Hardiplank</a:t>
            </a:r>
            <a:r>
              <a:rPr lang="en-US" sz="1200" dirty="0">
                <a:solidFill>
                  <a:schemeClr val="tx1"/>
                </a:solidFill>
              </a:rPr>
              <a:t> cement siding and the exterior trim and decking were recently painted/stained. The upper rear deck even has a Weber gas grill attached to the home. For additional storage the owners added an extra insulated room to the garage complete with a dehumidifier. A large patio was added to the rear of the home for added privacy.</a:t>
            </a:r>
            <a:endParaRPr lang="en-US" sz="1200" i="1" dirty="0">
              <a:solidFill>
                <a:schemeClr val="tx1"/>
              </a:solidFill>
            </a:endParaRPr>
          </a:p>
        </p:txBody>
      </p:sp>
      <p:grpSp>
        <p:nvGrpSpPr>
          <p:cNvPr id="20" name="Group 19"/>
          <p:cNvGrpSpPr/>
          <p:nvPr/>
        </p:nvGrpSpPr>
        <p:grpSpPr>
          <a:xfrm>
            <a:off x="-2669124" y="1182534"/>
            <a:ext cx="1384578" cy="1761709"/>
            <a:chOff x="1663422" y="845259"/>
            <a:chExt cx="1384578" cy="1761709"/>
          </a:xfrm>
          <a:effectLst>
            <a:outerShdw blurRad="50800" dist="38100" dir="2700000" algn="tl" rotWithShape="0">
              <a:prstClr val="black">
                <a:alpha val="40000"/>
              </a:prstClr>
            </a:outerShdw>
          </a:effectLst>
        </p:grpSpPr>
        <p:sp>
          <p:nvSpPr>
            <p:cNvPr id="21" name="Diagonal Stripe 20"/>
            <p:cNvSpPr/>
            <p:nvPr/>
          </p:nvSpPr>
          <p:spPr>
            <a:xfrm>
              <a:off x="1663422" y="1181355"/>
              <a:ext cx="1384578" cy="1425613"/>
            </a:xfrm>
            <a:prstGeom prst="diagStrip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22" name="Rectangle 21"/>
            <p:cNvSpPr/>
            <p:nvPr/>
          </p:nvSpPr>
          <p:spPr>
            <a:xfrm rot="18811961">
              <a:off x="1309823" y="1391754"/>
              <a:ext cx="1739322" cy="646331"/>
            </a:xfrm>
            <a:prstGeom prst="rect">
              <a:avLst/>
            </a:prstGeom>
          </p:spPr>
          <p:txBody>
            <a:bodyPr wrap="none">
              <a:spAutoFit/>
            </a:bodyPr>
            <a:lstStyle/>
            <a:p>
              <a:pPr algn="ctr"/>
              <a:r>
                <a:rPr lang="en-US" sz="1800" b="1" i="1" dirty="0">
                  <a:ln w="3175">
                    <a:noFill/>
                  </a:ln>
                  <a:solidFill>
                    <a:srgbClr val="FF0000"/>
                  </a:solidFill>
                </a:rPr>
                <a:t>$40,000</a:t>
              </a:r>
            </a:p>
            <a:p>
              <a:pPr algn="ctr"/>
              <a:r>
                <a:rPr lang="en-US" sz="1800" b="1" i="1" dirty="0">
                  <a:ln w="3175">
                    <a:noFill/>
                  </a:ln>
                  <a:solidFill>
                    <a:srgbClr val="FF0000"/>
                  </a:solidFill>
                </a:rPr>
                <a:t>Price Reduction!</a:t>
              </a:r>
            </a:p>
          </p:txBody>
        </p:sp>
      </p:grpSp>
      <p:sp>
        <p:nvSpPr>
          <p:cNvPr id="3" name="Rectangle 2"/>
          <p:cNvSpPr/>
          <p:nvPr/>
        </p:nvSpPr>
        <p:spPr>
          <a:xfrm>
            <a:off x="1" y="4817864"/>
            <a:ext cx="7772399" cy="1015663"/>
          </a:xfrm>
          <a:prstGeom prst="rect">
            <a:avLst/>
          </a:prstGeom>
          <a:solidFill>
            <a:schemeClr val="tx2"/>
          </a:solidFill>
        </p:spPr>
        <p:txBody>
          <a:bodyPr wrap="square">
            <a:spAutoFit/>
          </a:bodyPr>
          <a:lstStyle/>
          <a:p>
            <a:pPr algn="ctr"/>
            <a:r>
              <a:rPr lang="en-US" sz="2400" b="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1900 Haviland Court</a:t>
            </a:r>
          </a:p>
          <a:p>
            <a:pPr algn="ctr"/>
            <a:r>
              <a:rPr lang="en-US" sz="1800" b="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Mount Pleasant, SC 29466</a:t>
            </a:r>
          </a:p>
          <a:p>
            <a:pPr algn="ctr"/>
            <a:r>
              <a:rPr lang="en-US" sz="1800" b="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MLS# 19012647 ~ $570,000</a:t>
            </a:r>
          </a:p>
        </p:txBody>
      </p:sp>
      <p:pic>
        <p:nvPicPr>
          <p:cNvPr id="10" name="Picture 9"/>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5559552" y="6120743"/>
            <a:ext cx="2060448" cy="1375542"/>
          </a:xfrm>
          <a:prstGeom prst="rect">
            <a:avLst/>
          </a:prstGeom>
        </p:spPr>
      </p:pic>
      <p:sp>
        <p:nvSpPr>
          <p:cNvPr id="6" name="Rectangle 5">
            <a:extLst>
              <a:ext uri="{FF2B5EF4-FFF2-40B4-BE49-F238E27FC236}">
                <a16:creationId xmlns:a16="http://schemas.microsoft.com/office/drawing/2014/main" id="{FA2FBEEA-E409-4609-BC17-9B686FB8DFA0}"/>
              </a:ext>
            </a:extLst>
          </p:cNvPr>
          <p:cNvSpPr/>
          <p:nvPr/>
        </p:nvSpPr>
        <p:spPr>
          <a:xfrm>
            <a:off x="148995" y="104292"/>
            <a:ext cx="7465043" cy="584775"/>
          </a:xfrm>
          <a:prstGeom prst="rect">
            <a:avLst/>
          </a:prstGeom>
          <a:noFill/>
          <a:ln w="3175">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2F414277-066C-4772-9EA1-27C8F43F5822}"/>
              </a:ext>
            </a:extLst>
          </p:cNvPr>
          <p:cNvSpPr/>
          <p:nvPr/>
        </p:nvSpPr>
        <p:spPr>
          <a:xfrm>
            <a:off x="-4683" y="104292"/>
            <a:ext cx="7781766" cy="584775"/>
          </a:xfrm>
          <a:prstGeom prst="rect">
            <a:avLst/>
          </a:prstGeom>
          <a:effectLst/>
        </p:spPr>
        <p:txBody>
          <a:bodyPr wrap="square">
            <a:spAutoFit/>
          </a:bodyPr>
          <a:lstStyle/>
          <a:p>
            <a:pPr algn="ctr"/>
            <a:r>
              <a:rPr lang="en-US" sz="3200" b="1" dirty="0">
                <a:ln w="3175">
                  <a:solidFill>
                    <a:schemeClr val="tx1"/>
                  </a:solidFill>
                </a:ln>
                <a:solidFill>
                  <a:srgbClr val="FF0000"/>
                </a:solidFill>
                <a:effectLst>
                  <a:outerShdw blurRad="38100" dist="38100" dir="2700000" algn="tl">
                    <a:srgbClr val="000000">
                      <a:alpha val="43137"/>
                    </a:srgbClr>
                  </a:outerShdw>
                </a:effectLst>
                <a:latin typeface="Arial Black" panose="020B0A04020102020204" pitchFamily="34" charset="0"/>
                <a:cs typeface="Arial" panose="020B0604020202020204" pitchFamily="34" charset="0"/>
              </a:rPr>
              <a:t>Close to Rivertowne Golf Course</a:t>
            </a:r>
            <a:endParaRPr lang="en-US" sz="1800" b="1" dirty="0">
              <a:ln w="3175">
                <a:solidFill>
                  <a:schemeClr val="tx1"/>
                </a:solidFill>
              </a:ln>
              <a:solidFill>
                <a:srgbClr val="FF0000"/>
              </a:solidFill>
              <a:effectLst>
                <a:outerShdw blurRad="38100" dist="38100" dir="2700000" algn="tl">
                  <a:srgbClr val="000000">
                    <a:alpha val="43137"/>
                  </a:srgbClr>
                </a:outerShdw>
              </a:effectLst>
              <a:latin typeface="Arial Black" panose="020B0A04020102020204" pitchFamily="34" charset="0"/>
              <a:cs typeface="Arial" panose="020B0604020202020204" pitchFamily="34" charset="0"/>
            </a:endParaRPr>
          </a:p>
        </p:txBody>
      </p:sp>
    </p:spTree>
    <p:extLst>
      <p:ext uri="{BB962C8B-B14F-4D97-AF65-F5344CB8AC3E}">
        <p14:creationId xmlns:p14="http://schemas.microsoft.com/office/powerpoint/2010/main" val="200154359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2885</TotalTime>
  <Words>256</Words>
  <Application>Microsoft Office PowerPoint</Application>
  <PresentationFormat>Custom</PresentationFormat>
  <Paragraphs>15</Paragraphs>
  <Slides>1</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Arial Black</vt:lpstr>
      <vt:lpstr>Calibri</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121</cp:revision>
  <dcterms:created xsi:type="dcterms:W3CDTF">2006-08-16T00:00:00Z</dcterms:created>
  <dcterms:modified xsi:type="dcterms:W3CDTF">2019-05-03T21:00:18Z</dcterms:modified>
</cp:coreProperties>
</file>