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7.jpg" ContentType="image/jpeg"/>
  <Override PartName="/ppt/media/image8.jpg" ContentType="image/jpeg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4643100" cy="17589500"/>
  <p:notesSz cx="14643100" cy="17589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56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292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8232" y="5452745"/>
            <a:ext cx="12446635" cy="3693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6465" y="9850120"/>
            <a:ext cx="10250170" cy="4397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2155" y="4045585"/>
            <a:ext cx="6369748" cy="11609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41196" y="4045585"/>
            <a:ext cx="6369748" cy="11609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8800" y="0"/>
            <a:ext cx="14428800" cy="1758372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4615998" cy="1027366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16865" y="10547187"/>
            <a:ext cx="3304801" cy="32760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6865" y="14269601"/>
            <a:ext cx="3304801" cy="28152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741661" y="14881587"/>
            <a:ext cx="1692000" cy="168480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770491" y="16739192"/>
            <a:ext cx="806400" cy="3672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2155" y="703580"/>
            <a:ext cx="13178790" cy="281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2155" y="4045585"/>
            <a:ext cx="13178790" cy="11609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8654" y="16358235"/>
            <a:ext cx="4685792" cy="87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2155" y="16358235"/>
            <a:ext cx="3367913" cy="87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43032" y="16358235"/>
            <a:ext cx="3367913" cy="87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esiderealestatellc.com/" TargetMode="External"/><Relationship Id="rId7" Type="http://schemas.openxmlformats.org/officeDocument/2006/relationships/image" Target="../media/image10.png"/><Relationship Id="rId2" Type="http://schemas.openxmlformats.org/officeDocument/2006/relationships/hyperlink" Target="mailto:chrissychsrealtor@gmail.com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3521689" y="11561128"/>
            <a:ext cx="144145" cy="21145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250" spc="150" dirty="0">
                <a:solidFill>
                  <a:srgbClr val="444444"/>
                </a:solidFill>
                <a:latin typeface="Arial"/>
                <a:cs typeface="Arial"/>
              </a:rPr>
              <a:t>®</a:t>
            </a:r>
            <a:endParaRPr sz="12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76126" y="14910927"/>
            <a:ext cx="2449830" cy="165622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54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335"/>
              </a:spcBef>
            </a:pPr>
            <a:r>
              <a:rPr sz="1850" dirty="0">
                <a:solidFill>
                  <a:srgbClr val="2F2F2F"/>
                </a:solidFill>
                <a:latin typeface="Aptos Display" panose="020B0004020202020204" pitchFamily="34" charset="0"/>
                <a:cs typeface="Arial"/>
              </a:rPr>
              <a:t>listed</a:t>
            </a:r>
            <a:r>
              <a:rPr sz="1850" spc="15" dirty="0">
                <a:solidFill>
                  <a:srgbClr val="2F2F2F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850" spc="-20" dirty="0">
                <a:solidFill>
                  <a:srgbClr val="2F2F2F"/>
                </a:solidFill>
                <a:latin typeface="Aptos Display" panose="020B0004020202020204" pitchFamily="34" charset="0"/>
                <a:cs typeface="Arial"/>
              </a:rPr>
              <a:t>exclusively</a:t>
            </a:r>
            <a:r>
              <a:rPr sz="1850" spc="-30" dirty="0">
                <a:solidFill>
                  <a:srgbClr val="2F2F2F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850" spc="-25" dirty="0">
                <a:solidFill>
                  <a:srgbClr val="2F2F2F"/>
                </a:solidFill>
                <a:latin typeface="Aptos Display" panose="020B0004020202020204" pitchFamily="34" charset="0"/>
                <a:cs typeface="Arial"/>
              </a:rPr>
              <a:t>by:</a:t>
            </a:r>
            <a:endParaRPr sz="1850" dirty="0">
              <a:latin typeface="Aptos Display" panose="020B0004020202020204" pitchFamily="34" charset="0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1205"/>
              </a:spcBef>
            </a:pPr>
            <a:r>
              <a:rPr sz="1800" b="1" spc="-70" dirty="0">
                <a:solidFill>
                  <a:srgbClr val="1E1E1E"/>
                </a:solidFill>
                <a:latin typeface="Aptos Display" panose="020B0004020202020204" pitchFamily="34" charset="0"/>
                <a:cs typeface="Arial"/>
              </a:rPr>
              <a:t>CHRISSY</a:t>
            </a:r>
            <a:r>
              <a:rPr sz="1800" b="1" spc="-85" dirty="0">
                <a:solidFill>
                  <a:srgbClr val="1E1E1E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800" b="1" spc="-60" dirty="0">
                <a:solidFill>
                  <a:srgbClr val="1E1E1E"/>
                </a:solidFill>
                <a:latin typeface="Aptos Display" panose="020B0004020202020204" pitchFamily="34" charset="0"/>
                <a:cs typeface="Arial"/>
              </a:rPr>
              <a:t>STRICKLAND</a:t>
            </a:r>
            <a:endParaRPr sz="1800" dirty="0">
              <a:latin typeface="Aptos Display" panose="020B0004020202020204" pitchFamily="34" charset="0"/>
              <a:cs typeface="Arial"/>
            </a:endParaRPr>
          </a:p>
          <a:p>
            <a:pPr marL="16510">
              <a:lnSpc>
                <a:spcPct val="100000"/>
              </a:lnSpc>
              <a:spcBef>
                <a:spcPts val="225"/>
              </a:spcBef>
            </a:pPr>
            <a:r>
              <a:rPr sz="1850" spc="-45" dirty="0">
                <a:solidFill>
                  <a:srgbClr val="5B5B5B"/>
                </a:solidFill>
                <a:latin typeface="Aptos Display" panose="020B0004020202020204" pitchFamily="34" charset="0"/>
                <a:cs typeface="Arial"/>
              </a:rPr>
              <a:t>843-906-</a:t>
            </a:r>
            <a:r>
              <a:rPr sz="1850" spc="-20" dirty="0">
                <a:solidFill>
                  <a:srgbClr val="5B5B5B"/>
                </a:solidFill>
                <a:latin typeface="Aptos Display" panose="020B0004020202020204" pitchFamily="34" charset="0"/>
                <a:cs typeface="Arial"/>
              </a:rPr>
              <a:t>5553</a:t>
            </a:r>
            <a:endParaRPr sz="1850" dirty="0">
              <a:latin typeface="Aptos Display" panose="020B0004020202020204" pitchFamily="34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lang="en-US" sz="1200" spc="-10" dirty="0">
                <a:solidFill>
                  <a:srgbClr val="7A7A7A"/>
                </a:solidFill>
                <a:latin typeface="Aptos Display" panose="020B0004020202020204" pitchFamily="34" charset="0"/>
                <a:cs typeface="Arial"/>
                <a:hlinkClick r:id="rId2"/>
              </a:rPr>
              <a:t>chrissychsrealtor@gmail.com</a:t>
            </a:r>
            <a:r>
              <a:rPr lang="en-US" sz="1200" spc="-10" dirty="0">
                <a:solidFill>
                  <a:srgbClr val="7A7A7A"/>
                </a:solidFill>
                <a:latin typeface="Aptos Display" panose="020B0004020202020204" pitchFamily="34" charset="0"/>
                <a:cs typeface="Arial"/>
              </a:rPr>
              <a:t>  </a:t>
            </a:r>
            <a:r>
              <a:rPr lang="en-US" sz="1200" spc="-10" dirty="0">
                <a:solidFill>
                  <a:srgbClr val="505050"/>
                </a:solidFill>
                <a:latin typeface="Aptos Display" panose="020B0004020202020204" pitchFamily="34" charset="0"/>
                <a:cs typeface="Arial"/>
                <a:hlinkClick r:id="rId3"/>
              </a:rPr>
              <a:t>https://residerealestatellc.com/</a:t>
            </a:r>
            <a:r>
              <a:rPr lang="en-US" sz="1200" spc="-10" dirty="0">
                <a:solidFill>
                  <a:srgbClr val="505050"/>
                </a:solidFill>
                <a:latin typeface="Aptos Display" panose="020B0004020202020204" pitchFamily="34" charset="0"/>
                <a:cs typeface="Arial"/>
              </a:rPr>
              <a:t> </a:t>
            </a:r>
            <a:endParaRPr sz="1200" dirty="0">
              <a:latin typeface="Aptos Display" panose="020B0004020202020204" pitchFamily="34" charset="0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44950" y="9328150"/>
            <a:ext cx="5410200" cy="497572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130175" algn="ctr">
              <a:lnSpc>
                <a:spcPct val="100000"/>
              </a:lnSpc>
              <a:spcBef>
                <a:spcPts val="120"/>
              </a:spcBef>
            </a:pPr>
            <a:r>
              <a:rPr sz="8800" spc="-200" dirty="0">
                <a:solidFill>
                  <a:srgbClr val="414DB8"/>
                </a:solidFill>
                <a:latin typeface="P22 Marcel Script Pro" panose="02000000000000000000" pitchFamily="50" charset="0"/>
                <a:ea typeface="Rollerscript Smooth" panose="03050600040307000000" pitchFamily="66" charset="0"/>
                <a:cs typeface="Adobe Handwriting Tiffany"/>
              </a:rPr>
              <a:t>Deep</a:t>
            </a:r>
            <a:r>
              <a:rPr sz="8800" spc="-60" dirty="0">
                <a:solidFill>
                  <a:srgbClr val="414DB8"/>
                </a:solidFill>
                <a:latin typeface="P22 Marcel Script Pro" panose="02000000000000000000" pitchFamily="50" charset="0"/>
                <a:ea typeface="Rollerscript Smooth" panose="03050600040307000000" pitchFamily="66" charset="0"/>
                <a:cs typeface="Adobe Handwriting Tiffany"/>
              </a:rPr>
              <a:t> </a:t>
            </a:r>
            <a:r>
              <a:rPr sz="8800" spc="-10" dirty="0">
                <a:solidFill>
                  <a:srgbClr val="414DB8"/>
                </a:solidFill>
                <a:latin typeface="P22 Marcel Script Pro" panose="02000000000000000000" pitchFamily="50" charset="0"/>
                <a:ea typeface="Rollerscript Smooth" panose="03050600040307000000" pitchFamily="66" charset="0"/>
                <a:cs typeface="Adobe Handwriting Tiffany"/>
              </a:rPr>
              <a:t>Water</a:t>
            </a:r>
            <a:endParaRPr sz="8800" dirty="0">
              <a:latin typeface="P22 Marcel Script Pro" panose="02000000000000000000" pitchFamily="50" charset="0"/>
              <a:ea typeface="Rollerscript Smooth" panose="03050600040307000000" pitchFamily="66" charset="0"/>
              <a:cs typeface="Adobe Handwriting Tiffany"/>
            </a:endParaRPr>
          </a:p>
          <a:p>
            <a:pPr marR="5080" algn="ctr">
              <a:lnSpc>
                <a:spcPct val="100000"/>
              </a:lnSpc>
              <a:spcBef>
                <a:spcPts val="3510"/>
              </a:spcBef>
            </a:pPr>
            <a:r>
              <a:rPr sz="8800" spc="-185" dirty="0">
                <a:solidFill>
                  <a:srgbClr val="414DB8"/>
                </a:solidFill>
                <a:latin typeface="P22 Marcel Script Pro" panose="02000000000000000000" pitchFamily="50" charset="0"/>
                <a:ea typeface="Rollerscript Smooth" panose="03050600040307000000" pitchFamily="66" charset="0"/>
                <a:cs typeface="Adobe Handwriting Tiffany"/>
              </a:rPr>
              <a:t>Boaters</a:t>
            </a:r>
            <a:r>
              <a:rPr sz="8800" spc="-45" dirty="0">
                <a:solidFill>
                  <a:srgbClr val="414DB8"/>
                </a:solidFill>
                <a:latin typeface="P22 Marcel Script Pro" panose="02000000000000000000" pitchFamily="50" charset="0"/>
                <a:ea typeface="Rollerscript Smooth" panose="03050600040307000000" pitchFamily="66" charset="0"/>
                <a:cs typeface="Adobe Handwriting Tiffany"/>
              </a:rPr>
              <a:t> </a:t>
            </a:r>
            <a:r>
              <a:rPr sz="8800" spc="-440" dirty="0">
                <a:solidFill>
                  <a:srgbClr val="414DB8"/>
                </a:solidFill>
                <a:latin typeface="P22 Marcel Script Pro" panose="02000000000000000000" pitchFamily="50" charset="0"/>
                <a:ea typeface="Rollerscript Smooth" panose="03050600040307000000" pitchFamily="66" charset="0"/>
                <a:cs typeface="Adobe Handwriting Tiffany"/>
              </a:rPr>
              <a:t>Dream</a:t>
            </a:r>
            <a:endParaRPr lang="en-US" sz="8800" spc="-440" dirty="0">
              <a:solidFill>
                <a:srgbClr val="414DB8"/>
              </a:solidFill>
              <a:latin typeface="P22 Marcel Script Pro" panose="02000000000000000000" pitchFamily="50" charset="0"/>
              <a:ea typeface="Rollerscript Smooth" panose="03050600040307000000" pitchFamily="66" charset="0"/>
              <a:cs typeface="Adobe Handwriting Tiffany"/>
            </a:endParaRPr>
          </a:p>
          <a:p>
            <a:pPr marR="5080" algn="ctr">
              <a:spcBef>
                <a:spcPts val="3510"/>
              </a:spcBef>
            </a:pPr>
            <a:r>
              <a:rPr lang="en-US" sz="8800" spc="-200" dirty="0">
                <a:solidFill>
                  <a:srgbClr val="414DB8"/>
                </a:solidFill>
                <a:latin typeface="P22 Marcel Script Pro" panose="02000000000000000000" pitchFamily="50" charset="0"/>
                <a:ea typeface="Rollerscript Smooth" panose="03050600040307000000" pitchFamily="66" charset="0"/>
                <a:cs typeface="Adobe Handwriting Tiffany"/>
              </a:rPr>
              <a:t>Summer Oasis</a:t>
            </a: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D7AD342D-D338-86E5-5C20-E86A3B071DA7}"/>
              </a:ext>
            </a:extLst>
          </p:cNvPr>
          <p:cNvSpPr/>
          <p:nvPr/>
        </p:nvSpPr>
        <p:spPr>
          <a:xfrm>
            <a:off x="0" y="0"/>
            <a:ext cx="14690725" cy="1936750"/>
          </a:xfrm>
          <a:custGeom>
            <a:avLst/>
            <a:gdLst>
              <a:gd name="connsiteX0" fmla="*/ 0 w 14643100"/>
              <a:gd name="connsiteY0" fmla="*/ 1936750 h 1936750"/>
              <a:gd name="connsiteX1" fmla="*/ 0 w 14643100"/>
              <a:gd name="connsiteY1" fmla="*/ 0 h 1936750"/>
              <a:gd name="connsiteX2" fmla="*/ 14643100 w 14643100"/>
              <a:gd name="connsiteY2" fmla="*/ 1936750 h 1936750"/>
              <a:gd name="connsiteX3" fmla="*/ 0 w 14643100"/>
              <a:gd name="connsiteY3" fmla="*/ 1936750 h 1936750"/>
              <a:gd name="connsiteX0" fmla="*/ 0 w 14690725"/>
              <a:gd name="connsiteY0" fmla="*/ 1936750 h 1936750"/>
              <a:gd name="connsiteX1" fmla="*/ 0 w 14690725"/>
              <a:gd name="connsiteY1" fmla="*/ 0 h 1936750"/>
              <a:gd name="connsiteX2" fmla="*/ 14690725 w 14690725"/>
              <a:gd name="connsiteY2" fmla="*/ 12700 h 1936750"/>
              <a:gd name="connsiteX3" fmla="*/ 0 w 14690725"/>
              <a:gd name="connsiteY3" fmla="*/ 1936750 h 193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90725" h="1936750">
                <a:moveTo>
                  <a:pt x="0" y="1936750"/>
                </a:moveTo>
                <a:lnTo>
                  <a:pt x="0" y="0"/>
                </a:lnTo>
                <a:lnTo>
                  <a:pt x="14690725" y="12700"/>
                </a:lnTo>
                <a:lnTo>
                  <a:pt x="0" y="19367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718184" y="382905"/>
            <a:ext cx="366014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dirty="0">
                <a:solidFill>
                  <a:srgbClr val="314783"/>
                </a:solidFill>
                <a:latin typeface="Calibri"/>
                <a:cs typeface="Calibri"/>
              </a:rPr>
              <a:t>LISTED</a:t>
            </a:r>
            <a:r>
              <a:rPr sz="3100" spc="155" dirty="0">
                <a:solidFill>
                  <a:srgbClr val="314783"/>
                </a:solidFill>
                <a:latin typeface="Calibri"/>
                <a:cs typeface="Calibri"/>
              </a:rPr>
              <a:t> </a:t>
            </a:r>
            <a:r>
              <a:rPr sz="3100" spc="55" dirty="0">
                <a:solidFill>
                  <a:srgbClr val="314783"/>
                </a:solidFill>
                <a:latin typeface="Calibri"/>
                <a:cs typeface="Calibri"/>
              </a:rPr>
              <a:t>AT</a:t>
            </a:r>
            <a:r>
              <a:rPr sz="3100" spc="105" dirty="0">
                <a:solidFill>
                  <a:srgbClr val="314783"/>
                </a:solidFill>
                <a:latin typeface="Calibri"/>
                <a:cs typeface="Calibri"/>
              </a:rPr>
              <a:t> </a:t>
            </a:r>
            <a:r>
              <a:rPr sz="3300" b="1" spc="-10" dirty="0">
                <a:solidFill>
                  <a:srgbClr val="314783"/>
                </a:solidFill>
                <a:latin typeface="Calibri"/>
                <a:cs typeface="Calibri"/>
              </a:rPr>
              <a:t>$4,944,000</a:t>
            </a:r>
            <a:endParaRPr sz="3300" dirty="0">
              <a:latin typeface="Calibri"/>
              <a:cs typeface="Calibri"/>
            </a:endParaRPr>
          </a:p>
        </p:txBody>
      </p:sp>
      <p:pic>
        <p:nvPicPr>
          <p:cNvPr id="15" name="Picture 14" descr="A house with a pool in the middle&#10;&#10;AI-generated content may be incorrect.">
            <a:extLst>
              <a:ext uri="{FF2B5EF4-FFF2-40B4-BE49-F238E27FC236}">
                <a16:creationId xmlns:a16="http://schemas.microsoft.com/office/drawing/2014/main" id="{F0FA76C8-3004-8026-B8EF-F0B7EBF7DE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1" r="14794"/>
          <a:stretch/>
        </p:blipFill>
        <p:spPr>
          <a:xfrm>
            <a:off x="387350" y="6994525"/>
            <a:ext cx="3200400" cy="322074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8D81C4-5E63-7E9C-CAD6-4AAA542632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7" r="16877"/>
          <a:stretch/>
        </p:blipFill>
        <p:spPr>
          <a:xfrm>
            <a:off x="387350" y="10637838"/>
            <a:ext cx="3200400" cy="322074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B92798-A85E-170D-AF12-DA197C83D5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t="4735" r="12722" b="7727"/>
          <a:stretch/>
        </p:blipFill>
        <p:spPr>
          <a:xfrm>
            <a:off x="368300" y="14281150"/>
            <a:ext cx="3200400" cy="28194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43F414D-5DBA-CA1C-6B43-5BE340B10273}"/>
              </a:ext>
            </a:extLst>
          </p:cNvPr>
          <p:cNvSpPr/>
          <p:nvPr/>
        </p:nvSpPr>
        <p:spPr>
          <a:xfrm>
            <a:off x="4044950" y="14227282"/>
            <a:ext cx="5410200" cy="3200400"/>
          </a:xfrm>
          <a:prstGeom prst="rect">
            <a:avLst/>
          </a:prstGeom>
          <a:solidFill>
            <a:srgbClr val="335698"/>
          </a:solidFill>
          <a:ln>
            <a:solidFill>
              <a:srgbClr val="3356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4044950" y="14641349"/>
            <a:ext cx="541020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67610" algn="l"/>
              </a:tabLst>
            </a:pPr>
            <a:r>
              <a:rPr sz="3500" b="1" spc="-10" dirty="0">
                <a:solidFill>
                  <a:srgbClr val="F4F6F7"/>
                </a:solidFill>
                <a:latin typeface="Aptos Display" panose="020B0004020202020204" pitchFamily="34" charset="0"/>
                <a:cs typeface="Tahoma"/>
              </a:rPr>
              <a:t>PROPERTY</a:t>
            </a:r>
            <a:r>
              <a:rPr lang="en-US" sz="3500" b="1" spc="-10" dirty="0">
                <a:solidFill>
                  <a:srgbClr val="F4F6F7"/>
                </a:solidFill>
                <a:latin typeface="Aptos Display" panose="020B0004020202020204" pitchFamily="34" charset="0"/>
                <a:cs typeface="Tahoma"/>
              </a:rPr>
              <a:t> </a:t>
            </a:r>
            <a:r>
              <a:rPr sz="3500" b="1" spc="-130" dirty="0">
                <a:solidFill>
                  <a:srgbClr val="F4F6F7"/>
                </a:solidFill>
                <a:latin typeface="Aptos Display" panose="020B0004020202020204" pitchFamily="34" charset="0"/>
                <a:cs typeface="Tahoma"/>
              </a:rPr>
              <a:t>FEATURES</a:t>
            </a:r>
            <a:endParaRPr sz="3500" dirty="0">
              <a:latin typeface="Aptos Display" panose="020B0004020202020204" pitchFamily="34" charset="0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86936" y="15354073"/>
            <a:ext cx="3124200" cy="1441677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275"/>
              </a:spcBef>
            </a:pPr>
            <a:r>
              <a:rPr sz="170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4</a:t>
            </a:r>
            <a:r>
              <a:rPr sz="1700" spc="-2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1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Bedrooms</a:t>
            </a:r>
            <a:endParaRPr sz="1700" dirty="0">
              <a:latin typeface="Aptos Display" panose="020B0004020202020204" pitchFamily="34" charset="0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175"/>
              </a:spcBef>
            </a:pPr>
            <a:r>
              <a:rPr sz="170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5.5</a:t>
            </a:r>
            <a:r>
              <a:rPr sz="1700" spc="-25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1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Bathrooms</a:t>
            </a:r>
            <a:endParaRPr sz="1700" dirty="0">
              <a:latin typeface="Aptos Display" panose="020B0004020202020204" pitchFamily="34" charset="0"/>
              <a:cs typeface="Arial"/>
            </a:endParaRPr>
          </a:p>
          <a:p>
            <a:pPr marL="22860" marR="857250" indent="-10795">
              <a:lnSpc>
                <a:spcPct val="108500"/>
              </a:lnSpc>
              <a:spcBef>
                <a:spcPts val="15"/>
              </a:spcBef>
            </a:pPr>
            <a:r>
              <a:rPr sz="170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5500</a:t>
            </a:r>
            <a:r>
              <a:rPr sz="1700" spc="-95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8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Sq</a:t>
            </a:r>
            <a:r>
              <a:rPr sz="1700" spc="-3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5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ft </a:t>
            </a:r>
            <a:endParaRPr lang="en-US" sz="1700" spc="50" dirty="0">
              <a:solidFill>
                <a:srgbClr val="D6E9F3"/>
              </a:solidFill>
              <a:latin typeface="Aptos Display" panose="020B0004020202020204" pitchFamily="34" charset="0"/>
              <a:cs typeface="Arial"/>
            </a:endParaRPr>
          </a:p>
          <a:p>
            <a:pPr marL="22860" marR="857250" indent="-10795">
              <a:lnSpc>
                <a:spcPct val="108500"/>
              </a:lnSpc>
              <a:spcBef>
                <a:spcPts val="15"/>
              </a:spcBef>
            </a:pPr>
            <a:r>
              <a:rPr sz="1700" spc="-9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Deep</a:t>
            </a:r>
            <a:r>
              <a:rPr sz="1700" spc="-10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1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Water </a:t>
            </a:r>
            <a:r>
              <a:rPr sz="1700" spc="-9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Cul</a:t>
            </a:r>
            <a:r>
              <a:rPr sz="1700" spc="-90" dirty="0">
                <a:solidFill>
                  <a:srgbClr val="C7E3F4"/>
                </a:solidFill>
                <a:latin typeface="Aptos Display" panose="020B0004020202020204" pitchFamily="34" charset="0"/>
                <a:cs typeface="Arial"/>
              </a:rPr>
              <a:t>-</a:t>
            </a:r>
            <a:r>
              <a:rPr sz="1700" spc="-45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de-</a:t>
            </a:r>
            <a:r>
              <a:rPr sz="170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sac</a:t>
            </a:r>
            <a:r>
              <a:rPr sz="1700" spc="-2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25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Lot</a:t>
            </a:r>
            <a:endParaRPr sz="1700" dirty="0">
              <a:latin typeface="Aptos Display" panose="020B0004020202020204" pitchFamily="34" charset="0"/>
              <a:cs typeface="Arial"/>
            </a:endParaRPr>
          </a:p>
          <a:p>
            <a:pPr marL="22860">
              <a:lnSpc>
                <a:spcPct val="100000"/>
              </a:lnSpc>
              <a:spcBef>
                <a:spcPts val="180"/>
              </a:spcBef>
            </a:pPr>
            <a:r>
              <a:rPr sz="1700" dirty="0">
                <a:solidFill>
                  <a:srgbClr val="D5E6F1"/>
                </a:solidFill>
                <a:latin typeface="Aptos Display" panose="020B0004020202020204" pitchFamily="34" charset="0"/>
                <a:cs typeface="Arial"/>
              </a:rPr>
              <a:t>New</a:t>
            </a:r>
            <a:r>
              <a:rPr sz="1700" spc="-35" dirty="0">
                <a:solidFill>
                  <a:srgbClr val="D5E6F1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dirty="0">
                <a:solidFill>
                  <a:srgbClr val="D5E6F1"/>
                </a:solidFill>
                <a:latin typeface="Aptos Display" panose="020B0004020202020204" pitchFamily="34" charset="0"/>
                <a:cs typeface="Arial"/>
              </a:rPr>
              <a:t>Interior/Ext.</a:t>
            </a:r>
            <a:r>
              <a:rPr sz="1700" spc="-95" dirty="0">
                <a:solidFill>
                  <a:srgbClr val="D5E6F1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10" dirty="0">
                <a:solidFill>
                  <a:srgbClr val="D5E6F1"/>
                </a:solidFill>
                <a:latin typeface="Aptos Display" panose="020B0004020202020204" pitchFamily="34" charset="0"/>
                <a:cs typeface="Arial"/>
              </a:rPr>
              <a:t>Paint</a:t>
            </a:r>
            <a:endParaRPr sz="1700" dirty="0">
              <a:latin typeface="Aptos Display" panose="020B0004020202020204" pitchFamily="34" charset="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77736" y="15360901"/>
            <a:ext cx="2829814" cy="1428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5080" indent="-5080">
              <a:lnSpc>
                <a:spcPct val="107900"/>
              </a:lnSpc>
              <a:spcBef>
                <a:spcPts val="100"/>
              </a:spcBef>
            </a:pPr>
            <a:r>
              <a:rPr sz="1700" spc="-105" dirty="0">
                <a:solidFill>
                  <a:srgbClr val="D6E8F1"/>
                </a:solidFill>
                <a:latin typeface="Aptos Display" panose="020B0004020202020204" pitchFamily="34" charset="0"/>
                <a:cs typeface="Arial"/>
              </a:rPr>
              <a:t>10,0001b</a:t>
            </a:r>
            <a:r>
              <a:rPr sz="1700" spc="-40" dirty="0">
                <a:solidFill>
                  <a:srgbClr val="D6E8F1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dirty="0">
                <a:solidFill>
                  <a:srgbClr val="D6E8F1"/>
                </a:solidFill>
                <a:latin typeface="Aptos Display" panose="020B0004020202020204" pitchFamily="34" charset="0"/>
                <a:cs typeface="Arial"/>
              </a:rPr>
              <a:t>boat</a:t>
            </a:r>
            <a:r>
              <a:rPr sz="1700" spc="-5" dirty="0">
                <a:solidFill>
                  <a:srgbClr val="D6E8F1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35" dirty="0">
                <a:solidFill>
                  <a:srgbClr val="D6E8F1"/>
                </a:solidFill>
                <a:latin typeface="Aptos Display" panose="020B0004020202020204" pitchFamily="34" charset="0"/>
                <a:cs typeface="Arial"/>
              </a:rPr>
              <a:t>lift</a:t>
            </a:r>
            <a:endParaRPr lang="en-US" sz="1700" spc="500" dirty="0">
              <a:solidFill>
                <a:srgbClr val="D6E8F1"/>
              </a:solidFill>
              <a:latin typeface="Aptos Display" panose="020B0004020202020204" pitchFamily="34" charset="0"/>
              <a:cs typeface="Arial"/>
            </a:endParaRPr>
          </a:p>
          <a:p>
            <a:pPr marL="19685" marR="5080" indent="-5080">
              <a:lnSpc>
                <a:spcPct val="107900"/>
              </a:lnSpc>
              <a:spcBef>
                <a:spcPts val="100"/>
              </a:spcBef>
            </a:pPr>
            <a:r>
              <a:rPr sz="1700" spc="-20" dirty="0">
                <a:solidFill>
                  <a:srgbClr val="D7E8F1"/>
                </a:solidFill>
                <a:latin typeface="Aptos Display" panose="020B0004020202020204" pitchFamily="34" charset="0"/>
                <a:cs typeface="Arial"/>
              </a:rPr>
              <a:t>Full</a:t>
            </a:r>
            <a:r>
              <a:rPr sz="1700" spc="-95" dirty="0">
                <a:solidFill>
                  <a:srgbClr val="D7E8F1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10" dirty="0">
                <a:solidFill>
                  <a:srgbClr val="D7E8F1"/>
                </a:solidFill>
                <a:latin typeface="Aptos Display" panose="020B0004020202020204" pitchFamily="34" charset="0"/>
                <a:cs typeface="Arial"/>
              </a:rPr>
              <a:t>Home</a:t>
            </a:r>
            <a:r>
              <a:rPr sz="1700" spc="-120" dirty="0">
                <a:solidFill>
                  <a:srgbClr val="D7E8F1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35" dirty="0">
                <a:solidFill>
                  <a:srgbClr val="D7E8F1"/>
                </a:solidFill>
                <a:latin typeface="Aptos Display" panose="020B0004020202020204" pitchFamily="34" charset="0"/>
                <a:cs typeface="Arial"/>
              </a:rPr>
              <a:t>Generator</a:t>
            </a:r>
            <a:endParaRPr sz="1700" dirty="0">
              <a:latin typeface="Aptos Display" panose="020B0004020202020204" pitchFamily="34" charset="0"/>
              <a:cs typeface="Arial"/>
            </a:endParaRPr>
          </a:p>
          <a:p>
            <a:pPr marL="12700" marR="370205" indent="6985">
              <a:lnSpc>
                <a:spcPct val="108300"/>
              </a:lnSpc>
              <a:spcBef>
                <a:spcPts val="20"/>
              </a:spcBef>
            </a:pPr>
            <a:r>
              <a:rPr sz="1700" spc="-30" dirty="0">
                <a:solidFill>
                  <a:srgbClr val="D7E8F1"/>
                </a:solidFill>
                <a:latin typeface="Aptos Display" panose="020B0004020202020204" pitchFamily="34" charset="0"/>
                <a:cs typeface="Arial"/>
              </a:rPr>
              <a:t>1</a:t>
            </a:r>
            <a:r>
              <a:rPr sz="1700" spc="-30" dirty="0">
                <a:solidFill>
                  <a:srgbClr val="BBDCEF"/>
                </a:solidFill>
                <a:latin typeface="Aptos Display" panose="020B0004020202020204" pitchFamily="34" charset="0"/>
                <a:cs typeface="Arial"/>
              </a:rPr>
              <a:t>.</a:t>
            </a:r>
            <a:r>
              <a:rPr sz="1700" spc="-30" dirty="0">
                <a:solidFill>
                  <a:srgbClr val="D7E8F1"/>
                </a:solidFill>
                <a:latin typeface="Aptos Display" panose="020B0004020202020204" pitchFamily="34" charset="0"/>
                <a:cs typeface="Arial"/>
              </a:rPr>
              <a:t>55</a:t>
            </a:r>
            <a:r>
              <a:rPr sz="1700" spc="-95" dirty="0">
                <a:solidFill>
                  <a:srgbClr val="D7E8F1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10" dirty="0">
                <a:solidFill>
                  <a:srgbClr val="D7E8F1"/>
                </a:solidFill>
                <a:latin typeface="Aptos Display" panose="020B0004020202020204" pitchFamily="34" charset="0"/>
                <a:cs typeface="Arial"/>
              </a:rPr>
              <a:t>Acres </a:t>
            </a:r>
            <a:endParaRPr lang="en-US" sz="1700" spc="-10" dirty="0">
              <a:solidFill>
                <a:srgbClr val="D7E8F1"/>
              </a:solidFill>
              <a:latin typeface="Aptos Display" panose="020B0004020202020204" pitchFamily="34" charset="0"/>
              <a:cs typeface="Arial"/>
            </a:endParaRPr>
          </a:p>
          <a:p>
            <a:pPr marL="12700" marR="370205" indent="6985">
              <a:lnSpc>
                <a:spcPct val="108300"/>
              </a:lnSpc>
              <a:spcBef>
                <a:spcPts val="20"/>
              </a:spcBef>
            </a:pPr>
            <a:r>
              <a:rPr sz="1700" spc="-30" dirty="0">
                <a:solidFill>
                  <a:srgbClr val="D7E7F0"/>
                </a:solidFill>
                <a:latin typeface="Aptos Display" panose="020B0004020202020204" pitchFamily="34" charset="0"/>
                <a:cs typeface="Arial"/>
              </a:rPr>
              <a:t>Heated</a:t>
            </a:r>
            <a:r>
              <a:rPr sz="1700" spc="-75" dirty="0">
                <a:solidFill>
                  <a:srgbClr val="D7E7F0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20" dirty="0">
                <a:solidFill>
                  <a:srgbClr val="D7E7F0"/>
                </a:solidFill>
                <a:latin typeface="Aptos Display" panose="020B0004020202020204" pitchFamily="34" charset="0"/>
                <a:cs typeface="Arial"/>
              </a:rPr>
              <a:t>Pool </a:t>
            </a:r>
            <a:endParaRPr lang="en-US" sz="1700" spc="-20" dirty="0">
              <a:solidFill>
                <a:srgbClr val="D7E7F0"/>
              </a:solidFill>
              <a:latin typeface="Aptos Display" panose="020B0004020202020204" pitchFamily="34" charset="0"/>
              <a:cs typeface="Arial"/>
            </a:endParaRPr>
          </a:p>
          <a:p>
            <a:pPr marL="12700" marR="370205" indent="6985">
              <a:lnSpc>
                <a:spcPct val="108300"/>
              </a:lnSpc>
              <a:spcBef>
                <a:spcPts val="20"/>
              </a:spcBef>
            </a:pPr>
            <a:r>
              <a:rPr sz="1700" spc="-30" dirty="0">
                <a:solidFill>
                  <a:srgbClr val="D7E7F0"/>
                </a:solidFill>
                <a:latin typeface="Aptos Display" panose="020B0004020202020204" pitchFamily="34" charset="0"/>
                <a:cs typeface="Arial"/>
              </a:rPr>
              <a:t>Insurable</a:t>
            </a:r>
            <a:r>
              <a:rPr sz="1700" spc="-60" dirty="0">
                <a:solidFill>
                  <a:srgbClr val="D7E7F0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20" dirty="0">
                <a:solidFill>
                  <a:srgbClr val="D7E7F0"/>
                </a:solidFill>
                <a:latin typeface="Aptos Display" panose="020B0004020202020204" pitchFamily="34" charset="0"/>
                <a:cs typeface="Arial"/>
              </a:rPr>
              <a:t>Ground Floor</a:t>
            </a:r>
            <a:r>
              <a:rPr sz="1700" spc="-75" dirty="0">
                <a:solidFill>
                  <a:srgbClr val="D7E7F0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10" dirty="0">
                <a:solidFill>
                  <a:srgbClr val="D7E7F0"/>
                </a:solidFill>
                <a:latin typeface="Aptos Display" panose="020B0004020202020204" pitchFamily="34" charset="0"/>
                <a:cs typeface="Arial"/>
              </a:rPr>
              <a:t>level</a:t>
            </a:r>
            <a:endParaRPr sz="1700" dirty="0">
              <a:latin typeface="Aptos Display" panose="020B0004020202020204" pitchFamily="34" charset="0"/>
              <a:cs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1D0477-7EB4-5B10-3868-F4B3C5C54C2F}"/>
              </a:ext>
            </a:extLst>
          </p:cNvPr>
          <p:cNvSpPr/>
          <p:nvPr/>
        </p:nvSpPr>
        <p:spPr>
          <a:xfrm>
            <a:off x="9836150" y="10928350"/>
            <a:ext cx="4572000" cy="3505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ject 8"/>
          <p:cNvPicPr/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33304" y="11597831"/>
            <a:ext cx="3075685" cy="12468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62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 Display</vt:lpstr>
      <vt:lpstr>Arial</vt:lpstr>
      <vt:lpstr>Calibri</vt:lpstr>
      <vt:lpstr>P22 Marcel Script Pro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A. Thomas Price</cp:lastModifiedBy>
  <cp:revision>4</cp:revision>
  <dcterms:created xsi:type="dcterms:W3CDTF">2025-03-17T17:22:08Z</dcterms:created>
  <dcterms:modified xsi:type="dcterms:W3CDTF">2025-06-20T20:31:57Z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2025-01-05T00:00:00Z</vt:filetime>
  </property>
  <property fmtid="{D5CDD505-2E9C-101B-9397-08002B2CF9AE}" pid="3" name="Creator">
    <vt:lpwstr>Adobe Acrobat 24.5</vt:lpwstr>
  </property>
  <property fmtid="{D5CDD505-2E9C-101B-9397-08002B2CF9AE}" pid="4" name="LastSaved">
    <vt:filetime>2025-03-17T00:00:00Z</vt:filetime>
  </property>
  <property fmtid="{D5CDD505-2E9C-101B-9397-08002B2CF9AE}" pid="5" name="Producer">
    <vt:lpwstr>Adobe Acrobat 24.5 Image Conversion Plug-in</vt:lpwstr>
  </property>
</Properties>
</file>