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7.jpg" ContentType="image/jpeg"/>
  <Override PartName="/ppt/media/image8.jpg" ContentType="image/jpeg"/>
  <Override PartName="/ppt/media/image9.jpg" ContentType="image/jpeg"/>
  <Override PartName="/ppt/media/image10.jpg" ContentType="image/jpeg"/>
  <Override PartName="/ppt/media/image12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4643100" cy="17589500"/>
  <p:notesSz cx="14643100" cy="175895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56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1" d="100"/>
          <a:sy n="41" d="100"/>
        </p:scale>
        <p:origin x="2922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98232" y="5452745"/>
            <a:ext cx="12446635" cy="36937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196465" y="9850120"/>
            <a:ext cx="10250170" cy="43973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732155" y="4045585"/>
            <a:ext cx="6369748" cy="116090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7541196" y="4045585"/>
            <a:ext cx="6369748" cy="116090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12" Type="http://schemas.openxmlformats.org/officeDocument/2006/relationships/image" Target="../media/image6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jp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jp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08800" y="0"/>
            <a:ext cx="14428800" cy="17583728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0"/>
            <a:ext cx="14615998" cy="10273665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16865" y="10547187"/>
            <a:ext cx="3304801" cy="3276000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16865" y="14269601"/>
            <a:ext cx="3304801" cy="2815200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9741661" y="14881587"/>
            <a:ext cx="1692000" cy="1684801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9770491" y="16739192"/>
            <a:ext cx="806400" cy="3672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32155" y="703580"/>
            <a:ext cx="13178790" cy="28143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32155" y="4045585"/>
            <a:ext cx="13178790" cy="116090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978654" y="16358235"/>
            <a:ext cx="4685792" cy="8794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732155" y="16358235"/>
            <a:ext cx="3367913" cy="8794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0543032" y="16358235"/>
            <a:ext cx="3367913" cy="8794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hyperlink" Target="mailto:chrissychsrealtor@gmail.com" TargetMode="External"/><Relationship Id="rId7" Type="http://schemas.openxmlformats.org/officeDocument/2006/relationships/image" Target="../media/image10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hyperlink" Target="https://residerealestatellc.com/" TargetMode="External"/><Relationship Id="rId9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4A869E71-18DC-74A3-D497-253E826F87E4}"/>
              </a:ext>
            </a:extLst>
          </p:cNvPr>
          <p:cNvSpPr/>
          <p:nvPr/>
        </p:nvSpPr>
        <p:spPr>
          <a:xfrm>
            <a:off x="0" y="0"/>
            <a:ext cx="3892550" cy="17589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73A3387-EBB9-98F9-9EAB-A51C189D0B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37"/>
          <a:stretch>
            <a:fillRect/>
          </a:stretch>
        </p:blipFill>
        <p:spPr>
          <a:xfrm>
            <a:off x="0" y="-1"/>
            <a:ext cx="14643100" cy="10631010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3521689" y="13454762"/>
            <a:ext cx="144145" cy="211454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r>
              <a:rPr sz="1250" spc="150" dirty="0">
                <a:solidFill>
                  <a:srgbClr val="444444"/>
                </a:solidFill>
                <a:latin typeface="Arial"/>
                <a:cs typeface="Arial"/>
              </a:rPr>
              <a:t>®</a:t>
            </a:r>
            <a:endParaRPr sz="12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676126" y="14910927"/>
            <a:ext cx="2449830" cy="1656223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69545" rIns="0" bIns="0" rtlCol="0">
            <a:spAutoFit/>
          </a:bodyPr>
          <a:lstStyle/>
          <a:p>
            <a:pPr marL="21590">
              <a:lnSpc>
                <a:spcPct val="100000"/>
              </a:lnSpc>
              <a:spcBef>
                <a:spcPts val="1335"/>
              </a:spcBef>
            </a:pPr>
            <a:r>
              <a:rPr sz="1850" dirty="0">
                <a:solidFill>
                  <a:srgbClr val="2F2F2F"/>
                </a:solidFill>
                <a:latin typeface="Aptos Display" panose="020B0004020202020204" pitchFamily="34" charset="0"/>
                <a:cs typeface="Arial"/>
              </a:rPr>
              <a:t>listed</a:t>
            </a:r>
            <a:r>
              <a:rPr sz="1850" spc="15" dirty="0">
                <a:solidFill>
                  <a:srgbClr val="2F2F2F"/>
                </a:solidFill>
                <a:latin typeface="Aptos Display" panose="020B0004020202020204" pitchFamily="34" charset="0"/>
                <a:cs typeface="Arial"/>
              </a:rPr>
              <a:t> </a:t>
            </a:r>
            <a:r>
              <a:rPr sz="1850" spc="-20" dirty="0">
                <a:solidFill>
                  <a:srgbClr val="2F2F2F"/>
                </a:solidFill>
                <a:latin typeface="Aptos Display" panose="020B0004020202020204" pitchFamily="34" charset="0"/>
                <a:cs typeface="Arial"/>
              </a:rPr>
              <a:t>exclusively</a:t>
            </a:r>
            <a:r>
              <a:rPr sz="1850" spc="-30" dirty="0">
                <a:solidFill>
                  <a:srgbClr val="2F2F2F"/>
                </a:solidFill>
                <a:latin typeface="Aptos Display" panose="020B0004020202020204" pitchFamily="34" charset="0"/>
                <a:cs typeface="Arial"/>
              </a:rPr>
              <a:t> </a:t>
            </a:r>
            <a:r>
              <a:rPr sz="1850" spc="-25" dirty="0">
                <a:solidFill>
                  <a:srgbClr val="2F2F2F"/>
                </a:solidFill>
                <a:latin typeface="Aptos Display" panose="020B0004020202020204" pitchFamily="34" charset="0"/>
                <a:cs typeface="Arial"/>
              </a:rPr>
              <a:t>by:</a:t>
            </a:r>
            <a:endParaRPr sz="1850" dirty="0">
              <a:latin typeface="Aptos Display" panose="020B0004020202020204" pitchFamily="34" charset="0"/>
              <a:cs typeface="Arial"/>
            </a:endParaRPr>
          </a:p>
          <a:p>
            <a:pPr marL="17145">
              <a:lnSpc>
                <a:spcPct val="100000"/>
              </a:lnSpc>
              <a:spcBef>
                <a:spcPts val="1205"/>
              </a:spcBef>
            </a:pPr>
            <a:r>
              <a:rPr sz="1800" b="1" spc="-70" dirty="0">
                <a:solidFill>
                  <a:srgbClr val="1E1E1E"/>
                </a:solidFill>
                <a:latin typeface="Aptos Display" panose="020B0004020202020204" pitchFamily="34" charset="0"/>
                <a:cs typeface="Arial"/>
              </a:rPr>
              <a:t>CHRISSY</a:t>
            </a:r>
            <a:r>
              <a:rPr sz="1800" b="1" spc="-85" dirty="0">
                <a:solidFill>
                  <a:srgbClr val="1E1E1E"/>
                </a:solidFill>
                <a:latin typeface="Aptos Display" panose="020B0004020202020204" pitchFamily="34" charset="0"/>
                <a:cs typeface="Arial"/>
              </a:rPr>
              <a:t> </a:t>
            </a:r>
            <a:r>
              <a:rPr sz="1800" b="1" spc="-60" dirty="0">
                <a:solidFill>
                  <a:srgbClr val="1E1E1E"/>
                </a:solidFill>
                <a:latin typeface="Aptos Display" panose="020B0004020202020204" pitchFamily="34" charset="0"/>
                <a:cs typeface="Arial"/>
              </a:rPr>
              <a:t>STRICKLAND</a:t>
            </a:r>
            <a:endParaRPr sz="1800" dirty="0">
              <a:latin typeface="Aptos Display" panose="020B0004020202020204" pitchFamily="34" charset="0"/>
              <a:cs typeface="Arial"/>
            </a:endParaRPr>
          </a:p>
          <a:p>
            <a:pPr marL="16510">
              <a:lnSpc>
                <a:spcPct val="100000"/>
              </a:lnSpc>
              <a:spcBef>
                <a:spcPts val="225"/>
              </a:spcBef>
            </a:pPr>
            <a:r>
              <a:rPr sz="1850" spc="-45" dirty="0">
                <a:solidFill>
                  <a:srgbClr val="5B5B5B"/>
                </a:solidFill>
                <a:latin typeface="Aptos Display" panose="020B0004020202020204" pitchFamily="34" charset="0"/>
                <a:cs typeface="Arial"/>
              </a:rPr>
              <a:t>843-906-</a:t>
            </a:r>
            <a:r>
              <a:rPr sz="1850" spc="-20" dirty="0">
                <a:solidFill>
                  <a:srgbClr val="5B5B5B"/>
                </a:solidFill>
                <a:latin typeface="Aptos Display" panose="020B0004020202020204" pitchFamily="34" charset="0"/>
                <a:cs typeface="Arial"/>
              </a:rPr>
              <a:t>5553</a:t>
            </a:r>
            <a:endParaRPr sz="1850" dirty="0">
              <a:latin typeface="Aptos Display" panose="020B0004020202020204" pitchFamily="34" charset="0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65"/>
              </a:spcBef>
            </a:pPr>
            <a:r>
              <a:rPr lang="en-US" sz="1200" spc="-10" dirty="0">
                <a:solidFill>
                  <a:srgbClr val="7A7A7A"/>
                </a:solidFill>
                <a:latin typeface="Aptos Display" panose="020B0004020202020204" pitchFamily="34" charset="0"/>
                <a:cs typeface="Arial"/>
                <a:hlinkClick r:id="rId3"/>
              </a:rPr>
              <a:t>chrissychsrealtor@gmail.com</a:t>
            </a:r>
            <a:r>
              <a:rPr lang="en-US" sz="1200" spc="-10" dirty="0">
                <a:solidFill>
                  <a:srgbClr val="7A7A7A"/>
                </a:solidFill>
                <a:latin typeface="Aptos Display" panose="020B0004020202020204" pitchFamily="34" charset="0"/>
                <a:cs typeface="Arial"/>
              </a:rPr>
              <a:t>  </a:t>
            </a:r>
            <a:r>
              <a:rPr lang="en-US" sz="1200" spc="-10" dirty="0">
                <a:solidFill>
                  <a:srgbClr val="505050"/>
                </a:solidFill>
                <a:latin typeface="Aptos Display" panose="020B0004020202020204" pitchFamily="34" charset="0"/>
                <a:cs typeface="Arial"/>
                <a:hlinkClick r:id="rId4"/>
              </a:rPr>
              <a:t>https://residerealestatellc.com/</a:t>
            </a:r>
            <a:r>
              <a:rPr lang="en-US" sz="1200" spc="-10" dirty="0">
                <a:solidFill>
                  <a:srgbClr val="505050"/>
                </a:solidFill>
                <a:latin typeface="Aptos Display" panose="020B0004020202020204" pitchFamily="34" charset="0"/>
                <a:cs typeface="Arial"/>
              </a:rPr>
              <a:t> </a:t>
            </a:r>
            <a:endParaRPr sz="1200" dirty="0">
              <a:latin typeface="Aptos Display" panose="020B0004020202020204" pitchFamily="34" charset="0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044950" y="10572442"/>
            <a:ext cx="5410200" cy="3708708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R="130175" algn="ctr">
              <a:lnSpc>
                <a:spcPct val="100000"/>
              </a:lnSpc>
              <a:spcBef>
                <a:spcPts val="120"/>
              </a:spcBef>
            </a:pPr>
            <a:r>
              <a:rPr lang="en-US" sz="8000" spc="-200" dirty="0">
                <a:solidFill>
                  <a:srgbClr val="414DB8"/>
                </a:solidFill>
                <a:latin typeface="Freestyle Script" panose="030804020302050B0404" pitchFamily="66" charset="0"/>
                <a:ea typeface="Rollerscript Smooth" panose="03050600040307000000" pitchFamily="66" charset="0"/>
                <a:cs typeface="Adobe Handwriting Tiffany"/>
              </a:rPr>
              <a:t>Turn-Key</a:t>
            </a:r>
            <a:br>
              <a:rPr lang="en-US" sz="8000" spc="-200" dirty="0">
                <a:solidFill>
                  <a:srgbClr val="414DB8"/>
                </a:solidFill>
                <a:latin typeface="Freestyle Script" panose="030804020302050B0404" pitchFamily="66" charset="0"/>
                <a:ea typeface="Rollerscript Smooth" panose="03050600040307000000" pitchFamily="66" charset="0"/>
                <a:cs typeface="Adobe Handwriting Tiffany"/>
              </a:rPr>
            </a:br>
            <a:r>
              <a:rPr lang="en-US" sz="8000" spc="-200" dirty="0">
                <a:solidFill>
                  <a:srgbClr val="414DB8"/>
                </a:solidFill>
                <a:latin typeface="Freestyle Script" panose="030804020302050B0404" pitchFamily="66" charset="0"/>
                <a:ea typeface="Rollerscript Smooth" panose="03050600040307000000" pitchFamily="66" charset="0"/>
                <a:cs typeface="Adobe Handwriting Tiffany"/>
              </a:rPr>
              <a:t>Deep-Water Oasis</a:t>
            </a:r>
            <a:br>
              <a:rPr lang="en-US" sz="8000" spc="-200" dirty="0">
                <a:solidFill>
                  <a:srgbClr val="414DB8"/>
                </a:solidFill>
                <a:latin typeface="Freestyle Script" panose="030804020302050B0404" pitchFamily="66" charset="0"/>
                <a:ea typeface="Rollerscript Smooth" panose="03050600040307000000" pitchFamily="66" charset="0"/>
                <a:cs typeface="Adobe Handwriting Tiffany"/>
              </a:rPr>
            </a:br>
            <a:r>
              <a:rPr lang="en-US" sz="8000" spc="-200" dirty="0">
                <a:solidFill>
                  <a:srgbClr val="414DB8"/>
                </a:solidFill>
                <a:latin typeface="Freestyle Script" panose="030804020302050B0404" pitchFamily="66" charset="0"/>
                <a:ea typeface="Rollerscript Smooth" panose="03050600040307000000" pitchFamily="66" charset="0"/>
                <a:cs typeface="Adobe Handwriting Tiffany"/>
              </a:rPr>
              <a:t>on 1.55 acres!!</a:t>
            </a:r>
          </a:p>
        </p:txBody>
      </p:sp>
      <p:sp>
        <p:nvSpPr>
          <p:cNvPr id="13" name="Right Triangle 12">
            <a:extLst>
              <a:ext uri="{FF2B5EF4-FFF2-40B4-BE49-F238E27FC236}">
                <a16:creationId xmlns:a16="http://schemas.microsoft.com/office/drawing/2014/main" id="{D7AD342D-D338-86E5-5C20-E86A3B071DA7}"/>
              </a:ext>
            </a:extLst>
          </p:cNvPr>
          <p:cNvSpPr/>
          <p:nvPr/>
        </p:nvSpPr>
        <p:spPr>
          <a:xfrm>
            <a:off x="0" y="0"/>
            <a:ext cx="14690725" cy="1936750"/>
          </a:xfrm>
          <a:custGeom>
            <a:avLst/>
            <a:gdLst>
              <a:gd name="connsiteX0" fmla="*/ 0 w 14643100"/>
              <a:gd name="connsiteY0" fmla="*/ 1936750 h 1936750"/>
              <a:gd name="connsiteX1" fmla="*/ 0 w 14643100"/>
              <a:gd name="connsiteY1" fmla="*/ 0 h 1936750"/>
              <a:gd name="connsiteX2" fmla="*/ 14643100 w 14643100"/>
              <a:gd name="connsiteY2" fmla="*/ 1936750 h 1936750"/>
              <a:gd name="connsiteX3" fmla="*/ 0 w 14643100"/>
              <a:gd name="connsiteY3" fmla="*/ 1936750 h 1936750"/>
              <a:gd name="connsiteX0" fmla="*/ 0 w 14690725"/>
              <a:gd name="connsiteY0" fmla="*/ 1936750 h 1936750"/>
              <a:gd name="connsiteX1" fmla="*/ 0 w 14690725"/>
              <a:gd name="connsiteY1" fmla="*/ 0 h 1936750"/>
              <a:gd name="connsiteX2" fmla="*/ 14690725 w 14690725"/>
              <a:gd name="connsiteY2" fmla="*/ 12700 h 1936750"/>
              <a:gd name="connsiteX3" fmla="*/ 0 w 14690725"/>
              <a:gd name="connsiteY3" fmla="*/ 1936750 h 1936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690725" h="1936750">
                <a:moveTo>
                  <a:pt x="0" y="1936750"/>
                </a:moveTo>
                <a:lnTo>
                  <a:pt x="0" y="0"/>
                </a:lnTo>
                <a:lnTo>
                  <a:pt x="14690725" y="12700"/>
                </a:lnTo>
                <a:lnTo>
                  <a:pt x="0" y="193675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bject 2"/>
          <p:cNvSpPr txBox="1"/>
          <p:nvPr/>
        </p:nvSpPr>
        <p:spPr>
          <a:xfrm>
            <a:off x="718184" y="382905"/>
            <a:ext cx="3660140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100" dirty="0">
                <a:solidFill>
                  <a:srgbClr val="314783"/>
                </a:solidFill>
                <a:latin typeface="Calibri"/>
                <a:cs typeface="Calibri"/>
              </a:rPr>
              <a:t>LISTED</a:t>
            </a:r>
            <a:r>
              <a:rPr sz="3100" spc="155" dirty="0">
                <a:solidFill>
                  <a:srgbClr val="314783"/>
                </a:solidFill>
                <a:latin typeface="Calibri"/>
                <a:cs typeface="Calibri"/>
              </a:rPr>
              <a:t> </a:t>
            </a:r>
            <a:r>
              <a:rPr sz="3100" spc="55" dirty="0">
                <a:solidFill>
                  <a:srgbClr val="314783"/>
                </a:solidFill>
                <a:latin typeface="Calibri"/>
                <a:cs typeface="Calibri"/>
              </a:rPr>
              <a:t>AT</a:t>
            </a:r>
            <a:r>
              <a:rPr sz="3100" spc="105" dirty="0">
                <a:solidFill>
                  <a:srgbClr val="314783"/>
                </a:solidFill>
                <a:latin typeface="Calibri"/>
                <a:cs typeface="Calibri"/>
              </a:rPr>
              <a:t> </a:t>
            </a:r>
            <a:r>
              <a:rPr sz="3300" b="1" spc="-10" dirty="0">
                <a:solidFill>
                  <a:srgbClr val="314783"/>
                </a:solidFill>
                <a:latin typeface="Calibri"/>
                <a:cs typeface="Calibri"/>
              </a:rPr>
              <a:t>$4,944,000</a:t>
            </a:r>
            <a:endParaRPr sz="3300" dirty="0">
              <a:latin typeface="Calibri"/>
              <a:cs typeface="Calibri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0FA76C8-3004-8026-B8EF-F0B7EBF7DEA2}"/>
              </a:ext>
            </a:extLst>
          </p:cNvPr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/>
        </p:blipFill>
        <p:spPr>
          <a:xfrm>
            <a:off x="574675" y="7499350"/>
            <a:ext cx="2743200" cy="2743200"/>
          </a:xfrm>
          <a:prstGeom prst="rect">
            <a:avLst/>
          </a:prstGeom>
          <a:ln w="76200">
            <a:solidFill>
              <a:schemeClr val="bg1"/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08D81C4-5E63-7E9C-CAD6-4AAA542632DE}"/>
              </a:ext>
            </a:extLst>
          </p:cNvPr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/>
        </p:blipFill>
        <p:spPr>
          <a:xfrm>
            <a:off x="574675" y="10953750"/>
            <a:ext cx="2743200" cy="2743200"/>
          </a:xfrm>
          <a:prstGeom prst="rect">
            <a:avLst/>
          </a:prstGeom>
          <a:ln w="76200">
            <a:solidFill>
              <a:schemeClr val="bg1"/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6B92798-A85E-170D-AF12-DA197C83D5F2}"/>
              </a:ext>
            </a:extLst>
          </p:cNvPr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/>
        </p:blipFill>
        <p:spPr>
          <a:xfrm>
            <a:off x="574675" y="14281150"/>
            <a:ext cx="2743200" cy="2743200"/>
          </a:xfrm>
          <a:prstGeom prst="rect">
            <a:avLst/>
          </a:prstGeom>
          <a:ln w="76200">
            <a:solidFill>
              <a:schemeClr val="bg1"/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43F414D-5DBA-CA1C-6B43-5BE340B10273}"/>
              </a:ext>
            </a:extLst>
          </p:cNvPr>
          <p:cNvSpPr/>
          <p:nvPr/>
        </p:nvSpPr>
        <p:spPr>
          <a:xfrm>
            <a:off x="4044950" y="14227282"/>
            <a:ext cx="5410200" cy="3200400"/>
          </a:xfrm>
          <a:prstGeom prst="rect">
            <a:avLst/>
          </a:prstGeom>
          <a:solidFill>
            <a:srgbClr val="335698"/>
          </a:solidFill>
          <a:ln>
            <a:solidFill>
              <a:srgbClr val="33569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bject 3"/>
          <p:cNvSpPr txBox="1"/>
          <p:nvPr/>
        </p:nvSpPr>
        <p:spPr>
          <a:xfrm>
            <a:off x="4044950" y="14641349"/>
            <a:ext cx="5410200" cy="55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  <a:tabLst>
                <a:tab pos="2467610" algn="l"/>
              </a:tabLst>
            </a:pPr>
            <a:r>
              <a:rPr sz="3500" b="1" spc="-10" dirty="0">
                <a:solidFill>
                  <a:srgbClr val="F4F6F7"/>
                </a:solidFill>
                <a:latin typeface="Aptos Display" panose="020B0004020202020204" pitchFamily="34" charset="0"/>
                <a:cs typeface="Tahoma"/>
              </a:rPr>
              <a:t>PROPERTY</a:t>
            </a:r>
            <a:r>
              <a:rPr lang="en-US" sz="3500" b="1" spc="-10" dirty="0">
                <a:solidFill>
                  <a:srgbClr val="F4F6F7"/>
                </a:solidFill>
                <a:latin typeface="Aptos Display" panose="020B0004020202020204" pitchFamily="34" charset="0"/>
                <a:cs typeface="Tahoma"/>
              </a:rPr>
              <a:t> </a:t>
            </a:r>
            <a:r>
              <a:rPr sz="3500" b="1" spc="-130" dirty="0">
                <a:solidFill>
                  <a:srgbClr val="F4F6F7"/>
                </a:solidFill>
                <a:latin typeface="Aptos Display" panose="020B0004020202020204" pitchFamily="34" charset="0"/>
                <a:cs typeface="Tahoma"/>
              </a:rPr>
              <a:t>FEATURES</a:t>
            </a:r>
            <a:endParaRPr sz="3500" dirty="0">
              <a:latin typeface="Aptos Display" panose="020B0004020202020204" pitchFamily="34" charset="0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186936" y="15354073"/>
            <a:ext cx="3124200" cy="1441677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15875">
              <a:lnSpc>
                <a:spcPct val="100000"/>
              </a:lnSpc>
              <a:spcBef>
                <a:spcPts val="275"/>
              </a:spcBef>
            </a:pPr>
            <a:r>
              <a:rPr sz="1700" dirty="0">
                <a:solidFill>
                  <a:srgbClr val="D6E9F3"/>
                </a:solidFill>
                <a:latin typeface="Aptos Display" panose="020B0004020202020204" pitchFamily="34" charset="0"/>
                <a:cs typeface="Arial"/>
              </a:rPr>
              <a:t>4</a:t>
            </a:r>
            <a:r>
              <a:rPr sz="1700" spc="-20" dirty="0">
                <a:solidFill>
                  <a:srgbClr val="D6E9F3"/>
                </a:solidFill>
                <a:latin typeface="Aptos Display" panose="020B0004020202020204" pitchFamily="34" charset="0"/>
                <a:cs typeface="Arial"/>
              </a:rPr>
              <a:t> </a:t>
            </a:r>
            <a:r>
              <a:rPr sz="1700" spc="-10" dirty="0">
                <a:solidFill>
                  <a:srgbClr val="D6E9F3"/>
                </a:solidFill>
                <a:latin typeface="Aptos Display" panose="020B0004020202020204" pitchFamily="34" charset="0"/>
                <a:cs typeface="Arial"/>
              </a:rPr>
              <a:t>Bedrooms</a:t>
            </a:r>
            <a:endParaRPr sz="1700" dirty="0">
              <a:latin typeface="Aptos Display" panose="020B0004020202020204" pitchFamily="34" charset="0"/>
              <a:cs typeface="Arial"/>
            </a:endParaRPr>
          </a:p>
          <a:p>
            <a:pPr marL="15240">
              <a:lnSpc>
                <a:spcPct val="100000"/>
              </a:lnSpc>
              <a:spcBef>
                <a:spcPts val="175"/>
              </a:spcBef>
            </a:pPr>
            <a:r>
              <a:rPr sz="1700" dirty="0">
                <a:solidFill>
                  <a:srgbClr val="D6E9F3"/>
                </a:solidFill>
                <a:latin typeface="Aptos Display" panose="020B0004020202020204" pitchFamily="34" charset="0"/>
                <a:cs typeface="Arial"/>
              </a:rPr>
              <a:t>5.5</a:t>
            </a:r>
            <a:r>
              <a:rPr sz="1700" spc="-25" dirty="0">
                <a:solidFill>
                  <a:srgbClr val="D6E9F3"/>
                </a:solidFill>
                <a:latin typeface="Aptos Display" panose="020B0004020202020204" pitchFamily="34" charset="0"/>
                <a:cs typeface="Arial"/>
              </a:rPr>
              <a:t> </a:t>
            </a:r>
            <a:r>
              <a:rPr sz="1700" spc="-10" dirty="0">
                <a:solidFill>
                  <a:srgbClr val="D6E9F3"/>
                </a:solidFill>
                <a:latin typeface="Aptos Display" panose="020B0004020202020204" pitchFamily="34" charset="0"/>
                <a:cs typeface="Arial"/>
              </a:rPr>
              <a:t>Bathrooms</a:t>
            </a:r>
            <a:endParaRPr sz="1700" dirty="0">
              <a:latin typeface="Aptos Display" panose="020B0004020202020204" pitchFamily="34" charset="0"/>
              <a:cs typeface="Arial"/>
            </a:endParaRPr>
          </a:p>
          <a:p>
            <a:pPr marL="22860" marR="857250" indent="-10795">
              <a:lnSpc>
                <a:spcPct val="108500"/>
              </a:lnSpc>
              <a:spcBef>
                <a:spcPts val="15"/>
              </a:spcBef>
            </a:pPr>
            <a:r>
              <a:rPr sz="1700" dirty="0">
                <a:solidFill>
                  <a:srgbClr val="D6E9F3"/>
                </a:solidFill>
                <a:latin typeface="Aptos Display" panose="020B0004020202020204" pitchFamily="34" charset="0"/>
                <a:cs typeface="Arial"/>
              </a:rPr>
              <a:t>5500</a:t>
            </a:r>
            <a:r>
              <a:rPr sz="1700" spc="-95" dirty="0">
                <a:solidFill>
                  <a:srgbClr val="D6E9F3"/>
                </a:solidFill>
                <a:latin typeface="Aptos Display" panose="020B0004020202020204" pitchFamily="34" charset="0"/>
                <a:cs typeface="Arial"/>
              </a:rPr>
              <a:t> </a:t>
            </a:r>
            <a:r>
              <a:rPr sz="1700" spc="-80" dirty="0">
                <a:solidFill>
                  <a:srgbClr val="D6E9F3"/>
                </a:solidFill>
                <a:latin typeface="Aptos Display" panose="020B0004020202020204" pitchFamily="34" charset="0"/>
                <a:cs typeface="Arial"/>
              </a:rPr>
              <a:t>Sq</a:t>
            </a:r>
            <a:r>
              <a:rPr sz="1700" spc="-30" dirty="0">
                <a:solidFill>
                  <a:srgbClr val="D6E9F3"/>
                </a:solidFill>
                <a:latin typeface="Aptos Display" panose="020B0004020202020204" pitchFamily="34" charset="0"/>
                <a:cs typeface="Arial"/>
              </a:rPr>
              <a:t> </a:t>
            </a:r>
            <a:r>
              <a:rPr sz="1700" spc="50" dirty="0">
                <a:solidFill>
                  <a:srgbClr val="D6E9F3"/>
                </a:solidFill>
                <a:latin typeface="Aptos Display" panose="020B0004020202020204" pitchFamily="34" charset="0"/>
                <a:cs typeface="Arial"/>
              </a:rPr>
              <a:t>ft </a:t>
            </a:r>
            <a:endParaRPr lang="en-US" sz="1700" spc="50" dirty="0">
              <a:solidFill>
                <a:srgbClr val="D6E9F3"/>
              </a:solidFill>
              <a:latin typeface="Aptos Display" panose="020B0004020202020204" pitchFamily="34" charset="0"/>
              <a:cs typeface="Arial"/>
            </a:endParaRPr>
          </a:p>
          <a:p>
            <a:pPr marL="22860" marR="857250" indent="-10795">
              <a:lnSpc>
                <a:spcPct val="108500"/>
              </a:lnSpc>
              <a:spcBef>
                <a:spcPts val="15"/>
              </a:spcBef>
            </a:pPr>
            <a:r>
              <a:rPr sz="1700" spc="-90" dirty="0">
                <a:solidFill>
                  <a:srgbClr val="D6E9F3"/>
                </a:solidFill>
                <a:latin typeface="Aptos Display" panose="020B0004020202020204" pitchFamily="34" charset="0"/>
                <a:cs typeface="Arial"/>
              </a:rPr>
              <a:t>Deep</a:t>
            </a:r>
            <a:r>
              <a:rPr sz="1700" spc="-100" dirty="0">
                <a:solidFill>
                  <a:srgbClr val="D6E9F3"/>
                </a:solidFill>
                <a:latin typeface="Aptos Display" panose="020B0004020202020204" pitchFamily="34" charset="0"/>
                <a:cs typeface="Arial"/>
              </a:rPr>
              <a:t> </a:t>
            </a:r>
            <a:r>
              <a:rPr sz="1700" spc="-10" dirty="0">
                <a:solidFill>
                  <a:srgbClr val="D6E9F3"/>
                </a:solidFill>
                <a:latin typeface="Aptos Display" panose="020B0004020202020204" pitchFamily="34" charset="0"/>
                <a:cs typeface="Arial"/>
              </a:rPr>
              <a:t>Water </a:t>
            </a:r>
            <a:r>
              <a:rPr sz="1700" spc="-90" dirty="0">
                <a:solidFill>
                  <a:srgbClr val="D6E9F3"/>
                </a:solidFill>
                <a:latin typeface="Aptos Display" panose="020B0004020202020204" pitchFamily="34" charset="0"/>
                <a:cs typeface="Arial"/>
              </a:rPr>
              <a:t>Cul</a:t>
            </a:r>
            <a:r>
              <a:rPr sz="1700" spc="-90" dirty="0">
                <a:solidFill>
                  <a:srgbClr val="C7E3F4"/>
                </a:solidFill>
                <a:latin typeface="Aptos Display" panose="020B0004020202020204" pitchFamily="34" charset="0"/>
                <a:cs typeface="Arial"/>
              </a:rPr>
              <a:t>-</a:t>
            </a:r>
            <a:r>
              <a:rPr sz="1700" spc="-45" dirty="0">
                <a:solidFill>
                  <a:srgbClr val="D6E9F3"/>
                </a:solidFill>
                <a:latin typeface="Aptos Display" panose="020B0004020202020204" pitchFamily="34" charset="0"/>
                <a:cs typeface="Arial"/>
              </a:rPr>
              <a:t>de-</a:t>
            </a:r>
            <a:r>
              <a:rPr sz="1700" dirty="0">
                <a:solidFill>
                  <a:srgbClr val="D6E9F3"/>
                </a:solidFill>
                <a:latin typeface="Aptos Display" panose="020B0004020202020204" pitchFamily="34" charset="0"/>
                <a:cs typeface="Arial"/>
              </a:rPr>
              <a:t>sac</a:t>
            </a:r>
            <a:r>
              <a:rPr sz="1700" spc="-20" dirty="0">
                <a:solidFill>
                  <a:srgbClr val="D6E9F3"/>
                </a:solidFill>
                <a:latin typeface="Aptos Display" panose="020B0004020202020204" pitchFamily="34" charset="0"/>
                <a:cs typeface="Arial"/>
              </a:rPr>
              <a:t> </a:t>
            </a:r>
            <a:r>
              <a:rPr sz="1700" spc="-25" dirty="0">
                <a:solidFill>
                  <a:srgbClr val="D6E9F3"/>
                </a:solidFill>
                <a:latin typeface="Aptos Display" panose="020B0004020202020204" pitchFamily="34" charset="0"/>
                <a:cs typeface="Arial"/>
              </a:rPr>
              <a:t>Lot</a:t>
            </a:r>
            <a:endParaRPr sz="1700" dirty="0">
              <a:latin typeface="Aptos Display" panose="020B0004020202020204" pitchFamily="34" charset="0"/>
              <a:cs typeface="Arial"/>
            </a:endParaRPr>
          </a:p>
          <a:p>
            <a:pPr marL="22860">
              <a:lnSpc>
                <a:spcPct val="100000"/>
              </a:lnSpc>
              <a:spcBef>
                <a:spcPts val="180"/>
              </a:spcBef>
            </a:pPr>
            <a:r>
              <a:rPr sz="1700" dirty="0">
                <a:solidFill>
                  <a:srgbClr val="D5E6F1"/>
                </a:solidFill>
                <a:latin typeface="Aptos Display" panose="020B0004020202020204" pitchFamily="34" charset="0"/>
                <a:cs typeface="Arial"/>
              </a:rPr>
              <a:t>New</a:t>
            </a:r>
            <a:r>
              <a:rPr sz="1700" spc="-35" dirty="0">
                <a:solidFill>
                  <a:srgbClr val="D5E6F1"/>
                </a:solidFill>
                <a:latin typeface="Aptos Display" panose="020B0004020202020204" pitchFamily="34" charset="0"/>
                <a:cs typeface="Arial"/>
              </a:rPr>
              <a:t> </a:t>
            </a:r>
            <a:r>
              <a:rPr sz="1700" dirty="0">
                <a:solidFill>
                  <a:srgbClr val="D5E6F1"/>
                </a:solidFill>
                <a:latin typeface="Aptos Display" panose="020B0004020202020204" pitchFamily="34" charset="0"/>
                <a:cs typeface="Arial"/>
              </a:rPr>
              <a:t>Interior/Ext.</a:t>
            </a:r>
            <a:r>
              <a:rPr sz="1700" spc="-95" dirty="0">
                <a:solidFill>
                  <a:srgbClr val="D5E6F1"/>
                </a:solidFill>
                <a:latin typeface="Aptos Display" panose="020B0004020202020204" pitchFamily="34" charset="0"/>
                <a:cs typeface="Arial"/>
              </a:rPr>
              <a:t> </a:t>
            </a:r>
            <a:r>
              <a:rPr sz="1700" spc="-10" dirty="0">
                <a:solidFill>
                  <a:srgbClr val="D5E6F1"/>
                </a:solidFill>
                <a:latin typeface="Aptos Display" panose="020B0004020202020204" pitchFamily="34" charset="0"/>
                <a:cs typeface="Arial"/>
              </a:rPr>
              <a:t>Paint</a:t>
            </a:r>
            <a:endParaRPr sz="1700" dirty="0">
              <a:latin typeface="Aptos Display" panose="020B0004020202020204" pitchFamily="34" charset="0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777736" y="15360901"/>
            <a:ext cx="2829814" cy="14280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685" marR="5080" indent="-5080">
              <a:lnSpc>
                <a:spcPct val="107900"/>
              </a:lnSpc>
              <a:spcBef>
                <a:spcPts val="100"/>
              </a:spcBef>
            </a:pPr>
            <a:r>
              <a:rPr sz="1700" spc="-105" dirty="0">
                <a:solidFill>
                  <a:srgbClr val="D6E8F1"/>
                </a:solidFill>
                <a:latin typeface="Aptos Display" panose="020B0004020202020204" pitchFamily="34" charset="0"/>
                <a:cs typeface="Arial"/>
              </a:rPr>
              <a:t>10,0001b</a:t>
            </a:r>
            <a:r>
              <a:rPr sz="1700" spc="-40" dirty="0">
                <a:solidFill>
                  <a:srgbClr val="D6E8F1"/>
                </a:solidFill>
                <a:latin typeface="Aptos Display" panose="020B0004020202020204" pitchFamily="34" charset="0"/>
                <a:cs typeface="Arial"/>
              </a:rPr>
              <a:t> </a:t>
            </a:r>
            <a:r>
              <a:rPr sz="1700" dirty="0">
                <a:solidFill>
                  <a:srgbClr val="D6E8F1"/>
                </a:solidFill>
                <a:latin typeface="Aptos Display" panose="020B0004020202020204" pitchFamily="34" charset="0"/>
                <a:cs typeface="Arial"/>
              </a:rPr>
              <a:t>boat</a:t>
            </a:r>
            <a:r>
              <a:rPr sz="1700" spc="-5" dirty="0">
                <a:solidFill>
                  <a:srgbClr val="D6E8F1"/>
                </a:solidFill>
                <a:latin typeface="Aptos Display" panose="020B0004020202020204" pitchFamily="34" charset="0"/>
                <a:cs typeface="Arial"/>
              </a:rPr>
              <a:t> </a:t>
            </a:r>
            <a:r>
              <a:rPr sz="1700" spc="35" dirty="0">
                <a:solidFill>
                  <a:srgbClr val="D6E8F1"/>
                </a:solidFill>
                <a:latin typeface="Aptos Display" panose="020B0004020202020204" pitchFamily="34" charset="0"/>
                <a:cs typeface="Arial"/>
              </a:rPr>
              <a:t>lift</a:t>
            </a:r>
            <a:endParaRPr lang="en-US" sz="1700" spc="500" dirty="0">
              <a:solidFill>
                <a:srgbClr val="D6E8F1"/>
              </a:solidFill>
              <a:latin typeface="Aptos Display" panose="020B0004020202020204" pitchFamily="34" charset="0"/>
              <a:cs typeface="Arial"/>
            </a:endParaRPr>
          </a:p>
          <a:p>
            <a:pPr marL="19685" marR="5080" indent="-5080">
              <a:lnSpc>
                <a:spcPct val="107900"/>
              </a:lnSpc>
              <a:spcBef>
                <a:spcPts val="100"/>
              </a:spcBef>
            </a:pPr>
            <a:r>
              <a:rPr sz="1700" spc="-20" dirty="0">
                <a:solidFill>
                  <a:srgbClr val="D7E8F1"/>
                </a:solidFill>
                <a:latin typeface="Aptos Display" panose="020B0004020202020204" pitchFamily="34" charset="0"/>
                <a:cs typeface="Arial"/>
              </a:rPr>
              <a:t>Full</a:t>
            </a:r>
            <a:r>
              <a:rPr sz="1700" spc="-95" dirty="0">
                <a:solidFill>
                  <a:srgbClr val="D7E8F1"/>
                </a:solidFill>
                <a:latin typeface="Aptos Display" panose="020B0004020202020204" pitchFamily="34" charset="0"/>
                <a:cs typeface="Arial"/>
              </a:rPr>
              <a:t> </a:t>
            </a:r>
            <a:r>
              <a:rPr sz="1700" spc="-10" dirty="0">
                <a:solidFill>
                  <a:srgbClr val="D7E8F1"/>
                </a:solidFill>
                <a:latin typeface="Aptos Display" panose="020B0004020202020204" pitchFamily="34" charset="0"/>
                <a:cs typeface="Arial"/>
              </a:rPr>
              <a:t>Home</a:t>
            </a:r>
            <a:r>
              <a:rPr sz="1700" spc="-120" dirty="0">
                <a:solidFill>
                  <a:srgbClr val="D7E8F1"/>
                </a:solidFill>
                <a:latin typeface="Aptos Display" panose="020B0004020202020204" pitchFamily="34" charset="0"/>
                <a:cs typeface="Arial"/>
              </a:rPr>
              <a:t> </a:t>
            </a:r>
            <a:r>
              <a:rPr sz="1700" spc="-35" dirty="0">
                <a:solidFill>
                  <a:srgbClr val="D7E8F1"/>
                </a:solidFill>
                <a:latin typeface="Aptos Display" panose="020B0004020202020204" pitchFamily="34" charset="0"/>
                <a:cs typeface="Arial"/>
              </a:rPr>
              <a:t>Generator</a:t>
            </a:r>
            <a:endParaRPr sz="1700" dirty="0">
              <a:latin typeface="Aptos Display" panose="020B0004020202020204" pitchFamily="34" charset="0"/>
              <a:cs typeface="Arial"/>
            </a:endParaRPr>
          </a:p>
          <a:p>
            <a:pPr marL="12700" marR="370205" indent="6985">
              <a:lnSpc>
                <a:spcPct val="108300"/>
              </a:lnSpc>
              <a:spcBef>
                <a:spcPts val="20"/>
              </a:spcBef>
            </a:pPr>
            <a:r>
              <a:rPr sz="1700" spc="-30" dirty="0">
                <a:solidFill>
                  <a:srgbClr val="D7E8F1"/>
                </a:solidFill>
                <a:latin typeface="Aptos Display" panose="020B0004020202020204" pitchFamily="34" charset="0"/>
                <a:cs typeface="Arial"/>
              </a:rPr>
              <a:t>1</a:t>
            </a:r>
            <a:r>
              <a:rPr sz="1700" spc="-30" dirty="0">
                <a:solidFill>
                  <a:srgbClr val="BBDCEF"/>
                </a:solidFill>
                <a:latin typeface="Aptos Display" panose="020B0004020202020204" pitchFamily="34" charset="0"/>
                <a:cs typeface="Arial"/>
              </a:rPr>
              <a:t>.</a:t>
            </a:r>
            <a:r>
              <a:rPr sz="1700" spc="-30" dirty="0">
                <a:solidFill>
                  <a:srgbClr val="D7E8F1"/>
                </a:solidFill>
                <a:latin typeface="Aptos Display" panose="020B0004020202020204" pitchFamily="34" charset="0"/>
                <a:cs typeface="Arial"/>
              </a:rPr>
              <a:t>55</a:t>
            </a:r>
            <a:r>
              <a:rPr sz="1700" spc="-95" dirty="0">
                <a:solidFill>
                  <a:srgbClr val="D7E8F1"/>
                </a:solidFill>
                <a:latin typeface="Aptos Display" panose="020B0004020202020204" pitchFamily="34" charset="0"/>
                <a:cs typeface="Arial"/>
              </a:rPr>
              <a:t> </a:t>
            </a:r>
            <a:r>
              <a:rPr sz="1700" spc="-10" dirty="0">
                <a:solidFill>
                  <a:srgbClr val="D7E8F1"/>
                </a:solidFill>
                <a:latin typeface="Aptos Display" panose="020B0004020202020204" pitchFamily="34" charset="0"/>
                <a:cs typeface="Arial"/>
              </a:rPr>
              <a:t>Acres </a:t>
            </a:r>
            <a:endParaRPr lang="en-US" sz="1700" spc="-10" dirty="0">
              <a:solidFill>
                <a:srgbClr val="D7E8F1"/>
              </a:solidFill>
              <a:latin typeface="Aptos Display" panose="020B0004020202020204" pitchFamily="34" charset="0"/>
              <a:cs typeface="Arial"/>
            </a:endParaRPr>
          </a:p>
          <a:p>
            <a:pPr marL="12700" marR="370205" indent="6985">
              <a:lnSpc>
                <a:spcPct val="108300"/>
              </a:lnSpc>
              <a:spcBef>
                <a:spcPts val="20"/>
              </a:spcBef>
            </a:pPr>
            <a:r>
              <a:rPr sz="1700" spc="-30" dirty="0">
                <a:solidFill>
                  <a:srgbClr val="D7E7F0"/>
                </a:solidFill>
                <a:latin typeface="Aptos Display" panose="020B0004020202020204" pitchFamily="34" charset="0"/>
                <a:cs typeface="Arial"/>
              </a:rPr>
              <a:t>Heated</a:t>
            </a:r>
            <a:r>
              <a:rPr sz="1700" spc="-75" dirty="0">
                <a:solidFill>
                  <a:srgbClr val="D7E7F0"/>
                </a:solidFill>
                <a:latin typeface="Aptos Display" panose="020B0004020202020204" pitchFamily="34" charset="0"/>
                <a:cs typeface="Arial"/>
              </a:rPr>
              <a:t> </a:t>
            </a:r>
            <a:r>
              <a:rPr sz="1700" spc="-20" dirty="0">
                <a:solidFill>
                  <a:srgbClr val="D7E7F0"/>
                </a:solidFill>
                <a:latin typeface="Aptos Display" panose="020B0004020202020204" pitchFamily="34" charset="0"/>
                <a:cs typeface="Arial"/>
              </a:rPr>
              <a:t>Pool </a:t>
            </a:r>
            <a:endParaRPr lang="en-US" sz="1700" spc="-20" dirty="0">
              <a:solidFill>
                <a:srgbClr val="D7E7F0"/>
              </a:solidFill>
              <a:latin typeface="Aptos Display" panose="020B0004020202020204" pitchFamily="34" charset="0"/>
              <a:cs typeface="Arial"/>
            </a:endParaRPr>
          </a:p>
          <a:p>
            <a:pPr marL="12700" marR="370205" indent="6985">
              <a:lnSpc>
                <a:spcPct val="108300"/>
              </a:lnSpc>
              <a:spcBef>
                <a:spcPts val="20"/>
              </a:spcBef>
            </a:pPr>
            <a:r>
              <a:rPr sz="1700" spc="-30" dirty="0">
                <a:solidFill>
                  <a:srgbClr val="D7E7F0"/>
                </a:solidFill>
                <a:latin typeface="Aptos Display" panose="020B0004020202020204" pitchFamily="34" charset="0"/>
                <a:cs typeface="Arial"/>
              </a:rPr>
              <a:t>Insurable</a:t>
            </a:r>
            <a:r>
              <a:rPr sz="1700" spc="-60" dirty="0">
                <a:solidFill>
                  <a:srgbClr val="D7E7F0"/>
                </a:solidFill>
                <a:latin typeface="Aptos Display" panose="020B0004020202020204" pitchFamily="34" charset="0"/>
                <a:cs typeface="Arial"/>
              </a:rPr>
              <a:t> </a:t>
            </a:r>
            <a:r>
              <a:rPr sz="1700" spc="-20" dirty="0">
                <a:solidFill>
                  <a:srgbClr val="D7E7F0"/>
                </a:solidFill>
                <a:latin typeface="Aptos Display" panose="020B0004020202020204" pitchFamily="34" charset="0"/>
                <a:cs typeface="Arial"/>
              </a:rPr>
              <a:t>Ground Floor</a:t>
            </a:r>
            <a:r>
              <a:rPr sz="1700" spc="-75" dirty="0">
                <a:solidFill>
                  <a:srgbClr val="D7E7F0"/>
                </a:solidFill>
                <a:latin typeface="Aptos Display" panose="020B0004020202020204" pitchFamily="34" charset="0"/>
                <a:cs typeface="Arial"/>
              </a:rPr>
              <a:t> </a:t>
            </a:r>
            <a:r>
              <a:rPr sz="1700" spc="-10" dirty="0">
                <a:solidFill>
                  <a:srgbClr val="D7E7F0"/>
                </a:solidFill>
                <a:latin typeface="Aptos Display" panose="020B0004020202020204" pitchFamily="34" charset="0"/>
                <a:cs typeface="Arial"/>
              </a:rPr>
              <a:t>level</a:t>
            </a:r>
            <a:endParaRPr sz="1700" dirty="0">
              <a:latin typeface="Aptos Display" panose="020B0004020202020204" pitchFamily="34" charset="0"/>
              <a:cs typeface="Arial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81D0477-7EB4-5B10-3868-F4B3C5C54C2F}"/>
              </a:ext>
            </a:extLst>
          </p:cNvPr>
          <p:cNvSpPr/>
          <p:nvPr/>
        </p:nvSpPr>
        <p:spPr>
          <a:xfrm>
            <a:off x="9836150" y="10928350"/>
            <a:ext cx="4572000" cy="3505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object 8"/>
          <p:cNvPicPr/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587483" y="13054301"/>
            <a:ext cx="3075685" cy="1246885"/>
          </a:xfrm>
          <a:prstGeom prst="rect">
            <a:avLst/>
          </a:prstGeom>
        </p:spPr>
      </p:pic>
      <p:sp>
        <p:nvSpPr>
          <p:cNvPr id="17" name="object 2">
            <a:extLst>
              <a:ext uri="{FF2B5EF4-FFF2-40B4-BE49-F238E27FC236}">
                <a16:creationId xmlns:a16="http://schemas.microsoft.com/office/drawing/2014/main" id="{8ABD09FC-434C-9C8B-16A7-BF2AC1FE2C5B}"/>
              </a:ext>
            </a:extLst>
          </p:cNvPr>
          <p:cNvSpPr txBox="1"/>
          <p:nvPr/>
        </p:nvSpPr>
        <p:spPr>
          <a:xfrm>
            <a:off x="9607550" y="10623550"/>
            <a:ext cx="5035550" cy="1821011"/>
          </a:xfrm>
          <a:prstGeom prst="rect">
            <a:avLst/>
          </a:prstGeom>
          <a:solidFill>
            <a:srgbClr val="335698"/>
          </a:solidFill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3100" b="1" dirty="0">
                <a:solidFill>
                  <a:schemeClr val="bg1"/>
                </a:solidFill>
                <a:latin typeface="Aptos" panose="020B0004020202020204" pitchFamily="34" charset="0"/>
                <a:cs typeface="Calibri"/>
              </a:rPr>
              <a:t>1913 Mooring Line Way</a:t>
            </a: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2800" dirty="0">
                <a:solidFill>
                  <a:schemeClr val="bg1"/>
                </a:solidFill>
                <a:latin typeface="Aptos" panose="020B0004020202020204" pitchFamily="34" charset="0"/>
                <a:cs typeface="Calibri"/>
              </a:rPr>
              <a:t>Dunes West</a:t>
            </a: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2800" dirty="0">
                <a:solidFill>
                  <a:schemeClr val="bg1"/>
                </a:solidFill>
                <a:latin typeface="Aptos" panose="020B0004020202020204" pitchFamily="34" charset="0"/>
                <a:cs typeface="Calibri"/>
              </a:rPr>
              <a:t>Mount Pleasant</a:t>
            </a: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2800" dirty="0">
                <a:solidFill>
                  <a:schemeClr val="bg1"/>
                </a:solidFill>
                <a:latin typeface="Aptos" panose="020B0004020202020204" pitchFamily="34" charset="0"/>
                <a:cs typeface="Calibri"/>
              </a:rPr>
              <a:t>MLS# 24026820</a:t>
            </a:r>
            <a:endParaRPr sz="3200" dirty="0">
              <a:solidFill>
                <a:schemeClr val="bg1"/>
              </a:solidFill>
              <a:latin typeface="Aptos" panose="020B0004020202020204" pitchFamily="34" charset="0"/>
              <a:cs typeface="Calibri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6DC359A0-5B98-5855-6479-F80916283529}"/>
              </a:ext>
            </a:extLst>
          </p:cNvPr>
          <p:cNvPicPr>
            <a:picLocks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85" r="12485"/>
          <a:stretch/>
        </p:blipFill>
        <p:spPr>
          <a:xfrm>
            <a:off x="574675" y="4146550"/>
            <a:ext cx="2743200" cy="2743200"/>
          </a:xfrm>
          <a:prstGeom prst="rect">
            <a:avLst/>
          </a:prstGeom>
          <a:ln w="76200">
            <a:solidFill>
              <a:schemeClr val="bg1"/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</TotalTime>
  <Words>76</Words>
  <Application>Microsoft Office PowerPoint</Application>
  <PresentationFormat>Custom</PresentationFormat>
  <Paragraphs>22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Aptos Display</vt:lpstr>
      <vt:lpstr>Arial</vt:lpstr>
      <vt:lpstr>Calibri</vt:lpstr>
      <vt:lpstr>Freestyle Script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A. Thomas Price</cp:lastModifiedBy>
  <cp:revision>11</cp:revision>
  <dcterms:created xsi:type="dcterms:W3CDTF">2025-03-17T17:22:08Z</dcterms:created>
  <dcterms:modified xsi:type="dcterms:W3CDTF">2025-10-02T18:43:14Z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2025-01-05T00:00:00Z</vt:filetime>
  </property>
  <property fmtid="{D5CDD505-2E9C-101B-9397-08002B2CF9AE}" pid="3" name="Creator">
    <vt:lpwstr>Adobe Acrobat 24.5</vt:lpwstr>
  </property>
  <property fmtid="{D5CDD505-2E9C-101B-9397-08002B2CF9AE}" pid="4" name="LastSaved">
    <vt:filetime>2025-03-17T00:00:00Z</vt:filetime>
  </property>
  <property fmtid="{D5CDD505-2E9C-101B-9397-08002B2CF9AE}" pid="5" name="Producer">
    <vt:lpwstr>Adobe Acrobat 24.5 Image Conversion Plug-in</vt:lpwstr>
  </property>
</Properties>
</file>