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692" y="278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4/21/2015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4/21/2015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247000" b="-2247000"/>
          </a:stretch>
        </a:blipFill>
        <a:effectLst/>
      </p:bgPr>
    </p:bg>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rotWithShape="1">
          <a:blip r:embed="rId3">
            <a:extLst>
              <a:ext uri="{28A0092B-C50C-407E-A947-70E740481C1C}">
                <a14:useLocalDpi xmlns:a14="http://schemas.microsoft.com/office/drawing/2010/main" val="0"/>
              </a:ext>
            </a:extLst>
          </a:blip>
          <a:srcRect b="10913"/>
          <a:stretch/>
        </p:blipFill>
        <p:spPr bwMode="auto">
          <a:xfrm>
            <a:off x="77725" y="64408"/>
            <a:ext cx="7159752" cy="4783818"/>
          </a:xfrm>
          <a:prstGeom prst="rect">
            <a:avLst/>
          </a:prstGeom>
          <a:ln w="9525">
            <a:solidFill>
              <a:schemeClr val="bg1"/>
            </a:solid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8444"/>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984504"/>
            <a:ext cx="7315199" cy="4029458"/>
          </a:xfrm>
        </p:spPr>
        <p:txBody>
          <a:bodyPr anchor="ctr">
            <a:noAutofit/>
          </a:bodyPr>
          <a:lstStyle/>
          <a:p>
            <a:r>
              <a:rPr lang="en-US" sz="1100" dirty="0">
                <a:solidFill>
                  <a:schemeClr val="tx2">
                    <a:lumMod val="75000"/>
                  </a:schemeClr>
                </a:solidFill>
                <a:latin typeface="Trebuchet MS" panose="020B0603020202020204" pitchFamily="34" charset="0"/>
              </a:rPr>
              <a:t>Enjoy easy living in this ​''​55 and better​''​ gated lock and leave community. No need to go through the stress of building -- and the window treatments (2'' wood blinds) are already in place! Small community of approximately 105 homes has beautiful clubhouse with exercise room, pool and activities. Easy access to shopping, medical care and I-26. This nearly new, 1 story move-in ready home was meticulously planned with ​over $40,000​ spent above builder's list price, including construction modifications and upgrades. [See upgrade list in documents in MLS]. Open floor plan, large rooms, light and inviting. 9' smooth ceilings, crown molding, granite counter tops, 42'' cabinets. Master bath has 2 ​separate ​raised vanities, cultured marble. Large master bedroom has terrific walk in closet with extra shelving. Enjoy meals and relaxing on large screened porch with custom ceramic tile </a:t>
            </a:r>
            <a:r>
              <a:rPr lang="en-US" sz="1100" dirty="0" smtClean="0">
                <a:solidFill>
                  <a:schemeClr val="tx2">
                    <a:lumMod val="75000"/>
                  </a:schemeClr>
                </a:solidFill>
                <a:latin typeface="Trebuchet MS" panose="020B0603020202020204" pitchFamily="34" charset="0"/>
              </a:rPr>
              <a:t>floor &amp; </a:t>
            </a:r>
            <a:r>
              <a:rPr lang="en-US" sz="1100" dirty="0">
                <a:solidFill>
                  <a:schemeClr val="tx2">
                    <a:lumMod val="75000"/>
                  </a:schemeClr>
                </a:solidFill>
                <a:latin typeface="Trebuchet MS" panose="020B0603020202020204" pitchFamily="34" charset="0"/>
              </a:rPr>
              <a:t>private quiet fenced back yard. Security/fire system. Monthly HOA fee includes mowing and edging so you can enjoy all that's offered in Summerville and nearby Charleston. Beautiful home -- a must see</a:t>
            </a:r>
            <a:r>
              <a:rPr lang="en-US" sz="1100" dirty="0" smtClean="0">
                <a:solidFill>
                  <a:schemeClr val="tx2">
                    <a:lumMod val="75000"/>
                  </a:schemeClr>
                </a:solidFill>
                <a:latin typeface="Trebuchet MS" panose="020B0603020202020204" pitchFamily="34" charset="0"/>
              </a:rPr>
              <a:t>!!</a:t>
            </a:r>
          </a:p>
          <a:p>
            <a:r>
              <a:rPr lang="en-US" sz="1100" b="1" i="1" dirty="0" smtClean="0">
                <a:solidFill>
                  <a:schemeClr val="tx2">
                    <a:lumMod val="75000"/>
                  </a:schemeClr>
                </a:solidFill>
                <a:latin typeface="Trebuchet MS" panose="020B0603020202020204" pitchFamily="34" charset="0"/>
              </a:rPr>
              <a:t>Total square feet</a:t>
            </a:r>
            <a:r>
              <a:rPr lang="en-US" sz="1100" b="1" i="1" dirty="0">
                <a:solidFill>
                  <a:schemeClr val="tx2">
                    <a:lumMod val="75000"/>
                  </a:schemeClr>
                </a:solidFill>
                <a:latin typeface="Trebuchet MS" panose="020B0603020202020204" pitchFamily="34" charset="0"/>
              </a:rPr>
              <a:t>: 2780 </a:t>
            </a:r>
            <a:r>
              <a:rPr lang="en-US" sz="1100" b="1" i="1" smtClean="0">
                <a:solidFill>
                  <a:schemeClr val="tx2">
                    <a:lumMod val="75000"/>
                  </a:schemeClr>
                </a:solidFill>
                <a:latin typeface="Trebuchet MS" panose="020B0603020202020204" pitchFamily="34" charset="0"/>
              </a:rPr>
              <a:t>| </a:t>
            </a:r>
            <a:r>
              <a:rPr lang="en-US" sz="1100" b="1" i="1" smtClean="0">
                <a:solidFill>
                  <a:schemeClr val="tx2">
                    <a:lumMod val="75000"/>
                  </a:schemeClr>
                </a:solidFill>
                <a:latin typeface="Trebuchet MS" panose="020B0603020202020204" pitchFamily="34" charset="0"/>
              </a:rPr>
              <a:t>Heated/AC </a:t>
            </a:r>
            <a:r>
              <a:rPr lang="en-US" sz="1100" b="1" i="1" dirty="0" smtClean="0">
                <a:solidFill>
                  <a:schemeClr val="tx2">
                    <a:lumMod val="75000"/>
                  </a:schemeClr>
                </a:solidFill>
                <a:latin typeface="Trebuchet MS" panose="020B0603020202020204" pitchFamily="34" charset="0"/>
              </a:rPr>
              <a:t>square feet: </a:t>
            </a:r>
            <a:r>
              <a:rPr lang="en-US" sz="1100" b="1" i="1" dirty="0">
                <a:solidFill>
                  <a:schemeClr val="tx2">
                    <a:lumMod val="75000"/>
                  </a:schemeClr>
                </a:solidFill>
                <a:latin typeface="Trebuchet MS" panose="020B0603020202020204" pitchFamily="34" charset="0"/>
              </a:rPr>
              <a:t>1855</a:t>
            </a:r>
          </a:p>
        </p:txBody>
      </p:sp>
      <p:sp>
        <p:nvSpPr>
          <p:cNvPr id="17" name="Rectangle 16"/>
          <p:cNvSpPr/>
          <p:nvPr/>
        </p:nvSpPr>
        <p:spPr>
          <a:xfrm>
            <a:off x="1" y="9078444"/>
            <a:ext cx="7315199" cy="984885"/>
          </a:xfrm>
          <a:prstGeom prst="rect">
            <a:avLst/>
          </a:prstGeom>
        </p:spPr>
        <p:txBody>
          <a:bodyPr wrap="square">
            <a:spAutoFit/>
          </a:bodyPr>
          <a:lstStyle/>
          <a:p>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Foster Smith</a:t>
            </a:r>
          </a:p>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 974-6029 - </a:t>
            </a: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O</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 202-8762 </a:t>
            </a: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 F</a:t>
            </a:r>
          </a:p>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fsmith@carolinaone.com</a:t>
            </a:r>
            <a:b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www.homesofsummerville.com</a:t>
            </a:r>
          </a:p>
        </p:txBody>
      </p:sp>
      <p:sp>
        <p:nvSpPr>
          <p:cNvPr id="18" name="Rectangle 17"/>
          <p:cNvSpPr/>
          <p:nvPr/>
        </p:nvSpPr>
        <p:spPr>
          <a:xfrm>
            <a:off x="4158046" y="9202033"/>
            <a:ext cx="3157155" cy="738664"/>
          </a:xfrm>
          <a:prstGeom prst="rect">
            <a:avLst/>
          </a:prstGeom>
        </p:spPr>
        <p:txBody>
          <a:bodyPr wrap="square" anchor="ctr">
            <a:spAutoFit/>
          </a:bodyPr>
          <a:lstStyle/>
          <a:p>
            <a:pPr algn="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Carolina One Real Estate</a:t>
            </a:r>
          </a:p>
          <a:p>
            <a:pPr algn="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Summerville Office</a:t>
            </a:r>
          </a:p>
          <a:p>
            <a:pPr algn="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900 </a:t>
            </a: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N Main St.</a:t>
            </a:r>
          </a:p>
          <a:p>
            <a:pPr algn="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Summerville, SC 29483</a:t>
            </a:r>
          </a:p>
        </p:txBody>
      </p:sp>
      <p:sp>
        <p:nvSpPr>
          <p:cNvPr id="23" name="Rectangle 22"/>
          <p:cNvSpPr/>
          <p:nvPr/>
        </p:nvSpPr>
        <p:spPr>
          <a:xfrm>
            <a:off x="1" y="86380"/>
            <a:ext cx="7315200" cy="523220"/>
          </a:xfrm>
          <a:prstGeom prst="rect">
            <a:avLst/>
          </a:prstGeom>
        </p:spPr>
        <p:txBody>
          <a:bodyPr wrap="square">
            <a:spAutoFit/>
          </a:bodyPr>
          <a:lstStyle/>
          <a:p>
            <a:pPr algn="ctr"/>
            <a:r>
              <a:rPr lang="en-US" sz="2800" dirty="0">
                <a:solidFill>
                  <a:srgbClr val="FFFF00"/>
                </a:solidFill>
                <a:effectLst>
                  <a:outerShdw blurRad="50800" dist="38100" dir="5400000" algn="t" rotWithShape="0">
                    <a:prstClr val="black">
                      <a:alpha val="40000"/>
                    </a:prstClr>
                  </a:outerShdw>
                </a:effectLst>
                <a:latin typeface="Trebuchet MS" panose="020B0603020202020204" pitchFamily="34" charset="0"/>
              </a:rPr>
              <a:t>55 and Better!</a:t>
            </a:r>
            <a:endParaRPr lang="en-US" sz="1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10" name="Picture 9"/>
          <p:cNvPicPr>
            <a:picLocks noChangeAspect="1"/>
          </p:cNvPicPr>
          <p:nvPr/>
        </p:nvPicPr>
        <p:blipFill rotWithShape="1">
          <a:blip r:embed="rId4">
            <a:extLst>
              <a:ext uri="{28A0092B-C50C-407E-A947-70E740481C1C}">
                <a14:useLocalDpi xmlns:a14="http://schemas.microsoft.com/office/drawing/2010/main" val="0"/>
              </a:ext>
            </a:extLst>
          </a:blip>
          <a:srcRect l="2778" t="2660" r="4860" b="6368"/>
          <a:stretch/>
        </p:blipFill>
        <p:spPr>
          <a:xfrm>
            <a:off x="3157156" y="9078444"/>
            <a:ext cx="1000889" cy="985839"/>
          </a:xfrm>
          <a:prstGeom prst="rect">
            <a:avLst/>
          </a:prstGeom>
        </p:spPr>
      </p:pic>
      <p:pic>
        <p:nvPicPr>
          <p:cNvPr id="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 y="5002390"/>
            <a:ext cx="1371600" cy="100612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485901" y="49911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971801" y="49911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457701" y="49911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943601" y="49911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 y="4059858"/>
            <a:ext cx="7315199" cy="740742"/>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191 Angora Way</a:t>
            </a:r>
            <a:r>
              <a:rPr lang="en-US" sz="24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4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nn-NO" sz="18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Pines at </a:t>
            </a:r>
            <a:r>
              <a:rPr lang="nn-NO" sz="18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Gahagan :: Summerville :: MLS</a:t>
            </a:r>
            <a:r>
              <a:rPr lang="nn-NO" sz="18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t>
            </a:r>
            <a:r>
              <a:rPr lang="nn-NO" sz="18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15002841 :: $275,000</a:t>
            </a:r>
            <a:endParaRPr lang="en-US" sz="11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4" name="Group 3"/>
          <p:cNvGrpSpPr/>
          <p:nvPr/>
        </p:nvGrpSpPr>
        <p:grpSpPr>
          <a:xfrm>
            <a:off x="-245847" y="0"/>
            <a:ext cx="1922247" cy="1447800"/>
            <a:chOff x="-2074648" y="232993"/>
            <a:chExt cx="1922247" cy="1447800"/>
          </a:xfrm>
          <a:effectLst>
            <a:outerShdw blurRad="50800" dist="38100" dir="13500000" algn="br" rotWithShape="0">
              <a:prstClr val="black">
                <a:alpha val="40000"/>
              </a:prstClr>
            </a:outerShdw>
          </a:effectLst>
        </p:grpSpPr>
        <p:sp>
          <p:nvSpPr>
            <p:cNvPr id="5" name="Diagonal Stripe 4"/>
            <p:cNvSpPr/>
            <p:nvPr/>
          </p:nvSpPr>
          <p:spPr>
            <a:xfrm>
              <a:off x="-1828800" y="232993"/>
              <a:ext cx="1676399" cy="1447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171626">
              <a:off x="-2074648" y="657766"/>
              <a:ext cx="1701107" cy="369332"/>
            </a:xfrm>
            <a:prstGeom prst="rect">
              <a:avLst/>
            </a:prstGeom>
            <a:noFill/>
          </p:spPr>
          <p:txBody>
            <a:bodyPr wrap="none" rtlCol="0">
              <a:spAutoFit/>
            </a:bodyPr>
            <a:lstStyle/>
            <a:p>
              <a:r>
                <a:rPr lang="en-US" sz="1800" b="1" i="1" dirty="0" smtClean="0">
                  <a:solidFill>
                    <a:schemeClr val="bg1"/>
                  </a:solidFill>
                  <a:effectLst>
                    <a:outerShdw blurRad="38100" dist="38100" dir="2700000" algn="tl">
                      <a:srgbClr val="000000">
                        <a:alpha val="43137"/>
                      </a:srgbClr>
                    </a:outerShdw>
                  </a:effectLst>
                  <a:latin typeface="Trebuchet MS" panose="020B0603020202020204" pitchFamily="34" charset="0"/>
                </a:rPr>
                <a:t>Just Reduced!</a:t>
              </a:r>
              <a:endPar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pic>
        <p:nvPicPr>
          <p:cNvPr id="19"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 y="80391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485901" y="80391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971801" y="80391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457701" y="80391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7"/>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943601" y="80391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326</TotalTime>
  <Words>264</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191 Angora Way Pines at Gahagan :: Summerville :: MLS# 15002841 :: $275,000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39</cp:revision>
  <dcterms:created xsi:type="dcterms:W3CDTF">2006-08-16T00:00:00Z</dcterms:created>
  <dcterms:modified xsi:type="dcterms:W3CDTF">2015-04-21T21:25:41Z</dcterms:modified>
</cp:coreProperties>
</file>