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90" y="10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10/12/2016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gif"/><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pic>
        <p:nvPicPr>
          <p:cNvPr id="28"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600718" y="2285999"/>
            <a:ext cx="4572091" cy="3052299"/>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382" y="0"/>
            <a:ext cx="7772400" cy="2209800"/>
          </a:xfrm>
          <a:prstGeom prst="rect">
            <a:avLst/>
          </a:prstGeom>
        </p:spPr>
      </p:pic>
      <p:sp>
        <p:nvSpPr>
          <p:cNvPr id="2" name="Title 1"/>
          <p:cNvSpPr>
            <a:spLocks noGrp="1"/>
          </p:cNvSpPr>
          <p:nvPr>
            <p:ph type="ctrTitle"/>
          </p:nvPr>
        </p:nvSpPr>
        <p:spPr>
          <a:xfrm>
            <a:off x="-2382" y="943798"/>
            <a:ext cx="7774782" cy="1127371"/>
          </a:xfrm>
          <a:effectLst>
            <a:innerShdw blurRad="63500" dist="50800">
              <a:prstClr val="black">
                <a:alpha val="75000"/>
              </a:prstClr>
            </a:innerShdw>
          </a:effectLst>
        </p:spPr>
        <p:txBody>
          <a:bodyPr anchor="ctr">
            <a:noAutofit/>
          </a:bodyPr>
          <a:lstStyle/>
          <a:p>
            <a:r>
              <a:rPr lang="en-US" sz="4400" b="1" dirty="0">
                <a:solidFill>
                  <a:srgbClr val="C00000"/>
                </a:solidFill>
                <a:effectLst>
                  <a:innerShdw blurRad="63500" dist="50800" dir="16200000">
                    <a:prstClr val="black">
                      <a:alpha val="75000"/>
                    </a:prstClr>
                  </a:innerShdw>
                </a:effectLst>
                <a:latin typeface="Freestyle Script" panose="030804020302050B0404" pitchFamily="66" charset="0"/>
              </a:rPr>
              <a:t>Open House Friday 10/14 from 10:30-12:30</a:t>
            </a:r>
            <a:endParaRPr lang="en-US" sz="5400" b="1" dirty="0">
              <a:solidFill>
                <a:srgbClr val="C00000"/>
              </a:solidFill>
              <a:effectLst>
                <a:innerShdw blurRad="63500" dist="50800" dir="16200000">
                  <a:prstClr val="black">
                    <a:alpha val="75000"/>
                  </a:prstClr>
                </a:innerShdw>
              </a:effectLst>
              <a:latin typeface="eurofurence" panose="020F0402020203080204" pitchFamily="34" charset="0"/>
            </a:endParaRPr>
          </a:p>
        </p:txBody>
      </p:sp>
      <p:sp>
        <p:nvSpPr>
          <p:cNvPr id="3" name="Subtitle 2"/>
          <p:cNvSpPr>
            <a:spLocks noGrp="1"/>
          </p:cNvSpPr>
          <p:nvPr>
            <p:ph type="subTitle" idx="1"/>
          </p:nvPr>
        </p:nvSpPr>
        <p:spPr>
          <a:xfrm>
            <a:off x="1435005" y="5670900"/>
            <a:ext cx="4903517" cy="3171000"/>
          </a:xfrm>
        </p:spPr>
        <p:txBody>
          <a:bodyPr anchor="ctr">
            <a:noAutofit/>
          </a:bodyPr>
          <a:lstStyle/>
          <a:p>
            <a:r>
              <a:rPr lang="en-US" sz="1100" dirty="0">
                <a:solidFill>
                  <a:schemeClr val="bg2">
                    <a:lumMod val="50000"/>
                  </a:schemeClr>
                </a:solidFill>
                <a:latin typeface="Lucida Sans" panose="020B0602030504020204" pitchFamily="34" charset="0"/>
              </a:rPr>
              <a:t>Beautiful home in The Ponds!!! This home shows like a model! Master down, 2 bedrooms, a loft and a bonus room upstairs! From the moment you walk up to the porch, you will see the care that has been taken of this home. Enter the foyer to the gleaming hardwood floors which flow throughout the downstairs, including the large master bedroom. Half bath and laundry room are located off the hall. When you enter the living area to the spacious family room, which is open to the kitchen and eat-in area, you will feel right at home! Granite counters, stainless steel, staggered cabinets, pantry, a great kitchen for cooking with the family. Upstairs find 2 nice sized bedrooms a loft and a great bonus room for added living space. The yard is fenced. 2 car garage allows for parking your car, with plenty of room to park in the drive behind the garage. The Ponds is a desired neighborhood due to the walking trails, lake, clubhouse, pool, grand oak trees, a wonderful place to call home! Dorchester II schools. Younger kids will attend the new Sand Hill Elementary school. Call today to tour this beautiful home!</a:t>
            </a:r>
            <a:endParaRPr lang="en-US" sz="1100" i="1" dirty="0">
              <a:solidFill>
                <a:schemeClr val="bg2">
                  <a:lumMod val="50000"/>
                </a:schemeClr>
              </a:solidFill>
              <a:latin typeface="Lucida Sans" panose="020B0602030504020204" pitchFamily="34" charset="0"/>
            </a:endParaRPr>
          </a:p>
        </p:txBody>
      </p:sp>
      <p:sp>
        <p:nvSpPr>
          <p:cNvPr id="4" name="Rectangle 3"/>
          <p:cNvSpPr/>
          <p:nvPr/>
        </p:nvSpPr>
        <p:spPr>
          <a:xfrm>
            <a:off x="3881434" y="0"/>
            <a:ext cx="3886199" cy="723275"/>
          </a:xfrm>
          <a:prstGeom prst="rect">
            <a:avLst/>
          </a:prstGeom>
          <a:effectLst>
            <a:innerShdw blurRad="63500" dist="50800" dir="10800000">
              <a:prstClr val="black">
                <a:alpha val="75000"/>
              </a:prstClr>
            </a:innerShdw>
          </a:effectLst>
        </p:spPr>
        <p:txBody>
          <a:bodyPr wrap="square">
            <a:spAutoFit/>
          </a:bodyPr>
          <a:lstStyle/>
          <a:p>
            <a:pPr algn="r"/>
            <a:r>
              <a:rPr lang="en-US" sz="1700" dirty="0">
                <a:solidFill>
                  <a:schemeClr val="bg2">
                    <a:lumMod val="10000"/>
                  </a:schemeClr>
                </a:solidFill>
                <a:effectLst>
                  <a:innerShdw blurRad="63500" dist="50800" dir="13500000">
                    <a:schemeClr val="bg2">
                      <a:lumMod val="50000"/>
                      <a:alpha val="50000"/>
                    </a:schemeClr>
                  </a:innerShdw>
                </a:effectLst>
                <a:latin typeface="Lucida Sans" panose="020B0602030504020204" pitchFamily="34" charset="0"/>
              </a:rPr>
              <a:t>193 </a:t>
            </a:r>
            <a:r>
              <a:rPr lang="en-US" sz="1700" dirty="0" err="1">
                <a:solidFill>
                  <a:schemeClr val="bg2">
                    <a:lumMod val="10000"/>
                  </a:schemeClr>
                </a:solidFill>
                <a:effectLst>
                  <a:innerShdw blurRad="63500" dist="50800" dir="13500000">
                    <a:schemeClr val="bg2">
                      <a:lumMod val="50000"/>
                      <a:alpha val="50000"/>
                    </a:schemeClr>
                  </a:innerShdw>
                </a:effectLst>
                <a:latin typeface="Lucida Sans" panose="020B0602030504020204" pitchFamily="34" charset="0"/>
              </a:rPr>
              <a:t>Lotz</a:t>
            </a:r>
            <a:r>
              <a:rPr lang="en-US" sz="1700" dirty="0">
                <a:solidFill>
                  <a:schemeClr val="bg2">
                    <a:lumMod val="10000"/>
                  </a:schemeClr>
                </a:solidFill>
                <a:effectLst>
                  <a:innerShdw blurRad="63500" dist="50800" dir="13500000">
                    <a:schemeClr val="bg2">
                      <a:lumMod val="50000"/>
                      <a:alpha val="50000"/>
                    </a:schemeClr>
                  </a:innerShdw>
                </a:effectLst>
                <a:latin typeface="Lucida Sans" panose="020B0602030504020204" pitchFamily="34" charset="0"/>
              </a:rPr>
              <a:t> Drive</a:t>
            </a:r>
            <a:br>
              <a:rPr lang="en-US" sz="1700" dirty="0">
                <a:solidFill>
                  <a:schemeClr val="bg2">
                    <a:lumMod val="10000"/>
                  </a:schemeClr>
                </a:solidFill>
                <a:effectLst>
                  <a:innerShdw blurRad="63500" dist="50800" dir="13500000">
                    <a:schemeClr val="bg2">
                      <a:lumMod val="50000"/>
                      <a:alpha val="50000"/>
                    </a:schemeClr>
                  </a:innerShdw>
                </a:effectLst>
                <a:latin typeface="Lucida Sans" panose="020B0602030504020204" pitchFamily="34" charset="0"/>
              </a:rPr>
            </a:br>
            <a:r>
              <a:rPr lang="en-US" sz="1200" dirty="0">
                <a:solidFill>
                  <a:schemeClr val="bg2">
                    <a:lumMod val="10000"/>
                  </a:schemeClr>
                </a:solidFill>
                <a:effectLst>
                  <a:innerShdw blurRad="63500" dist="50800" dir="13500000">
                    <a:schemeClr val="bg2">
                      <a:lumMod val="50000"/>
                      <a:alpha val="50000"/>
                    </a:schemeClr>
                  </a:innerShdw>
                </a:effectLst>
                <a:latin typeface="Lucida Sans" panose="020B0602030504020204" pitchFamily="34" charset="0"/>
              </a:rPr>
              <a:t>The Ponds ~ Summerville</a:t>
            </a:r>
          </a:p>
          <a:p>
            <a:pPr algn="r"/>
            <a:r>
              <a:rPr lang="en-US" sz="1200" dirty="0">
                <a:solidFill>
                  <a:schemeClr val="bg2">
                    <a:lumMod val="10000"/>
                  </a:schemeClr>
                </a:solidFill>
                <a:effectLst>
                  <a:innerShdw blurRad="63500" dist="50800" dir="13500000">
                    <a:schemeClr val="bg2">
                      <a:lumMod val="50000"/>
                      <a:alpha val="50000"/>
                    </a:schemeClr>
                  </a:innerShdw>
                </a:effectLst>
                <a:latin typeface="Lucida Sans" panose="020B0602030504020204" pitchFamily="34" charset="0"/>
              </a:rPr>
              <a:t>MLS# 16024324 ~ $289,900</a:t>
            </a:r>
          </a:p>
        </p:txBody>
      </p:sp>
      <p:grpSp>
        <p:nvGrpSpPr>
          <p:cNvPr id="8" name="Group 7"/>
          <p:cNvGrpSpPr/>
          <p:nvPr/>
        </p:nvGrpSpPr>
        <p:grpSpPr>
          <a:xfrm>
            <a:off x="-2380" y="8992671"/>
            <a:ext cx="7772397" cy="978932"/>
            <a:chOff x="-4762" y="9067800"/>
            <a:chExt cx="7772397" cy="978932"/>
          </a:xfrm>
        </p:grpSpPr>
        <p:sp>
          <p:nvSpPr>
            <p:cNvPr id="6" name="Rectangle 5"/>
            <p:cNvSpPr/>
            <p:nvPr/>
          </p:nvSpPr>
          <p:spPr>
            <a:xfrm>
              <a:off x="-4762" y="9067800"/>
              <a:ext cx="7772397" cy="646331"/>
            </a:xfrm>
            <a:prstGeom prst="rect">
              <a:avLst/>
            </a:prstGeom>
          </p:spPr>
          <p:txBody>
            <a:bodyPr wrap="square">
              <a:spAutoFit/>
            </a:bodyPr>
            <a:lstStyle/>
            <a:p>
              <a:pPr algn="ctr"/>
              <a:r>
                <a:rPr lang="it-IT" sz="1400" dirty="0">
                  <a:latin typeface="Lucida Sans" panose="020B0602030504020204" pitchFamily="34" charset="0"/>
                </a:rPr>
                <a:t>Laurie A Loparo, ABR</a:t>
              </a:r>
              <a:br>
                <a:rPr lang="en-US" sz="1400" dirty="0">
                  <a:latin typeface="Lucida Sans" panose="020B0602030504020204" pitchFamily="34" charset="0"/>
                </a:rPr>
              </a:br>
              <a:r>
                <a:rPr lang="en-US" sz="1100" dirty="0">
                  <a:latin typeface="Lucida Sans" panose="020B0602030504020204" pitchFamily="34" charset="0"/>
                </a:rPr>
                <a:t>laurieloparo@gmail.com</a:t>
              </a:r>
            </a:p>
            <a:p>
              <a:pPr algn="ctr"/>
              <a:r>
                <a:rPr lang="en-US" sz="1100" dirty="0">
                  <a:latin typeface="Lucida Sans" panose="020B0602030504020204" pitchFamily="34" charset="0"/>
                </a:rPr>
                <a:t>lauriesellscharleston.com</a:t>
              </a:r>
              <a:endParaRPr lang="en-US" sz="1050" dirty="0">
                <a:latin typeface="Lucida Sans" panose="020B0602030504020204" pitchFamily="34" charset="0"/>
              </a:endParaRPr>
            </a:p>
          </p:txBody>
        </p:sp>
        <p:sp>
          <p:nvSpPr>
            <p:cNvPr id="7" name="Rectangle 6"/>
            <p:cNvSpPr/>
            <p:nvPr/>
          </p:nvSpPr>
          <p:spPr>
            <a:xfrm>
              <a:off x="-4762" y="9677400"/>
              <a:ext cx="7772396" cy="369332"/>
            </a:xfrm>
            <a:prstGeom prst="rect">
              <a:avLst/>
            </a:prstGeom>
          </p:spPr>
          <p:txBody>
            <a:bodyPr wrap="square" anchor="b">
              <a:spAutoFit/>
            </a:bodyPr>
            <a:lstStyle/>
            <a:p>
              <a:pPr algn="ctr"/>
              <a:r>
                <a:rPr lang="en-US" sz="900" dirty="0">
                  <a:latin typeface="Lucida Sans" panose="020B0602030504020204" pitchFamily="34" charset="0"/>
                </a:rPr>
                <a:t>Golden Bear Realty | 654 Coleman Blvd, Suite 100 | Mt Pleasant , SC 29464</a:t>
              </a:r>
            </a:p>
            <a:p>
              <a:pPr algn="ctr"/>
              <a:r>
                <a:rPr lang="en-US" sz="900" dirty="0">
                  <a:latin typeface="Lucida Sans" panose="020B0602030504020204" pitchFamily="34" charset="0"/>
                </a:rPr>
                <a:t>Cell (843) 442-1290 | Office (855) 352-9088 | Fax (561) 721-3311</a:t>
              </a:r>
            </a:p>
          </p:txBody>
        </p:sp>
      </p:grpSp>
      <p:pic>
        <p:nvPicPr>
          <p:cNvPr id="1029"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67692" y="9258500"/>
            <a:ext cx="1145648" cy="4677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5785" y="30480"/>
            <a:ext cx="1696815" cy="692795"/>
          </a:xfrm>
          <a:prstGeom prst="rect">
            <a:avLst/>
          </a:prstGeom>
          <a:effectLst/>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727143" y="9055800"/>
            <a:ext cx="981075" cy="873156"/>
          </a:xfrm>
          <a:prstGeom prst="rect">
            <a:avLst/>
          </a:prstGeom>
        </p:spPr>
      </p:pic>
      <p:pic>
        <p:nvPicPr>
          <p:cNvPr id="24"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5310" y="34143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4" name="Picture 4"/>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338523" y="34143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3" name="Picture 4"/>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310" y="22860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5" name="Picture 4"/>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338523" y="22860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8" name="Picture 4"/>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5310" y="79275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4"/>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5310" y="45426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 name="Picture 4"/>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65310" y="56709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4"/>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65310" y="67992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Rectangle 11"/>
          <p:cNvSpPr/>
          <p:nvPr/>
        </p:nvSpPr>
        <p:spPr>
          <a:xfrm>
            <a:off x="2615703" y="1774757"/>
            <a:ext cx="2531462" cy="523220"/>
          </a:xfrm>
          <a:prstGeom prst="rect">
            <a:avLst/>
          </a:prstGeom>
        </p:spPr>
        <p:txBody>
          <a:bodyPr wrap="none">
            <a:spAutoFit/>
          </a:bodyPr>
          <a:lstStyle/>
          <a:p>
            <a:r>
              <a:rPr lang="en-US" sz="2800" b="1" dirty="0">
                <a:solidFill>
                  <a:srgbClr val="C00000"/>
                </a:solidFill>
                <a:effectLst>
                  <a:innerShdw blurRad="63500" dist="50800" dir="18900000">
                    <a:prstClr val="black">
                      <a:alpha val="50000"/>
                    </a:prstClr>
                  </a:innerShdw>
                </a:effectLst>
                <a:latin typeface="Freestyle Script" panose="030804020302050B0404" pitchFamily="66" charset="0"/>
              </a:rPr>
              <a:t>Drawing for 2 gift cards</a:t>
            </a:r>
            <a:endParaRPr lang="en-US" sz="2800" dirty="0">
              <a:solidFill>
                <a:srgbClr val="C00000"/>
              </a:solidFill>
            </a:endParaRPr>
          </a:p>
        </p:txBody>
      </p:sp>
      <p:pic>
        <p:nvPicPr>
          <p:cNvPr id="23" name="Picture 4"/>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338522" y="79275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5" name="Picture 4"/>
          <p:cNvPicPr>
            <a:picLocks noChangeAspect="1"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6338522" y="45426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6" name="Picture 4"/>
          <p:cNvPicPr>
            <a:picLocks noChangeAspect="1" noChangeArrowheads="1"/>
          </p:cNvPicPr>
          <p:nvPr/>
        </p:nvPicPr>
        <p:blipFill>
          <a:blip r:embed="rId17" cstate="print">
            <a:extLst>
              <a:ext uri="{28A0092B-C50C-407E-A947-70E740481C1C}">
                <a14:useLocalDpi xmlns:a14="http://schemas.microsoft.com/office/drawing/2010/main" val="0"/>
              </a:ext>
            </a:extLst>
          </a:blip>
          <a:stretch>
            <a:fillRect/>
          </a:stretch>
        </p:blipFill>
        <p:spPr bwMode="auto">
          <a:xfrm>
            <a:off x="6338522" y="56709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7" name="Picture 4"/>
          <p:cNvPicPr>
            <a:picLocks noChangeAspect="1" noChangeArrowheads="1"/>
          </p:cNvPicPr>
          <p:nvPr/>
        </p:nvPicPr>
        <p:blipFill>
          <a:blip r:embed="rId18" cstate="print">
            <a:extLst>
              <a:ext uri="{28A0092B-C50C-407E-A947-70E740481C1C}">
                <a14:useLocalDpi xmlns:a14="http://schemas.microsoft.com/office/drawing/2010/main" val="0"/>
              </a:ext>
            </a:extLst>
          </a:blip>
          <a:stretch>
            <a:fillRect/>
          </a:stretch>
        </p:blipFill>
        <p:spPr bwMode="auto">
          <a:xfrm>
            <a:off x="6338522" y="67992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31411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247</TotalTime>
  <Words>279</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eurofurence</vt:lpstr>
      <vt:lpstr>Freestyle Script</vt:lpstr>
      <vt:lpstr>Lucida Sans</vt:lpstr>
      <vt:lpstr>Office Theme</vt:lpstr>
      <vt:lpstr>Open House Friday 10/14 from 10:30-12:30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43</cp:revision>
  <dcterms:created xsi:type="dcterms:W3CDTF">2006-08-16T00:00:00Z</dcterms:created>
  <dcterms:modified xsi:type="dcterms:W3CDTF">2016-10-13T00:33:39Z</dcterms:modified>
</cp:coreProperties>
</file>