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00718" y="2285999"/>
            <a:ext cx="4572091" cy="3052299"/>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sp>
        <p:nvSpPr>
          <p:cNvPr id="2" name="Title 1"/>
          <p:cNvSpPr>
            <a:spLocks noGrp="1"/>
          </p:cNvSpPr>
          <p:nvPr>
            <p:ph type="ctrTitle"/>
          </p:nvPr>
        </p:nvSpPr>
        <p:spPr>
          <a:xfrm>
            <a:off x="-2382" y="609600"/>
            <a:ext cx="7774782" cy="1461570"/>
          </a:xfrm>
          <a:effectLst>
            <a:innerShdw blurRad="63500" dist="50800">
              <a:prstClr val="black">
                <a:alpha val="75000"/>
              </a:prstClr>
            </a:innerShdw>
          </a:effectLst>
        </p:spPr>
        <p:txBody>
          <a:bodyPr anchor="ctr">
            <a:noAutofit/>
          </a:bodyPr>
          <a:lstStyle/>
          <a:p>
            <a:r>
              <a:rPr lang="en-US" sz="4400" b="1" dirty="0">
                <a:solidFill>
                  <a:srgbClr val="C00000"/>
                </a:solidFill>
                <a:effectLst>
                  <a:innerShdw blurRad="63500" dist="50800" dir="16200000">
                    <a:prstClr val="black">
                      <a:alpha val="75000"/>
                    </a:prstClr>
                  </a:innerShdw>
                </a:effectLst>
                <a:latin typeface="Freestyle Script" panose="030804020302050B0404" pitchFamily="66" charset="0"/>
              </a:rPr>
              <a:t>New listing in The Ponds! Better than a model!</a:t>
            </a:r>
            <a:endParaRPr lang="en-US" sz="5400" b="1" dirty="0">
              <a:solidFill>
                <a:srgbClr val="C00000"/>
              </a:solidFill>
              <a:effectLst>
                <a:innerShdw blurRad="63500" dist="50800" dir="16200000">
                  <a:prstClr val="black">
                    <a:alpha val="75000"/>
                  </a:prstClr>
                </a:innerShdw>
              </a:effectLst>
              <a:latin typeface="eurofurence" panose="020F0402020203080204" pitchFamily="34" charset="0"/>
            </a:endParaRPr>
          </a:p>
        </p:txBody>
      </p:sp>
      <p:sp>
        <p:nvSpPr>
          <p:cNvPr id="3" name="Subtitle 2"/>
          <p:cNvSpPr>
            <a:spLocks noGrp="1"/>
          </p:cNvSpPr>
          <p:nvPr>
            <p:ph type="subTitle" idx="1"/>
          </p:nvPr>
        </p:nvSpPr>
        <p:spPr>
          <a:xfrm>
            <a:off x="1435005" y="5670900"/>
            <a:ext cx="4903517" cy="3171000"/>
          </a:xfrm>
        </p:spPr>
        <p:txBody>
          <a:bodyPr anchor="ctr">
            <a:noAutofit/>
          </a:bodyPr>
          <a:lstStyle/>
          <a:p>
            <a:r>
              <a:rPr lang="en-US" sz="1100" dirty="0">
                <a:solidFill>
                  <a:schemeClr val="bg2">
                    <a:lumMod val="50000"/>
                  </a:schemeClr>
                </a:solidFill>
                <a:latin typeface="Lucida Sans" panose="020B0602030504020204" pitchFamily="34" charset="0"/>
              </a:rPr>
              <a:t>Beautiful home in The Ponds!!! This home shows like a model! Master down, 2 bedrooms, a loft and a bonus room upstairs! From the moment you walk up to the porch, you will see the care that has been taken of this home. Enter the foyer to the gleaming hardwood floors which flow throughout the downstairs, including the large master bedroom. Half bath and laundry room are located off the hall. When you enter the living area to the spacious family room, which is open to the kitchen and eat-in area, you will feel right at home! Granite counters, stainless steel, staggered cabinets, pantry, a great kitchen for cooking with the family. Upstairs find 2 nice sized bedrooms a loft and a great bonus room for added living space. The yard is fenced. 2 car garage allows for parking your car, with plenty of room to park in the drive behind the garage. The Ponds is a desired neighborhood due to the walking trails, lake, clubhouse, pool, grand oak trees, a wonderful place to call home! Dorchester II schools. Younger kids will attend the new Sand Hill Elementary school. Call today to tour this beautiful home!</a:t>
            </a:r>
            <a:endParaRPr lang="en-US" sz="1100"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23275"/>
          </a:xfrm>
          <a:prstGeom prst="rect">
            <a:avLst/>
          </a:prstGeom>
          <a:effectLst>
            <a:innerShdw blurRad="63500" dist="50800" dir="10800000">
              <a:prstClr val="black">
                <a:alpha val="75000"/>
              </a:prstClr>
            </a:innerShdw>
          </a:effectLst>
        </p:spPr>
        <p:txBody>
          <a:bodyPr wrap="square">
            <a:spAutoFit/>
          </a:bodyPr>
          <a:lstStyle/>
          <a:p>
            <a:pPr algn="r"/>
            <a: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193 </a:t>
            </a:r>
            <a:r>
              <a:rPr lang="en-US" sz="17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Lotz</a:t>
            </a:r>
            <a: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Drive</a:t>
            </a:r>
            <a:b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b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The Ponds ~ Summerville</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16024324 ~ $289,900</a:t>
            </a:r>
          </a:p>
        </p:txBody>
      </p:sp>
      <p:grpSp>
        <p:nvGrpSpPr>
          <p:cNvPr id="8" name="Group 7"/>
          <p:cNvGrpSpPr/>
          <p:nvPr/>
        </p:nvGrpSpPr>
        <p:grpSpPr>
          <a:xfrm>
            <a:off x="-2380"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it-IT" sz="1400" dirty="0">
                  <a:latin typeface="Lucida Sans" panose="020B0602030504020204" pitchFamily="34" charset="0"/>
                </a:rPr>
                <a:t>Laurie A Loparo, ABR</a:t>
              </a:r>
              <a:br>
                <a:rPr lang="en-US" sz="1400" dirty="0">
                  <a:latin typeface="Lucida Sans" panose="020B0602030504020204" pitchFamily="34" charset="0"/>
                </a:rPr>
              </a:br>
              <a:r>
                <a:rPr lang="en-US" sz="1100" dirty="0">
                  <a:latin typeface="Lucida Sans" panose="020B0602030504020204" pitchFamily="34" charset="0"/>
                </a:rPr>
                <a:t>laurieloparo@gmail.com</a:t>
              </a:r>
            </a:p>
            <a:p>
              <a:pPr algn="ctr"/>
              <a:r>
                <a:rPr lang="en-US" sz="1100" dirty="0">
                  <a:latin typeface="Lucida Sans" panose="020B0602030504020204" pitchFamily="34" charset="0"/>
                </a:rPr>
                <a:t>lauriesellscharleston.com</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654 Coleman Blvd, Suite 100 | Mt Pleasant , SC 29464</a:t>
              </a:r>
            </a:p>
            <a:p>
              <a:pPr algn="ctr"/>
              <a:r>
                <a:rPr lang="en-US" sz="900" dirty="0">
                  <a:latin typeface="Lucida Sans" panose="020B0602030504020204" pitchFamily="34" charset="0"/>
                </a:rPr>
                <a:t>Cell (843) 442-1290 | Office (855) 352-9088 | Fax (561) 721-3311</a:t>
              </a:r>
            </a:p>
          </p:txBody>
        </p:sp>
      </p:gr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7692"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85" y="30480"/>
            <a:ext cx="1696815" cy="692795"/>
          </a:xfrm>
          <a:prstGeom prst="rect">
            <a:avLst/>
          </a:prstGeom>
          <a:effec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27143" y="9055800"/>
            <a:ext cx="981075" cy="873156"/>
          </a:xfrm>
          <a:prstGeom prst="rect">
            <a:avLst/>
          </a:prstGeom>
        </p:spPr>
      </p:pic>
      <p:pic>
        <p:nvPicPr>
          <p:cNvPr id="2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5310"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38523"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10"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38523"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310"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5310"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5310"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310"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8153400" y="754299"/>
            <a:ext cx="1148071" cy="400110"/>
          </a:xfrm>
          <a:prstGeom prst="rect">
            <a:avLst/>
          </a:prstGeom>
        </p:spPr>
        <p:txBody>
          <a:bodyPr wrap="none">
            <a:spAutoFit/>
          </a:bodyPr>
          <a:lstStyle/>
          <a:p>
            <a:r>
              <a:rPr lang="en-US" b="1" dirty="0">
                <a:solidFill>
                  <a:srgbClr val="FFFF00"/>
                </a:solidFill>
                <a:effectLst>
                  <a:innerShdw blurRad="63500" dist="50800" dir="18900000">
                    <a:prstClr val="black">
                      <a:alpha val="50000"/>
                    </a:prstClr>
                  </a:innerShdw>
                </a:effectLst>
                <a:latin typeface="Freestyle Script" panose="030804020302050B0404" pitchFamily="66" charset="0"/>
              </a:rPr>
              <a:t>Just Reduced!</a:t>
            </a:r>
            <a:endParaRPr lang="en-US" dirty="0">
              <a:solidFill>
                <a:srgbClr val="FFFF00"/>
              </a:solidFill>
            </a:endParaRPr>
          </a:p>
        </p:txBody>
      </p:sp>
      <p:pic>
        <p:nvPicPr>
          <p:cNvPr id="23"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38522"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338522"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338522"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338522"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TotalTime>
  <Words>282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New listing in The Ponds! Better than a model!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2016-09-19T20:07:53Z</dcterms:modified>
</cp:coreProperties>
</file>