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64"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7"/>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7"/>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3"/>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9"/>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2/12/2020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6099048" cy="406603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476270"/>
            <a:ext cx="6099048" cy="59498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886" dirty="0">
                <a:solidFill>
                  <a:schemeClr val="bg2">
                    <a:lumMod val="50000"/>
                  </a:schemeClr>
                </a:solidFill>
                <a:latin typeface="Palatino Linotype" panose="02040502050505030304" pitchFamily="18" charset="0"/>
              </a:rPr>
              <a:t>1942 Fleming Woods Road</a:t>
            </a:r>
          </a:p>
          <a:p>
            <a:pPr algn="ctr"/>
            <a:r>
              <a:rPr lang="en-US" sz="1414" dirty="0">
                <a:solidFill>
                  <a:schemeClr val="bg2">
                    <a:lumMod val="50000"/>
                  </a:schemeClr>
                </a:solidFill>
                <a:latin typeface="Palatino Linotype" panose="02040502050505030304" pitchFamily="18" charset="0"/>
              </a:rPr>
              <a:t>Fleming Park ~ Charleston, SC 29412 ~ MLS# 20002072 ~ $429,900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3286" y="4066032"/>
            <a:ext cx="6106885" cy="5443529"/>
          </a:xfrm>
        </p:spPr>
        <p:txBody>
          <a:bodyPr anchor="ctr">
            <a:noAutofit/>
          </a:bodyPr>
          <a:lstStyle/>
          <a:p>
            <a:r>
              <a:rPr lang="en-US" sz="850" dirty="0">
                <a:solidFill>
                  <a:schemeClr val="bg2">
                    <a:lumMod val="25000"/>
                  </a:schemeClr>
                </a:solidFill>
                <a:latin typeface="Palatino Linotype" panose="02040502050505030304" pitchFamily="18" charset="0"/>
                <a:cs typeface="Times New Roman" panose="02020603050405020304" pitchFamily="18" charset="0"/>
              </a:rPr>
              <a:t>This gorgeous James Island home situated back on a peaceful wooded lot within the highly desirable Fleming Park Community looks like something straight out of a design magazine. No detail was spared when crafting this luxury home, built in 2017. Impeccably maintained, this home features beautiful upgrades such as quartz countertops, top of the line stainless steel appliances, and beautiful contemporary light fixtures. The open concept floor plan is perfect for entertaining. The first floor is light and airy with an open kitchen/living/dining floor plan and gorgeous hardwood floors. The gourmet kitchen is every chef's dream with built-in wall oven/microwave, gas cooktop, and a stunning custom tile backsplash. The large island with shiplap accents will be the hub of your gatherings!</a:t>
            </a:r>
          </a:p>
          <a:p>
            <a:r>
              <a:rPr lang="en-US" sz="850" dirty="0">
                <a:solidFill>
                  <a:schemeClr val="bg2">
                    <a:lumMod val="25000"/>
                  </a:schemeClr>
                </a:solidFill>
                <a:latin typeface="Palatino Linotype" panose="02040502050505030304" pitchFamily="18" charset="0"/>
                <a:cs typeface="Times New Roman" panose="02020603050405020304" pitchFamily="18" charset="0"/>
              </a:rPr>
              <a:t>Storage solutions come easy in this home! A large walk-in coat closet greets you at the back entrance. Off the kitchen, enjoy a spacious walk-in pantry with installed shelving, extended wrap-around space for larger items, and automatic lighting. All three spacious bedrooms are on the second floor. The master includes an oversized walk-in closet while the </a:t>
            </a:r>
            <a:r>
              <a:rPr lang="en-US" sz="850" dirty="0" err="1">
                <a:solidFill>
                  <a:schemeClr val="bg2">
                    <a:lumMod val="25000"/>
                  </a:schemeClr>
                </a:solidFill>
                <a:latin typeface="Palatino Linotype" panose="02040502050505030304" pitchFamily="18" charset="0"/>
                <a:cs typeface="Times New Roman" panose="02020603050405020304" pitchFamily="18" charset="0"/>
              </a:rPr>
              <a:t>en</a:t>
            </a:r>
            <a:r>
              <a:rPr lang="en-US" sz="850" dirty="0">
                <a:solidFill>
                  <a:schemeClr val="bg2">
                    <a:lumMod val="25000"/>
                  </a:schemeClr>
                </a:solidFill>
                <a:latin typeface="Palatino Linotype" panose="02040502050505030304" pitchFamily="18" charset="0"/>
                <a:cs typeface="Times New Roman" panose="02020603050405020304" pitchFamily="18" charset="0"/>
              </a:rPr>
              <a:t> suite features a double vanity with upgraded drawer storage. Each of the two guest rooms has considerable closet space and the guest bath has double wide cabinet storage below the vanity.</a:t>
            </a:r>
          </a:p>
          <a:p>
            <a:r>
              <a:rPr lang="en-US" sz="850" dirty="0">
                <a:solidFill>
                  <a:schemeClr val="bg2">
                    <a:lumMod val="25000"/>
                  </a:schemeClr>
                </a:solidFill>
                <a:latin typeface="Palatino Linotype" panose="02040502050505030304" pitchFamily="18" charset="0"/>
                <a:cs typeface="Times New Roman" panose="02020603050405020304" pitchFamily="18" charset="0"/>
              </a:rPr>
              <a:t>This home boasts a one of a kind outdoor space that sets it apart from nearby homes in the community. The backyard is a must see with a new custom wrap-around, low-maintenance composite deck, fire pit area, wooden privacy fence, and a detached garage - all surrounded by a lovely wooded view. A true private oasis that is perfect for entertaining your next get together or a quiet night in!</a:t>
            </a:r>
          </a:p>
          <a:p>
            <a:r>
              <a:rPr lang="en-US" sz="850" dirty="0">
                <a:solidFill>
                  <a:schemeClr val="bg2">
                    <a:lumMod val="25000"/>
                  </a:schemeClr>
                </a:solidFill>
                <a:latin typeface="Palatino Linotype" panose="02040502050505030304" pitchFamily="18" charset="0"/>
                <a:cs typeface="Times New Roman" panose="02020603050405020304" pitchFamily="18" charset="0"/>
              </a:rPr>
              <a:t>Some additional features of this home include: QEI security system with a smart programmable back door lock, interior lights, and doorbell (with video). Includes pre-installed motion sensor, front/back/garage door sensors, and window sensors on the first floor. The service can be transferred to the new owner for a minimal monthly fee. Keypad lock on the garage door. Full yard irrigation system. Full house gutters. Built-in pest control system, termite bait stations, and transferable termite bond.</a:t>
            </a:r>
          </a:p>
          <a:p>
            <a:r>
              <a:rPr lang="en-US" sz="850" dirty="0">
                <a:solidFill>
                  <a:schemeClr val="bg2">
                    <a:lumMod val="25000"/>
                  </a:schemeClr>
                </a:solidFill>
                <a:latin typeface="Palatino Linotype" panose="02040502050505030304" pitchFamily="18" charset="0"/>
                <a:cs typeface="Times New Roman" panose="02020603050405020304" pitchFamily="18" charset="0"/>
              </a:rPr>
              <a:t>The neighborhood has a massive green space with walking trails, playground, picnic space and dog park area with waste stations. Enjoy all the amenities of this community while still being only minutes to downtown! Less than 5 miles to the peninsula, approximately 2 miles to James Island County Park, and approximately 8 miles to Folly Beach. Approximately 16 miles to the airport and approximately 14 miles to </a:t>
            </a:r>
            <a:r>
              <a:rPr lang="en-US" sz="850" dirty="0" err="1">
                <a:solidFill>
                  <a:schemeClr val="bg2">
                    <a:lumMod val="25000"/>
                  </a:schemeClr>
                </a:solidFill>
                <a:latin typeface="Palatino Linotype" panose="02040502050505030304" pitchFamily="18" charset="0"/>
                <a:cs typeface="Times New Roman" panose="02020603050405020304" pitchFamily="18" charset="0"/>
              </a:rPr>
              <a:t>Sullivans</a:t>
            </a:r>
            <a:r>
              <a:rPr lang="en-US" sz="850" dirty="0">
                <a:solidFill>
                  <a:schemeClr val="bg2">
                    <a:lumMod val="25000"/>
                  </a:schemeClr>
                </a:solidFill>
                <a:latin typeface="Palatino Linotype" panose="02040502050505030304" pitchFamily="18" charset="0"/>
                <a:cs typeface="Times New Roman" panose="02020603050405020304" pitchFamily="18" charset="0"/>
              </a:rPr>
              <a:t> island.</a:t>
            </a:r>
          </a:p>
          <a:p>
            <a:r>
              <a:rPr lang="en-US" sz="85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Move in ready!</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Lovely, quiet neighborhood with walking trails, pergola, and playground.</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Home has been meticulously maintained and features beautiful upgrades.</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Tiled bathrooms and beautiful hardwood flooring throughout first floor.</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Private backyard, surrounded by woods and enclosed with privacy fence, great for pets and children.</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Detached garage that is perfect for extra storage, work out equipment, or use as a fantastic entertainment space!</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Spacious open floor plan with amazing flow.</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10 ft ceilings on the first floor and 9 ft ceilings on the second floor</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Hurricane boards pre-drilled with all hardware and instructions included</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In addition to the garage, there is also a custom built shed providing even more storage!</a:t>
            </a:r>
          </a:p>
          <a:p>
            <a:pPr marL="134708" indent="-134708" algn="l">
              <a:buFont typeface="Arial" panose="020B0604020202020204" pitchFamily="34" charset="0"/>
              <a:buChar char="•"/>
            </a:pPr>
            <a:r>
              <a:rPr lang="en-US" sz="850" dirty="0">
                <a:solidFill>
                  <a:schemeClr val="bg2">
                    <a:lumMod val="25000"/>
                  </a:schemeClr>
                </a:solidFill>
                <a:latin typeface="Palatino Linotype" panose="02040502050505030304" pitchFamily="18" charset="0"/>
                <a:cs typeface="Times New Roman" panose="02020603050405020304" pitchFamily="18" charset="0"/>
              </a:rPr>
              <a:t>Great location close to beaches and downtown Charleston. Easy daily commute to MUSC.</a:t>
            </a:r>
            <a:endParaRPr lang="en-US" sz="85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850" b="1" i="1" dirty="0">
                <a:solidFill>
                  <a:schemeClr val="bg2">
                    <a:lumMod val="25000"/>
                  </a:schemeClr>
                </a:solidFill>
                <a:latin typeface="Palatino Linotype" panose="02040502050505030304" pitchFamily="18" charset="0"/>
                <a:cs typeface="Times New Roman" panose="02020603050405020304" pitchFamily="18" charset="0"/>
              </a:rPr>
              <a:t>Low-stress, move-in-ready living at its finest. Book your showing today!</a:t>
            </a:r>
          </a:p>
        </p:txBody>
      </p:sp>
      <p:sp>
        <p:nvSpPr>
          <p:cNvPr id="5" name="Rectangle 4"/>
          <p:cNvSpPr/>
          <p:nvPr/>
        </p:nvSpPr>
        <p:spPr>
          <a:xfrm>
            <a:off x="0" y="0"/>
            <a:ext cx="6099048" cy="769441"/>
          </a:xfrm>
          <a:prstGeom prst="rect">
            <a:avLst/>
          </a:prstGeom>
        </p:spPr>
        <p:txBody>
          <a:bodyPr wrap="square">
            <a:spAutoFit/>
          </a:bodyPr>
          <a:lstStyle/>
          <a:p>
            <a:r>
              <a:rPr lang="en-US" sz="2200" b="1" i="1" dirty="0">
                <a:ln w="3175">
                  <a:noFill/>
                </a:ln>
                <a:solidFill>
                  <a:srgbClr val="FFFF00"/>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Just Reduced!</a:t>
            </a:r>
          </a:p>
          <a:p>
            <a:r>
              <a:rPr lang="en-US" sz="2200" b="1" i="1" dirty="0">
                <a:ln w="3175">
                  <a:noFill/>
                </a:ln>
                <a:solidFill>
                  <a:srgbClr val="FFFF00"/>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Open House Saturday 1-4</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4404" y="9543089"/>
            <a:ext cx="6110171" cy="515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David Clausen | 843-619-0405 | dclausen@mattoneillteam.com</a:t>
            </a:r>
          </a:p>
          <a:p>
            <a:pPr algn="ctr"/>
            <a:r>
              <a:rPr lang="en-US" sz="1414" dirty="0">
                <a:solidFill>
                  <a:schemeClr val="tx1"/>
                </a:solidFill>
                <a:latin typeface="Palatino Linotype" panose="02040502050505030304" pitchFamily="18" charset="0"/>
              </a:rPr>
              <a:t>Katie Wishneff | 843-870-8784 | kwishneff@mattoneillteam.com</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126480" y="4325112"/>
            <a:ext cx="2103120" cy="1408176"/>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6126480" y="2883408"/>
            <a:ext cx="2103120" cy="1408176"/>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6126480" y="0"/>
            <a:ext cx="2103120" cy="1408176"/>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6126480" y="5766816"/>
            <a:ext cx="2103120" cy="1408176"/>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4800600" y="2860453"/>
            <a:ext cx="1196446" cy="594989"/>
          </a:xfrm>
          <a:prstGeom prst="rect">
            <a:avLst/>
          </a:prstGeom>
          <a:effectLst>
            <a:outerShdw blurRad="50800" dist="38100" dir="2700000" algn="tl" rotWithShape="0">
              <a:prstClr val="black">
                <a:alpha val="40000"/>
              </a:prstClr>
            </a:outerShdw>
          </a:effectLst>
        </p:spPr>
      </p:pic>
      <p:pic>
        <p:nvPicPr>
          <p:cNvPr id="28" name="Picture 27">
            <a:extLst>
              <a:ext uri="{FF2B5EF4-FFF2-40B4-BE49-F238E27FC236}">
                <a16:creationId xmlns:a16="http://schemas.microsoft.com/office/drawing/2014/main" id="{534B1170-4E6F-40E4-BCA6-16135A13A795}"/>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6126480" y="1441704"/>
            <a:ext cx="2103120" cy="1408176"/>
          </a:xfrm>
          <a:prstGeom prst="rect">
            <a:avLst/>
          </a:prstGeom>
        </p:spPr>
      </p:pic>
      <p:pic>
        <p:nvPicPr>
          <p:cNvPr id="29" name="Picture 28">
            <a:extLst>
              <a:ext uri="{FF2B5EF4-FFF2-40B4-BE49-F238E27FC236}">
                <a16:creationId xmlns:a16="http://schemas.microsoft.com/office/drawing/2014/main" id="{912EF701-D6C4-40F5-A1E8-D9648A564BCB}"/>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6126480" y="7208520"/>
            <a:ext cx="2103120" cy="1408176"/>
          </a:xfrm>
          <a:prstGeom prst="rect">
            <a:avLst/>
          </a:prstGeom>
        </p:spPr>
      </p:pic>
      <p:pic>
        <p:nvPicPr>
          <p:cNvPr id="30" name="Picture 29">
            <a:extLst>
              <a:ext uri="{FF2B5EF4-FFF2-40B4-BE49-F238E27FC236}">
                <a16:creationId xmlns:a16="http://schemas.microsoft.com/office/drawing/2014/main" id="{FA847D70-C6AC-4571-941E-39E3015DB935}"/>
              </a:ext>
            </a:extLst>
          </p:cNvPr>
          <p:cNvPicPr>
            <a:picLocks/>
          </p:cNvPicPr>
          <p:nvPr/>
        </p:nvPicPr>
        <p:blipFill>
          <a:blip r:embed="rId17" cstate="print">
            <a:extLst>
              <a:ext uri="{28A0092B-C50C-407E-A947-70E740481C1C}">
                <a14:useLocalDpi xmlns:a14="http://schemas.microsoft.com/office/drawing/2010/main" val="0"/>
              </a:ext>
            </a:extLst>
          </a:blip>
          <a:srcRect/>
          <a:stretch/>
        </p:blipFill>
        <p:spPr>
          <a:xfrm>
            <a:off x="6126480" y="8650224"/>
            <a:ext cx="2103120" cy="140817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690</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2020-02-12T14:25:22Z</dcterms:modified>
</cp:coreProperties>
</file>