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67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8/10/2017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315200" cy="548640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935726"/>
            <a:ext cx="7311227" cy="2114896"/>
          </a:xfrm>
        </p:spPr>
        <p:txBody>
          <a:bodyPr anchor="ctr">
            <a:noAutofit/>
          </a:bodyPr>
          <a:lstStyle/>
          <a:p>
            <a:r>
              <a:rPr lang="en-US" sz="1200" b="1" i="1" dirty="0">
                <a:solidFill>
                  <a:srgbClr val="7030A0"/>
                </a:solidFill>
                <a:latin typeface="Century Gothic" panose="020B0502020202020204" pitchFamily="34" charset="0"/>
              </a:rPr>
              <a:t>Priced BELOW APPRAISED VALUE of $650,000 - Appraisal DATED MARCH 2017 - Instant Equity !!! </a:t>
            </a:r>
          </a:p>
          <a:p>
            <a:endParaRPr lang="en-US" sz="1200" dirty="0">
              <a:solidFill>
                <a:srgbClr val="7030A0"/>
              </a:solidFill>
              <a:latin typeface="Century Gothic" panose="020B0502020202020204" pitchFamily="34" charset="0"/>
            </a:endParaRPr>
          </a:p>
          <a:p>
            <a:r>
              <a:rPr lang="en-US" sz="1200" dirty="0">
                <a:solidFill>
                  <a:srgbClr val="7030A0"/>
                </a:solidFill>
                <a:latin typeface="Century Gothic" panose="020B0502020202020204" pitchFamily="34" charset="0"/>
              </a:rPr>
              <a:t>Wow, what a price for this Waterfront Home ON A TIDAL CREEK - One foot of water at low tide and over 6 feet of water at high tide. Very close to the Wando River. You will have your own Private Dock and Boatlift. This listing has recently been reduced to sell. Please don't wait. Open floor plan with refinished hardwoods throughout the bottom floor and stairs. Wonderful full length back porch provides for a relaxing time away from it all. Enjoy the healthy salt air and water. Swim, fish, kayak and boat in you back yard. Well maintained home with new roof- 2017 and HVAC System - 2016. Move-in ready. Freshly painted walls and trim. You will be glad you toured this home.</a:t>
            </a:r>
            <a:endParaRPr lang="en-US" sz="2400" b="1" dirty="0">
              <a:solidFill>
                <a:srgbClr val="7030A0"/>
              </a:solidFill>
              <a:latin typeface="Century Gothic" panose="020B0502020202020204" pitchFamily="34" charset="0"/>
            </a:endParaRPr>
          </a:p>
        </p:txBody>
      </p:sp>
      <p:sp>
        <p:nvSpPr>
          <p:cNvPr id="17" name="Rectangle 16"/>
          <p:cNvSpPr/>
          <p:nvPr/>
        </p:nvSpPr>
        <p:spPr>
          <a:xfrm>
            <a:off x="1" y="9121432"/>
            <a:ext cx="7315199" cy="823302"/>
          </a:xfrm>
          <a:prstGeom prst="rect">
            <a:avLst/>
          </a:prstGeom>
        </p:spPr>
        <p:txBody>
          <a:bodyPr wrap="square">
            <a:spAutoFit/>
          </a:bodyPr>
          <a:lstStyle/>
          <a:p>
            <a:pPr algn="ctr"/>
            <a:r>
              <a:rPr lang="en-US" sz="1600" dirty="0">
                <a:solidFill>
                  <a:srgbClr val="7030A0"/>
                </a:solidFill>
                <a:latin typeface="Century Gothic" panose="020B0502020202020204" pitchFamily="34" charset="0"/>
              </a:rPr>
              <a:t>Norman Cooper</a:t>
            </a:r>
          </a:p>
          <a:p>
            <a:pPr algn="ctr"/>
            <a:r>
              <a:rPr lang="en-US" sz="1050" dirty="0">
                <a:solidFill>
                  <a:srgbClr val="7030A0"/>
                </a:solidFill>
                <a:latin typeface="Century Gothic" panose="020B0502020202020204" pitchFamily="34" charset="0"/>
              </a:rPr>
              <a:t>REALTOR, ABR, GRI</a:t>
            </a:r>
          </a:p>
          <a:p>
            <a:pPr algn="ctr"/>
            <a:r>
              <a:rPr lang="en-US" sz="1050" dirty="0">
                <a:solidFill>
                  <a:srgbClr val="7030A0"/>
                </a:solidFill>
                <a:latin typeface="Century Gothic" panose="020B0502020202020204" pitchFamily="34" charset="0"/>
              </a:rPr>
              <a:t>(843) 460-0319 | norm@bhhssun.com</a:t>
            </a:r>
          </a:p>
          <a:p>
            <a:pPr algn="ctr"/>
            <a:r>
              <a:rPr lang="en-US" sz="1050" dirty="0">
                <a:solidFill>
                  <a:srgbClr val="7030A0"/>
                </a:solidFill>
                <a:latin typeface="Century Gothic" panose="020B0502020202020204" pitchFamily="34" charset="0"/>
              </a:rPr>
              <a:t>www.norm.myhomecharleston.com</a:t>
            </a:r>
          </a:p>
        </p:txBody>
      </p:sp>
      <p:sp>
        <p:nvSpPr>
          <p:cNvPr id="23" name="Rectangle 22"/>
          <p:cNvSpPr/>
          <p:nvPr/>
        </p:nvSpPr>
        <p:spPr>
          <a:xfrm>
            <a:off x="0" y="0"/>
            <a:ext cx="7315200" cy="923330"/>
          </a:xfrm>
          <a:prstGeom prst="rect">
            <a:avLst/>
          </a:prstGeom>
        </p:spPr>
        <p:txBody>
          <a:bodyPr wrap="square">
            <a:spAutoFit/>
          </a:bodyPr>
          <a:lstStyle/>
          <a:p>
            <a:pPr algn="r"/>
            <a:r>
              <a:rPr lang="en-US" sz="3000" dirty="0">
                <a:solidFill>
                  <a:schemeClr val="bg1"/>
                </a:solidFill>
                <a:effectLst>
                  <a:outerShdw blurRad="50800" dist="38100" dir="5400000" algn="t" rotWithShape="0">
                    <a:prstClr val="black">
                      <a:alpha val="40000"/>
                    </a:prstClr>
                  </a:outerShdw>
                </a:effectLst>
                <a:latin typeface="IncognitoMeridies" panose="00000400000000000000" pitchFamily="2" charset="0"/>
              </a:rPr>
              <a:t>Rivertowne On The Wando</a:t>
            </a:r>
          </a:p>
          <a:p>
            <a:pPr algn="r"/>
            <a:r>
              <a:rPr lang="en-US" sz="2400" dirty="0">
                <a:solidFill>
                  <a:schemeClr val="bg1"/>
                </a:solidFill>
                <a:effectLst>
                  <a:outerShdw blurRad="50800" dist="38100" dir="5400000" algn="t" rotWithShape="0">
                    <a:prstClr val="black">
                      <a:alpha val="40000"/>
                    </a:prstClr>
                  </a:outerShdw>
                </a:effectLst>
                <a:latin typeface="IncognitoMeridies" panose="00000400000000000000" pitchFamily="2" charset="0"/>
              </a:rPr>
              <a:t>$15,000+ Below Recent Appraisal</a:t>
            </a:r>
            <a:endParaRPr lang="en-US" sz="2400" i="1" dirty="0">
              <a:solidFill>
                <a:schemeClr val="bg1"/>
              </a:solidFill>
              <a:effectLst>
                <a:outerShdw blurRad="50800" dist="38100" dir="5400000" algn="t" rotWithShape="0">
                  <a:prstClr val="black">
                    <a:alpha val="40000"/>
                  </a:prstClr>
                </a:outerShdw>
              </a:effectLst>
              <a:latin typeface="IncognitoMeridies" panose="00000400000000000000" pitchFamily="2" charset="0"/>
            </a:endParaRPr>
          </a:p>
        </p:txBody>
      </p:sp>
      <p:grpSp>
        <p:nvGrpSpPr>
          <p:cNvPr id="7" name="Group 6"/>
          <p:cNvGrpSpPr/>
          <p:nvPr/>
        </p:nvGrpSpPr>
        <p:grpSpPr>
          <a:xfrm>
            <a:off x="5753102" y="9156791"/>
            <a:ext cx="1562098" cy="752585"/>
            <a:chOff x="5753102" y="9282732"/>
            <a:chExt cx="1562098" cy="752585"/>
          </a:xfrm>
        </p:grpSpPr>
        <p:sp>
          <p:nvSpPr>
            <p:cNvPr id="18" name="Rectangle 17"/>
            <p:cNvSpPr/>
            <p:nvPr/>
          </p:nvSpPr>
          <p:spPr>
            <a:xfrm>
              <a:off x="5753102" y="9665985"/>
              <a:ext cx="1562098" cy="369332"/>
            </a:xfrm>
            <a:prstGeom prst="rect">
              <a:avLst/>
            </a:prstGeom>
          </p:spPr>
          <p:txBody>
            <a:bodyPr wrap="square" anchor="ctr">
              <a:spAutoFit/>
            </a:bodyPr>
            <a:lstStyle/>
            <a:p>
              <a:pPr algn="ctr"/>
              <a:r>
                <a:rPr lang="en-US" sz="600" dirty="0">
                  <a:solidFill>
                    <a:srgbClr val="7030A0"/>
                  </a:solidFill>
                  <a:latin typeface="Trebuchet MS" panose="020B0603020202020204" pitchFamily="34" charset="0"/>
                </a:rPr>
                <a:t>BHHS Carolina Sun Real Estate</a:t>
              </a:r>
            </a:p>
            <a:p>
              <a:pPr algn="ctr"/>
              <a:r>
                <a:rPr lang="en-US" sz="600" dirty="0">
                  <a:solidFill>
                    <a:srgbClr val="7030A0"/>
                  </a:solidFill>
                  <a:latin typeface="Trebuchet MS" panose="020B0603020202020204" pitchFamily="34" charset="0"/>
                </a:rPr>
                <a:t>1440 Ben Sawyer Blvd </a:t>
              </a:r>
              <a:r>
                <a:rPr lang="en-US" sz="600" dirty="0" err="1">
                  <a:solidFill>
                    <a:srgbClr val="7030A0"/>
                  </a:solidFill>
                  <a:latin typeface="Trebuchet MS" panose="020B0603020202020204" pitchFamily="34" charset="0"/>
                </a:rPr>
                <a:t>ste</a:t>
              </a:r>
              <a:r>
                <a:rPr lang="en-US" sz="600" dirty="0">
                  <a:solidFill>
                    <a:srgbClr val="7030A0"/>
                  </a:solidFill>
                  <a:latin typeface="Trebuchet MS" panose="020B0603020202020204" pitchFamily="34" charset="0"/>
                </a:rPr>
                <a:t> 1503</a:t>
              </a:r>
            </a:p>
            <a:p>
              <a:pPr algn="ctr"/>
              <a:r>
                <a:rPr lang="en-US" sz="600" dirty="0">
                  <a:solidFill>
                    <a:srgbClr val="7030A0"/>
                  </a:solidFill>
                  <a:latin typeface="Trebuchet MS" panose="020B0603020202020204" pitchFamily="34" charset="0"/>
                </a:rPr>
                <a:t>Mt Pleasant, SC 29464</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3707" y="9282732"/>
              <a:ext cx="1000889" cy="360319"/>
            </a:xfrm>
            <a:prstGeom prst="rect">
              <a:avLst/>
            </a:prstGeom>
          </p:spPr>
        </p:pic>
      </p:grpSp>
      <p:sp>
        <p:nvSpPr>
          <p:cNvPr id="2" name="Title 1"/>
          <p:cNvSpPr>
            <a:spLocks noGrp="1"/>
          </p:cNvSpPr>
          <p:nvPr>
            <p:ph type="ctrTitle"/>
          </p:nvPr>
        </p:nvSpPr>
        <p:spPr>
          <a:xfrm>
            <a:off x="3971" y="4191000"/>
            <a:ext cx="6019800" cy="663696"/>
          </a:xfrm>
        </p:spPr>
        <p:txBody>
          <a:bodyPr anchor="ctr">
            <a:noAutofit/>
            <a:scene3d>
              <a:camera prst="orthographicFront"/>
              <a:lightRig rig="soft" dir="t">
                <a:rot lat="0" lon="0" rev="17220000"/>
              </a:lightRig>
            </a:scene3d>
            <a:sp3d prstMaterial="softEdge"/>
          </a:bodyPr>
          <a:lstStyle/>
          <a:p>
            <a:pPr algn="l"/>
            <a:r>
              <a:rPr lang="en-US" sz="2800" b="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1944 Shields Lane</a:t>
            </a:r>
            <a:br>
              <a:rPr lang="en-US" sz="2800" b="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b="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Mount Pleasant :: MLS# 17011930 :: $634,500</a:t>
            </a:r>
            <a:endParaRPr lang="en-US" sz="1200" b="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rot="5400000">
            <a:off x="7544645" y="-845"/>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7855901" y="334486"/>
            <a:ext cx="1616147"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Reduced</a:t>
            </a:r>
            <a:b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$789,000!</a:t>
            </a:r>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8303" y="9073321"/>
            <a:ext cx="823122" cy="91952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rotWithShape="1">
          <a:blip r:embed="rId5" cstate="print">
            <a:extLst>
              <a:ext uri="{28A0092B-C50C-407E-A947-70E740481C1C}">
                <a14:useLocalDpi xmlns:a14="http://schemas.microsoft.com/office/drawing/2010/main" val="0"/>
              </a:ext>
            </a:extLst>
          </a:blip>
          <a:srcRect t="6845" b="10483"/>
          <a:stretch/>
        </p:blipFill>
        <p:spPr>
          <a:xfrm>
            <a:off x="76200" y="5028703"/>
            <a:ext cx="1371600" cy="914400"/>
          </a:xfrm>
          <a:prstGeom prst="rect">
            <a:avLst/>
          </a:prstGeom>
          <a:ln>
            <a:noFill/>
          </a:ln>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0" y="5028703"/>
            <a:ext cx="1371601" cy="914400"/>
          </a:xfrm>
          <a:prstGeom prst="rect">
            <a:avLst/>
          </a:prstGeom>
          <a:ln>
            <a:noFill/>
          </a:ln>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19602" y="5028703"/>
            <a:ext cx="1371600" cy="914400"/>
          </a:xfrm>
          <a:prstGeom prst="rect">
            <a:avLst/>
          </a:prstGeom>
          <a:ln>
            <a:noFill/>
          </a:ln>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67400" y="5028703"/>
            <a:ext cx="1371600" cy="914400"/>
          </a:xfrm>
          <a:prstGeom prst="rect">
            <a:avLst/>
          </a:prstGeom>
          <a:ln>
            <a:noFill/>
          </a:ln>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71801" y="5028703"/>
            <a:ext cx="1371601" cy="914400"/>
          </a:xfrm>
          <a:prstGeom prst="rect">
            <a:avLst/>
          </a:prstGeom>
          <a:ln>
            <a:noFill/>
          </a:ln>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8053184"/>
            <a:ext cx="1371600" cy="914400"/>
          </a:xfrm>
          <a:prstGeom prst="rect">
            <a:avLst/>
          </a:prstGeom>
          <a:ln>
            <a:noFill/>
          </a:ln>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4000" y="8054769"/>
            <a:ext cx="1371601" cy="911230"/>
          </a:xfrm>
          <a:prstGeom prst="rect">
            <a:avLst/>
          </a:prstGeom>
          <a:ln>
            <a:noFill/>
          </a:ln>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419601" y="8053184"/>
            <a:ext cx="1371600" cy="914400"/>
          </a:xfrm>
          <a:prstGeom prst="rect">
            <a:avLst/>
          </a:prstGeom>
          <a:ln>
            <a:noFill/>
          </a:ln>
        </p:spPr>
      </p:pic>
      <p:pic>
        <p:nvPicPr>
          <p:cNvPr id="28" name="Picture 27"/>
          <p:cNvPicPr>
            <a:picLocks noChangeAspect="1"/>
          </p:cNvPicPr>
          <p:nvPr/>
        </p:nvPicPr>
        <p:blipFill rotWithShape="1">
          <a:blip r:embed="rId13" cstate="print">
            <a:extLst>
              <a:ext uri="{28A0092B-C50C-407E-A947-70E740481C1C}">
                <a14:useLocalDpi xmlns:a14="http://schemas.microsoft.com/office/drawing/2010/main" val="0"/>
              </a:ext>
            </a:extLst>
          </a:blip>
          <a:srcRect t="4824" b="6192"/>
          <a:stretch/>
        </p:blipFill>
        <p:spPr>
          <a:xfrm>
            <a:off x="5867400" y="8050622"/>
            <a:ext cx="1371600" cy="915377"/>
          </a:xfrm>
          <a:prstGeom prst="rect">
            <a:avLst/>
          </a:prstGeom>
          <a:ln>
            <a:noFill/>
          </a:ln>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971801" y="8053184"/>
            <a:ext cx="1371600" cy="914400"/>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274</TotalTime>
  <Words>201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Century Gothic</vt:lpstr>
      <vt:lpstr>IncognitoMeridies</vt:lpstr>
      <vt:lpstr>Lucida Sans</vt:lpstr>
      <vt:lpstr>Trebuchet MS</vt:lpstr>
      <vt:lpstr>Wingdings</vt:lpstr>
      <vt:lpstr>Wingdings 2</vt:lpstr>
      <vt:lpstr>Wingdings 3</vt:lpstr>
      <vt:lpstr>Apex</vt:lpstr>
      <vt:lpstr>1944 Shields Lane Mount Pleasant :: MLS# 17011930 :: $634,500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2017-08-10T14:35:54Z</dcterms:modified>
</cp:coreProperties>
</file>