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8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3047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1304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25698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212715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BEB758-361F-4459-9230-02896487B212}" type="datetimeFigureOut">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0086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BEB758-361F-4459-9230-02896487B212}"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91673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BEB758-361F-4459-9230-02896487B212}" type="datetimeFigureOut">
              <a:rPr lang="en-US" smtClean="0"/>
              <a:t>8/30/2019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5805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BEB758-361F-4459-9230-02896487B212}" type="datetimeFigureOut">
              <a:rPr lang="en-US" smtClean="0"/>
              <a:t>8/30/2019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62063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EB758-361F-4459-9230-02896487B212}" type="datetimeFigureOut">
              <a:rPr lang="en-US" smtClean="0"/>
              <a:t>8/30/2019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345817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19374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10457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02BEB758-361F-4459-9230-02896487B212}" type="datetimeFigureOut">
              <a:rPr lang="en-US" smtClean="0"/>
              <a:t>8/30/2019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667BEEB-B272-4E80-9AA1-4B070B4C55B7}" type="slidenum">
              <a:rPr lang="en-US" smtClean="0"/>
              <a:t>‹#›</a:t>
            </a:fld>
            <a:endParaRPr lang="en-US"/>
          </a:p>
        </p:txBody>
      </p:sp>
    </p:spTree>
    <p:extLst>
      <p:ext uri="{BB962C8B-B14F-4D97-AF65-F5344CB8AC3E}">
        <p14:creationId xmlns:p14="http://schemas.microsoft.com/office/powerpoint/2010/main" val="25067173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432F22-A89D-4D9B-9E8C-6D64E694AF73}"/>
              </a:ext>
            </a:extLst>
          </p:cNvPr>
          <p:cNvSpPr>
            <a:spLocks noChangeArrowheads="1"/>
          </p:cNvSpPr>
          <p:nvPr/>
        </p:nvSpPr>
        <p:spPr bwMode="auto">
          <a:xfrm>
            <a:off x="269240" y="5645450"/>
            <a:ext cx="7223760" cy="3160095"/>
          </a:xfrm>
          <a:prstGeom prst="rect">
            <a:avLst/>
          </a:prstGeom>
          <a:solidFill>
            <a:schemeClr val="accent1">
              <a:lumMod val="50000"/>
              <a:lumOff val="50000"/>
            </a:schemeClr>
          </a:solidFill>
          <a:ln>
            <a:noFill/>
          </a:ln>
          <a:extLst>
            <a:ext uri="{91240B29-F687-4f45-9708-019B960494DF}">
              <a14:hiddenLine xmlns:lc="http://schemas.openxmlformats.org/drawingml/2006/lockedCanvas"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5" name="Rectangle 4">
            <a:extLst>
              <a:ext uri="{FF2B5EF4-FFF2-40B4-BE49-F238E27FC236}">
                <a16:creationId xmlns:a16="http://schemas.microsoft.com/office/drawing/2014/main" id="{C7C2185B-AD9A-4799-8A9D-B9FDF25543D4}"/>
              </a:ext>
            </a:extLst>
          </p:cNvPr>
          <p:cNvSpPr>
            <a:spLocks noChangeArrowheads="1"/>
          </p:cNvSpPr>
          <p:nvPr/>
        </p:nvSpPr>
        <p:spPr bwMode="auto">
          <a:xfrm>
            <a:off x="269240" y="8801100"/>
            <a:ext cx="7223760" cy="982980"/>
          </a:xfrm>
          <a:prstGeom prst="rect">
            <a:avLst/>
          </a:prstGeom>
          <a:solidFill>
            <a:schemeClr val="accent1">
              <a:lumMod val="100000"/>
              <a:lumOff val="0"/>
            </a:schemeClr>
          </a:solidFill>
          <a:ln>
            <a:noFill/>
          </a:ln>
          <a:extLst>
            <a:ext uri="{91240B29-F687-4f45-9708-019B960494DF}">
              <a14:hiddenLine xmlns:lc="http://schemas.openxmlformats.org/drawingml/2006/lockedCanvas"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v="urn:schemas-microsoft-com:mac:vml" xmlns:mc="http://schemas.openxmlformats.org/markup-compatibility/2006" xmlns:mo="http://schemas.microsoft.com/office/mac/office/2008/main" xmlns:wpc="http://schemas.microsoft.com/office/word/2010/wordprocessingCanvas" xmln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6" name="Text Box 8">
            <a:extLst>
              <a:ext uri="{FF2B5EF4-FFF2-40B4-BE49-F238E27FC236}">
                <a16:creationId xmlns:a16="http://schemas.microsoft.com/office/drawing/2014/main" id="{DC25B7BF-508D-489F-8886-8D5640AA557D}"/>
              </a:ext>
            </a:extLst>
          </p:cNvPr>
          <p:cNvSpPr txBox="1">
            <a:spLocks noChangeArrowheads="1"/>
          </p:cNvSpPr>
          <p:nvPr/>
        </p:nvSpPr>
        <p:spPr bwMode="auto">
          <a:xfrm>
            <a:off x="-9524" y="5131560"/>
            <a:ext cx="7772400" cy="513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lgn="ctr" defTabSz="914400" eaLnBrk="0" fontAlgn="base" hangingPunct="0">
              <a:spcBef>
                <a:spcPct val="0"/>
              </a:spcBef>
              <a:spcAft>
                <a:spcPct val="0"/>
              </a:spcAft>
            </a:pPr>
            <a:r>
              <a:rPr lang="en-US" altLang="en-US" sz="2400" b="1" i="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Ready Today in </a:t>
            </a:r>
            <a:r>
              <a:rPr lang="en-US" altLang="en-US" sz="2400" b="1" i="1" dirty="0" err="1">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Longpoint</a:t>
            </a:r>
            <a:endParaRPr kumimoji="0" lang="en-US" altLang="en-US" sz="1800" b="0" u="none" strike="noStrike" cap="none" normalizeH="0" baseline="0" dirty="0">
              <a:ln>
                <a:noFill/>
              </a:ln>
              <a:solidFill>
                <a:schemeClr val="tx1"/>
              </a:solidFill>
              <a:effectLst/>
              <a:latin typeface="Arial" panose="020B0604020202020204" pitchFamily="34" charset="0"/>
            </a:endParaRPr>
          </a:p>
        </p:txBody>
      </p:sp>
      <p:sp>
        <p:nvSpPr>
          <p:cNvPr id="7" name="Text Box 10">
            <a:extLst>
              <a:ext uri="{FF2B5EF4-FFF2-40B4-BE49-F238E27FC236}">
                <a16:creationId xmlns:a16="http://schemas.microsoft.com/office/drawing/2014/main" id="{66973471-2869-4DF8-85BF-4740DE264706}"/>
              </a:ext>
            </a:extLst>
          </p:cNvPr>
          <p:cNvSpPr txBox="1">
            <a:spLocks noChangeArrowheads="1"/>
          </p:cNvSpPr>
          <p:nvPr/>
        </p:nvSpPr>
        <p:spPr bwMode="auto">
          <a:xfrm>
            <a:off x="411163" y="5676033"/>
            <a:ext cx="6950075" cy="3582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25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NO CARPET. Stunning laminate floors on main level with tile in baths. Upstairs beautiful CORK FLOORS in bedrooms. If you haven't seen CORK - its quiet, good insulation and BEAUTIFUL! </a:t>
            </a:r>
            <a:r>
              <a:rPr lang="en-US" altLang="en-US" sz="1250" dirty="0" err="1">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Longpoint</a:t>
            </a:r>
            <a:r>
              <a:rPr lang="en-US" altLang="en-US" sz="125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-home to Palmetto Islands County Park. Kayak, paddle board or walk the marsh trails all minutes from your front door. This home is surrounded by mature landscaping and beautiful low maintenance perennials. True hardwood treads on the stairs!</a:t>
            </a:r>
          </a:p>
          <a:p>
            <a:pPr lvl="0" algn="ctr" defTabSz="914400" eaLnBrk="0" fontAlgn="base" hangingPunct="0">
              <a:spcBef>
                <a:spcPct val="0"/>
              </a:spcBef>
              <a:spcAft>
                <a:spcPct val="0"/>
              </a:spcAft>
            </a:pPr>
            <a:endParaRPr lang="en-US" altLang="en-US" sz="100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1250" i="1"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$1800 Lender Credit is available and will be applied towards the buyer's closing costs and pre-</a:t>
            </a:r>
            <a:r>
              <a:rPr lang="en-US" altLang="en-US" sz="1250" i="1" dirty="0" err="1">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paids</a:t>
            </a:r>
            <a:r>
              <a:rPr lang="en-US" altLang="en-US" sz="1250" i="1"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 if the buyer chooses to use the seller's preferred lender. This credit is in addition to any negotiated seller concessions.</a:t>
            </a:r>
          </a:p>
          <a:p>
            <a:pPr lvl="0" algn="ctr" defTabSz="914400" eaLnBrk="0" fontAlgn="base" hangingPunct="0">
              <a:spcBef>
                <a:spcPct val="0"/>
              </a:spcBef>
              <a:spcAft>
                <a:spcPct val="0"/>
              </a:spcAft>
            </a:pPr>
            <a:endParaRPr kumimoji="0" lang="en-US" altLang="en-US" sz="1000" b="1"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1946 </a:t>
            </a:r>
            <a:r>
              <a:rPr lang="en-US" altLang="en-US" sz="2400" b="1" dirty="0" err="1">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Twickenham</a:t>
            </a: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 Place</a:t>
            </a: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Mount Pleasant, SC 29464</a:t>
            </a: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MLS# 19013458 | $339,500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 Box 17">
            <a:extLst>
              <a:ext uri="{FF2B5EF4-FFF2-40B4-BE49-F238E27FC236}">
                <a16:creationId xmlns:a16="http://schemas.microsoft.com/office/drawing/2014/main" id="{216FE4DE-2A9F-4B73-A0EA-AB0C9B2C1C31}"/>
              </a:ext>
            </a:extLst>
          </p:cNvPr>
          <p:cNvSpPr txBox="1">
            <a:spLocks noChangeArrowheads="1"/>
          </p:cNvSpPr>
          <p:nvPr/>
        </p:nvSpPr>
        <p:spPr bwMode="auto">
          <a:xfrm>
            <a:off x="2032000" y="8948103"/>
            <a:ext cx="5329238"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tabLst>
                <a:tab pos="6858000" algn="r"/>
              </a:tabLst>
              <a:defRPr>
                <a:solidFill>
                  <a:schemeClr val="tx1"/>
                </a:solidFill>
                <a:latin typeface="Arial" panose="020B0604020202020204" pitchFamily="34" charset="0"/>
              </a:defRPr>
            </a:lvl1pPr>
            <a:lvl2pPr eaLnBrk="0" fontAlgn="base" hangingPunct="0">
              <a:spcBef>
                <a:spcPct val="0"/>
              </a:spcBef>
              <a:spcAft>
                <a:spcPct val="0"/>
              </a:spcAft>
              <a:tabLst>
                <a:tab pos="6858000" algn="r"/>
              </a:tabLst>
              <a:defRPr>
                <a:solidFill>
                  <a:schemeClr val="tx1"/>
                </a:solidFill>
                <a:latin typeface="Arial" panose="020B0604020202020204" pitchFamily="34" charset="0"/>
              </a:defRPr>
            </a:lvl2pPr>
            <a:lvl3pPr eaLnBrk="0" fontAlgn="base" hangingPunct="0">
              <a:spcBef>
                <a:spcPct val="0"/>
              </a:spcBef>
              <a:spcAft>
                <a:spcPct val="0"/>
              </a:spcAft>
              <a:tabLst>
                <a:tab pos="6858000" algn="r"/>
              </a:tabLst>
              <a:defRPr>
                <a:solidFill>
                  <a:schemeClr val="tx1"/>
                </a:solidFill>
                <a:latin typeface="Arial" panose="020B0604020202020204" pitchFamily="34" charset="0"/>
              </a:defRPr>
            </a:lvl3pPr>
            <a:lvl4pPr eaLnBrk="0" fontAlgn="base" hangingPunct="0">
              <a:spcBef>
                <a:spcPct val="0"/>
              </a:spcBef>
              <a:spcAft>
                <a:spcPct val="0"/>
              </a:spcAft>
              <a:tabLst>
                <a:tab pos="6858000" algn="r"/>
              </a:tabLst>
              <a:defRPr>
                <a:solidFill>
                  <a:schemeClr val="tx1"/>
                </a:solidFill>
                <a:latin typeface="Arial" panose="020B0604020202020204" pitchFamily="34" charset="0"/>
              </a:defRPr>
            </a:lvl4pPr>
            <a:lvl5pPr eaLnBrk="0" fontAlgn="base" hangingPunct="0">
              <a:spcBef>
                <a:spcPct val="0"/>
              </a:spcBef>
              <a:spcAft>
                <a:spcPct val="0"/>
              </a:spcAft>
              <a:tabLst>
                <a:tab pos="6858000" algn="r"/>
              </a:tabLst>
              <a:defRPr>
                <a:solidFill>
                  <a:schemeClr val="tx1"/>
                </a:solidFill>
                <a:latin typeface="Arial" panose="020B0604020202020204" pitchFamily="34" charset="0"/>
              </a:defRPr>
            </a:lvl5pPr>
            <a:lvl6pPr eaLnBrk="0" fontAlgn="base" hangingPunct="0">
              <a:spcBef>
                <a:spcPct val="0"/>
              </a:spcBef>
              <a:spcAft>
                <a:spcPct val="0"/>
              </a:spcAft>
              <a:tabLst>
                <a:tab pos="6858000" algn="r"/>
              </a:tabLst>
              <a:defRPr>
                <a:solidFill>
                  <a:schemeClr val="tx1"/>
                </a:solidFill>
                <a:latin typeface="Arial" panose="020B0604020202020204" pitchFamily="34" charset="0"/>
              </a:defRPr>
            </a:lvl6pPr>
            <a:lvl7pPr eaLnBrk="0" fontAlgn="base" hangingPunct="0">
              <a:spcBef>
                <a:spcPct val="0"/>
              </a:spcBef>
              <a:spcAft>
                <a:spcPct val="0"/>
              </a:spcAft>
              <a:tabLst>
                <a:tab pos="6858000" algn="r"/>
              </a:tabLst>
              <a:defRPr>
                <a:solidFill>
                  <a:schemeClr val="tx1"/>
                </a:solidFill>
                <a:latin typeface="Arial" panose="020B0604020202020204" pitchFamily="34" charset="0"/>
              </a:defRPr>
            </a:lvl7pPr>
            <a:lvl8pPr eaLnBrk="0" fontAlgn="base" hangingPunct="0">
              <a:spcBef>
                <a:spcPct val="0"/>
              </a:spcBef>
              <a:spcAft>
                <a:spcPct val="0"/>
              </a:spcAft>
              <a:tabLst>
                <a:tab pos="6858000" algn="r"/>
              </a:tabLst>
              <a:defRPr>
                <a:solidFill>
                  <a:schemeClr val="tx1"/>
                </a:solidFill>
                <a:latin typeface="Arial" panose="020B0604020202020204" pitchFamily="34" charset="0"/>
              </a:defRPr>
            </a:lvl8pPr>
            <a:lvl9pPr eaLnBrk="0" fontAlgn="base" hangingPunct="0">
              <a:spcBef>
                <a:spcPct val="0"/>
              </a:spcBef>
              <a:spcAft>
                <a:spcPct val="0"/>
              </a:spcAft>
              <a:tabLst>
                <a:tab pos="6858000" algn="r"/>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Geri Lipps Carolina One Real Estate</a:t>
            </a:r>
            <a:endParaRPr kumimoji="0" lang="en-US" altLang="en-US" sz="700" b="0" i="0" u="none" strike="noStrike" cap="none" normalizeH="0" baseline="0" dirty="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843.810.8398 glipps@carolinaone.com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2057" name="Placeholder">
            <a:extLst>
              <a:ext uri="{FF2B5EF4-FFF2-40B4-BE49-F238E27FC236}">
                <a16:creationId xmlns:a16="http://schemas.microsoft.com/office/drawing/2014/main" id="{9E227405-2562-461C-8479-6CDA4B2653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69240" y="220848"/>
            <a:ext cx="7223760" cy="4846193"/>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6">
            <a:extLst>
              <a:ext uri="{FF2B5EF4-FFF2-40B4-BE49-F238E27FC236}">
                <a16:creationId xmlns:a16="http://schemas.microsoft.com/office/drawing/2014/main" id="{465907FF-4FE0-4948-9722-B79EB205DD40}"/>
              </a:ext>
            </a:extLst>
          </p:cNvPr>
          <p:cNvSpPr>
            <a:spLocks noChangeArrowheads="1"/>
          </p:cNvSpPr>
          <p:nvPr/>
        </p:nvSpPr>
        <p:spPr bwMode="auto">
          <a:xfrm>
            <a:off x="274320" y="220848"/>
            <a:ext cx="7223760" cy="631640"/>
          </a:xfrm>
          <a:prstGeom prst="rect">
            <a:avLst/>
          </a:prstGeom>
          <a:solidFill>
            <a:srgbClr val="2D2F2D">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lgn="ctr" defTabSz="914400" eaLnBrk="0" fontAlgn="base" hangingPunct="0">
              <a:spcBef>
                <a:spcPct val="0"/>
              </a:spcBef>
              <a:spcAft>
                <a:spcPct val="0"/>
              </a:spcAft>
            </a:pPr>
            <a:r>
              <a:rPr lang="en-US" altLang="en-US" sz="2800" b="1" i="1"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WOW! Shows Like New…</a:t>
            </a:r>
            <a:endParaRPr kumimoji="0" lang="en-US" altLang="en-US" sz="1800" b="1" i="1" u="none" strike="noStrike" cap="none" normalizeH="0" baseline="0" dirty="0">
              <a:ln>
                <a:noFill/>
              </a:ln>
              <a:solidFill>
                <a:schemeClr val="tx1"/>
              </a:solidFill>
              <a:effectLst/>
              <a:latin typeface="Arial" panose="020B0604020202020204" pitchFamily="34" charset="0"/>
            </a:endParaRPr>
          </a:p>
        </p:txBody>
      </p:sp>
      <p:pic>
        <p:nvPicPr>
          <p:cNvPr id="2055" name="Picture 10">
            <a:extLst>
              <a:ext uri="{FF2B5EF4-FFF2-40B4-BE49-F238E27FC236}">
                <a16:creationId xmlns:a16="http://schemas.microsoft.com/office/drawing/2014/main" id="{F328D7C7-DFC7-41A9-9773-397FF73A9A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3" y="8898096"/>
            <a:ext cx="1441450" cy="78898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FB961A4C-9BB4-4C78-BDDF-ACFE4CBC41C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381452" y="4073544"/>
            <a:ext cx="1094520" cy="820890"/>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46D25655-7AF2-4926-BD7E-2A939CBAD85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806599" y="4078686"/>
            <a:ext cx="1087664" cy="81574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025D5773-DC04-408C-8671-DCAC0146F02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4224890" y="4078686"/>
            <a:ext cx="611811" cy="815748"/>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11B75166-F5BE-48C4-B25D-295F3D011466}"/>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5167328" y="4078686"/>
            <a:ext cx="611811" cy="815748"/>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A9909634-33AA-49D6-81F4-8C1E860E096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109764" y="4078686"/>
            <a:ext cx="1223622" cy="815748"/>
          </a:xfrm>
          <a:prstGeom prst="rect">
            <a:avLst/>
          </a:prstGeom>
          <a:ln>
            <a:noFill/>
          </a:ln>
          <a:effectLst>
            <a:outerShdw blurRad="190500" algn="tl" rotWithShape="0">
              <a:srgbClr val="000000">
                <a:alpha val="70000"/>
              </a:srgbClr>
            </a:outerShdw>
          </a:effectLst>
        </p:spPr>
      </p:pic>
      <p:pic>
        <p:nvPicPr>
          <p:cNvPr id="17" name="Picture 16">
            <a:extLst>
              <a:ext uri="{FF2B5EF4-FFF2-40B4-BE49-F238E27FC236}">
                <a16:creationId xmlns:a16="http://schemas.microsoft.com/office/drawing/2014/main" id="{0A2680F9-AF87-4AE4-BBD6-359DA51E2B86}"/>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39014" y="4078686"/>
            <a:ext cx="611811" cy="81574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3629047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153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News Gothic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cp:revision>
  <dcterms:created xsi:type="dcterms:W3CDTF">2019-07-11T19:51:50Z</dcterms:created>
  <dcterms:modified xsi:type="dcterms:W3CDTF">2019-08-30T20:33:34Z</dcterms:modified>
</cp:coreProperties>
</file>