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75" d="100"/>
          <a:sy n="75" d="100"/>
        </p:scale>
        <p:origin x="-1608" y="-78"/>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1"/>
      </p:bgRef>
    </p:bg>
    <p:spTree>
      <p:nvGrpSpPr>
        <p:cNvPr id="1" name=""/>
        <p:cNvGrpSpPr/>
        <p:nvPr/>
      </p:nvGrpSpPr>
      <p:grpSpPr>
        <a:xfrm>
          <a:off x="0" y="0"/>
          <a:ext cx="0" cy="0"/>
          <a:chOff x="0" y="0"/>
          <a:chExt cx="0" cy="0"/>
        </a:xfrm>
      </p:grpSpPr>
      <p:sp>
        <p:nvSpPr>
          <p:cNvPr id="8" name="Rectangle 7"/>
          <p:cNvSpPr/>
          <p:nvPr/>
        </p:nvSpPr>
        <p:spPr>
          <a:xfrm flipH="1">
            <a:off x="2266950" y="0"/>
            <a:ext cx="5505450" cy="10058400"/>
          </a:xfrm>
          <a:prstGeom prst="rect">
            <a:avLst/>
          </a:prstGeom>
          <a:blipFill>
            <a:blip r:embed="rId2">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00000" r="50000"/>
                </a:path>
                <a:tileRect/>
              </a:gradFill>
            </a:fillOverlay>
            <a:innerShdw blurRad="63500" dist="44450" dir="10800000">
              <a:srgbClr val="000000">
                <a:alpha val="5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Straight Connector 8"/>
          <p:cNvSpPr>
            <a:spLocks noChangeShapeType="1"/>
          </p:cNvSpPr>
          <p:nvPr/>
        </p:nvSpPr>
        <p:spPr bwMode="auto">
          <a:xfrm rot="16200000">
            <a:off x="-2762250" y="5029200"/>
            <a:ext cx="10058400" cy="0"/>
          </a:xfrm>
          <a:prstGeom prst="line">
            <a:avLst/>
          </a:prstGeom>
          <a:noFill/>
          <a:ln w="11430" cap="flat" cmpd="sng" algn="ctr">
            <a:solidFill>
              <a:schemeClr val="bg1">
                <a:shade val="95000"/>
              </a:schemeClr>
            </a:solidFill>
            <a:prstDash val="solid"/>
            <a:miter lim="800000"/>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Title 11"/>
          <p:cNvSpPr>
            <a:spLocks noGrp="1"/>
          </p:cNvSpPr>
          <p:nvPr>
            <p:ph type="ctrTitle"/>
          </p:nvPr>
        </p:nvSpPr>
        <p:spPr>
          <a:xfrm>
            <a:off x="2861838" y="782320"/>
            <a:ext cx="4339590" cy="4206646"/>
          </a:xfrm>
        </p:spPr>
        <p:txBody>
          <a:bodyPr lIns="45720" tIns="0" rIns="45720">
            <a:noAutofit/>
          </a:bodyPr>
          <a:lstStyle>
            <a:lvl1pPr algn="r">
              <a:defRPr sz="4200" b="1"/>
            </a:lvl1pPr>
            <a:extLst/>
          </a:lstStyle>
          <a:p>
            <a:r>
              <a:rPr kumimoji="0" lang="en-US" smtClean="0"/>
              <a:t>Click to edit Master title style</a:t>
            </a:r>
            <a:endParaRPr kumimoji="0" lang="en-US"/>
          </a:p>
        </p:txBody>
      </p:sp>
      <p:sp>
        <p:nvSpPr>
          <p:cNvPr id="25" name="Subtitle 24"/>
          <p:cNvSpPr>
            <a:spLocks noGrp="1"/>
          </p:cNvSpPr>
          <p:nvPr>
            <p:ph type="subTitle" idx="1"/>
          </p:nvPr>
        </p:nvSpPr>
        <p:spPr>
          <a:xfrm>
            <a:off x="2851276" y="5191800"/>
            <a:ext cx="4347561" cy="1615164"/>
          </a:xfrm>
        </p:spPr>
        <p:txBody>
          <a:bodyPr lIns="45720" tIns="0" rIns="45720" bIns="0"/>
          <a:lstStyle>
            <a:lvl1pPr marL="0" indent="0" algn="r">
              <a:buNone/>
              <a:defRPr sz="2200">
                <a:solidFill>
                  <a:srgbClr val="FFFFFF"/>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31" name="Date Placeholder 30"/>
          <p:cNvSpPr>
            <a:spLocks noGrp="1"/>
          </p:cNvSpPr>
          <p:nvPr>
            <p:ph type="dt" sz="half" idx="10"/>
          </p:nvPr>
        </p:nvSpPr>
        <p:spPr>
          <a:xfrm>
            <a:off x="4990541" y="9618321"/>
            <a:ext cx="1702094" cy="332790"/>
          </a:xfrm>
        </p:spPr>
        <p:txBody>
          <a:bodyPr/>
          <a:lstStyle>
            <a:lvl1pPr>
              <a:defRPr lang="en-US" smtClean="0">
                <a:solidFill>
                  <a:srgbClr val="FFFFFF"/>
                </a:solidFill>
              </a:defRPr>
            </a:lvl1pPr>
            <a:extLst/>
          </a:lstStyle>
          <a:p>
            <a:fld id="{1D8BD707-D9CF-40AE-B4C6-C98DA3205C09}" type="datetimeFigureOut">
              <a:rPr lang="en-US" smtClean="0"/>
              <a:pPr/>
              <a:t>9/29/2014</a:t>
            </a:fld>
            <a:endParaRPr lang="en-US"/>
          </a:p>
        </p:txBody>
      </p:sp>
      <p:sp>
        <p:nvSpPr>
          <p:cNvPr id="18" name="Footer Placeholder 17"/>
          <p:cNvSpPr>
            <a:spLocks noGrp="1"/>
          </p:cNvSpPr>
          <p:nvPr>
            <p:ph type="ftr" sz="quarter" idx="11"/>
          </p:nvPr>
        </p:nvSpPr>
        <p:spPr>
          <a:xfrm>
            <a:off x="2396490" y="9618321"/>
            <a:ext cx="2488564" cy="335280"/>
          </a:xfrm>
        </p:spPr>
        <p:txBody>
          <a:bodyPr/>
          <a:lstStyle>
            <a:lvl1pPr>
              <a:defRPr lang="en-US" dirty="0">
                <a:solidFill>
                  <a:srgbClr val="FFFFFF"/>
                </a:solidFill>
              </a:defRPr>
            </a:lvl1pPr>
            <a:extLst/>
          </a:lstStyle>
          <a:p>
            <a:endParaRPr lang="en-US"/>
          </a:p>
        </p:txBody>
      </p:sp>
      <p:sp>
        <p:nvSpPr>
          <p:cNvPr id="29" name="Slide Number Placeholder 28"/>
          <p:cNvSpPr>
            <a:spLocks noGrp="1"/>
          </p:cNvSpPr>
          <p:nvPr>
            <p:ph type="sldNum" sz="quarter" idx="12"/>
          </p:nvPr>
        </p:nvSpPr>
        <p:spPr>
          <a:xfrm>
            <a:off x="6698751" y="9615830"/>
            <a:ext cx="500086" cy="335280"/>
          </a:xfrm>
        </p:spPr>
        <p:txBody>
          <a:bodyPr/>
          <a:lstStyle>
            <a:lvl1pPr>
              <a:defRPr lang="en-US" smtClean="0">
                <a:solidFill>
                  <a:srgbClr val="FFFFFF"/>
                </a:solidFill>
              </a:defRPr>
            </a:lvl1pPr>
            <a:extLst/>
          </a:lstStyle>
          <a:p>
            <a:fld id="{B6F15528-21DE-4FAA-801E-634DDDAF4B2B}"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1D8BD707-D9CF-40AE-B4C6-C98DA3205C09}" type="datetimeFigureOut">
              <a:rPr lang="en-US" smtClean="0"/>
              <a:pPr/>
              <a:t>9/29/2014</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570220" y="403268"/>
            <a:ext cx="1295400" cy="8582237"/>
          </a:xfrm>
        </p:spPr>
        <p:txBody>
          <a:bodyPr vert="eaVert" ancho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388620" y="402809"/>
            <a:ext cx="5116830" cy="8582237"/>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a:xfrm>
            <a:off x="3606394" y="9618321"/>
            <a:ext cx="1702094" cy="332790"/>
          </a:xfrm>
        </p:spPr>
        <p:txBody>
          <a:bodyPr/>
          <a:lstStyle>
            <a:extLst/>
          </a:lstStyle>
          <a:p>
            <a:fld id="{1D8BD707-D9CF-40AE-B4C6-C98DA3205C09}" type="datetimeFigureOut">
              <a:rPr lang="en-US" smtClean="0"/>
              <a:pPr/>
              <a:t>9/29/2014</a:t>
            </a:fld>
            <a:endParaRPr lang="en-US"/>
          </a:p>
        </p:txBody>
      </p:sp>
      <p:sp>
        <p:nvSpPr>
          <p:cNvPr id="5" name="Footer Placeholder 4"/>
          <p:cNvSpPr>
            <a:spLocks noGrp="1"/>
          </p:cNvSpPr>
          <p:nvPr>
            <p:ph type="ftr" sz="quarter" idx="11"/>
          </p:nvPr>
        </p:nvSpPr>
        <p:spPr>
          <a:xfrm>
            <a:off x="388620" y="9615830"/>
            <a:ext cx="3108960" cy="335280"/>
          </a:xfrm>
        </p:spPr>
        <p:txBody>
          <a:bodyPr/>
          <a:lstStyle>
            <a:extLst/>
          </a:lstStyle>
          <a:p>
            <a:endParaRPr lang="en-US"/>
          </a:p>
        </p:txBody>
      </p:sp>
      <p:sp>
        <p:nvSpPr>
          <p:cNvPr id="6" name="Slide Number Placeholder 5"/>
          <p:cNvSpPr>
            <a:spLocks noGrp="1"/>
          </p:cNvSpPr>
          <p:nvPr>
            <p:ph type="sldNum" sz="quarter" idx="12"/>
          </p:nvPr>
        </p:nvSpPr>
        <p:spPr>
          <a:xfrm>
            <a:off x="5316321" y="9611360"/>
            <a:ext cx="500086" cy="335280"/>
          </a:xfrm>
        </p:spPr>
        <p:txBody>
          <a:bodyPr/>
          <a:lstStyle>
            <a:lvl1pPr>
              <a:defRPr>
                <a:solidFill>
                  <a:schemeClr val="tx2"/>
                </a:solidFill>
              </a:defRPr>
            </a:lvl1pPr>
            <a:extLst/>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1D8BD707-D9CF-40AE-B4C6-C98DA3205C09}" type="datetimeFigureOut">
              <a:rPr lang="en-US" smtClean="0"/>
              <a:pPr/>
              <a:t>9/29/2014</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06780" y="4138695"/>
            <a:ext cx="5317165" cy="1997710"/>
          </a:xfrm>
        </p:spPr>
        <p:txBody>
          <a:bodyPr tIns="0" anchor="t"/>
          <a:lstStyle>
            <a:lvl1pPr algn="r">
              <a:buNone/>
              <a:defRPr sz="4200" b="1" cap="all"/>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906780" y="2794001"/>
            <a:ext cx="5317165" cy="1090477"/>
          </a:xfrm>
        </p:spPr>
        <p:txBody>
          <a:bodyPr anchor="b"/>
          <a:lstStyle>
            <a:lvl1pPr marL="0" indent="0" algn="r">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a:xfrm>
            <a:off x="4015603" y="9616654"/>
            <a:ext cx="1702094" cy="332790"/>
          </a:xfrm>
        </p:spPr>
        <p:txBody>
          <a:bodyPr bIns="0" anchor="b"/>
          <a:lstStyle>
            <a:lvl1pPr>
              <a:defRPr>
                <a:solidFill>
                  <a:schemeClr val="tx2"/>
                </a:solidFill>
              </a:defRPr>
            </a:lvl1pPr>
            <a:extLst/>
          </a:lstStyle>
          <a:p>
            <a:fld id="{1D8BD707-D9CF-40AE-B4C6-C98DA3205C09}" type="datetimeFigureOut">
              <a:rPr lang="en-US" smtClean="0"/>
              <a:pPr/>
              <a:t>9/29/2014</a:t>
            </a:fld>
            <a:endParaRPr lang="en-US"/>
          </a:p>
        </p:txBody>
      </p:sp>
      <p:sp>
        <p:nvSpPr>
          <p:cNvPr id="5" name="Footer Placeholder 4"/>
          <p:cNvSpPr>
            <a:spLocks noGrp="1"/>
          </p:cNvSpPr>
          <p:nvPr>
            <p:ph type="ftr" sz="quarter" idx="11"/>
          </p:nvPr>
        </p:nvSpPr>
        <p:spPr>
          <a:xfrm>
            <a:off x="1475054" y="9616655"/>
            <a:ext cx="2461260" cy="335280"/>
          </a:xfrm>
        </p:spPr>
        <p:txBody>
          <a:bodyPr bIns="0" anchor="b"/>
          <a:lstStyle>
            <a:lvl1pPr>
              <a:defRPr>
                <a:solidFill>
                  <a:schemeClr val="tx2"/>
                </a:solidFill>
              </a:defRPr>
            </a:lvl1pPr>
            <a:extLst/>
          </a:lstStyle>
          <a:p>
            <a:endParaRPr lang="en-US"/>
          </a:p>
        </p:txBody>
      </p:sp>
      <p:sp>
        <p:nvSpPr>
          <p:cNvPr id="6" name="Slide Number Placeholder 5"/>
          <p:cNvSpPr>
            <a:spLocks noGrp="1"/>
          </p:cNvSpPr>
          <p:nvPr>
            <p:ph type="sldNum" sz="quarter" idx="12"/>
          </p:nvPr>
        </p:nvSpPr>
        <p:spPr>
          <a:xfrm>
            <a:off x="5723859" y="9614164"/>
            <a:ext cx="500086" cy="335280"/>
          </a:xfrm>
        </p:spPr>
        <p:txBody>
          <a:bodyPr/>
          <a:lstStyle>
            <a:extLst/>
          </a:lstStyle>
          <a:p>
            <a:fld id="{B6F15528-21DE-4FAA-801E-634DDDAF4B2B}"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388620" y="469392"/>
            <a:ext cx="6155741" cy="1676400"/>
          </a:xfrm>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388620" y="2346961"/>
            <a:ext cx="2992374" cy="6638079"/>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3551987" y="2346961"/>
            <a:ext cx="2992374" cy="6638079"/>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1D8BD707-D9CF-40AE-B4C6-C98DA3205C09}" type="datetimeFigureOut">
              <a:rPr lang="en-US" smtClean="0"/>
              <a:pPr/>
              <a:t>9/29/2014</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8620" y="469392"/>
            <a:ext cx="6155741" cy="1676400"/>
          </a:xfrm>
        </p:spPr>
        <p:txBody>
          <a:bodyPr anchor="b"/>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88620" y="8605520"/>
            <a:ext cx="2992374" cy="670560"/>
          </a:xfrm>
          <a:noFill/>
          <a:ln w="12700" cap="flat" cmpd="sng" algn="ctr">
            <a:solidFill>
              <a:schemeClr val="tx2"/>
            </a:solidFill>
            <a:prstDash val="solid"/>
          </a:ln>
          <a:effectLst/>
        </p:spPr>
        <p:style>
          <a:lnRef idx="1">
            <a:schemeClr val="accent1"/>
          </a:lnRef>
          <a:fillRef idx="3">
            <a:schemeClr val="accent1"/>
          </a:fillRef>
          <a:effectRef idx="2">
            <a:schemeClr val="accent1"/>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3551987" y="8605520"/>
            <a:ext cx="2992374" cy="670560"/>
          </a:xfrm>
          <a:noFill/>
          <a:ln w="12700" cap="flat" cmpd="sng" algn="ctr">
            <a:solidFill>
              <a:schemeClr val="tx2"/>
            </a:solidFill>
            <a:prstDash val="solid"/>
          </a:ln>
          <a:effectLst/>
        </p:spPr>
        <p:style>
          <a:lnRef idx="1">
            <a:schemeClr val="accent2"/>
          </a:lnRef>
          <a:fillRef idx="3">
            <a:schemeClr val="accent2"/>
          </a:fillRef>
          <a:effectRef idx="2">
            <a:schemeClr val="accent2"/>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388620" y="2510699"/>
            <a:ext cx="2992374" cy="603504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3551987" y="2510699"/>
            <a:ext cx="2992374" cy="603504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1D8BD707-D9CF-40AE-B4C6-C98DA3205C09}" type="datetimeFigureOut">
              <a:rPr lang="en-US" smtClean="0"/>
              <a:pPr/>
              <a:t>9/29/2014</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388620" y="469392"/>
            <a:ext cx="6155741" cy="1676400"/>
          </a:xfrm>
        </p:spPr>
        <p:txBody>
          <a:bodyP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1D8BD707-D9CF-40AE-B4C6-C98DA3205C09}" type="datetimeFigureOut">
              <a:rPr lang="en-US" smtClean="0"/>
              <a:pPr/>
              <a:t>9/29/2014</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solidFill>
                  <a:schemeClr val="tx2"/>
                </a:solidFill>
              </a:defRPr>
            </a:lvl1pPr>
            <a:extLst/>
          </a:lstStyle>
          <a:p>
            <a:fld id="{1D8BD707-D9CF-40AE-B4C6-C98DA3205C09}" type="datetimeFigureOut">
              <a:rPr lang="en-US" smtClean="0"/>
              <a:pPr/>
              <a:t>9/29/2014</a:t>
            </a:fld>
            <a:endParaRPr lang="en-US"/>
          </a:p>
        </p:txBody>
      </p:sp>
      <p:sp>
        <p:nvSpPr>
          <p:cNvPr id="3" name="Footer Placeholder 2"/>
          <p:cNvSpPr>
            <a:spLocks noGrp="1"/>
          </p:cNvSpPr>
          <p:nvPr>
            <p:ph type="ftr" sz="quarter" idx="11"/>
          </p:nvPr>
        </p:nvSpPr>
        <p:spPr/>
        <p:txBody>
          <a:bodyPr/>
          <a:lstStyle>
            <a:lvl1pPr>
              <a:defRPr>
                <a:solidFill>
                  <a:schemeClr val="tx2"/>
                </a:solidFill>
              </a:defRPr>
            </a:lvl1pPr>
            <a:extLst/>
          </a:lstStyle>
          <a:p>
            <a:endParaRPr lang="en-US"/>
          </a:p>
        </p:txBody>
      </p:sp>
      <p:sp>
        <p:nvSpPr>
          <p:cNvPr id="4" name="Slide Number Placeholder 3"/>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0" y="335280"/>
            <a:ext cx="5013198" cy="1721104"/>
          </a:xfrm>
        </p:spPr>
        <p:txBody>
          <a:bodyPr wrap="square" anchor="b"/>
          <a:lstStyle>
            <a:lvl1pPr algn="l">
              <a:buNone/>
              <a:defRPr lang="en-US" sz="2400" baseline="0" smtClean="0"/>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388620" y="2196210"/>
            <a:ext cx="5013198" cy="883684"/>
          </a:xfrm>
        </p:spPr>
        <p:txBody>
          <a:bodyPr rot="0" spcFirstLastPara="0" vertOverflow="overflow" horzOverflow="overflow" vert="horz" wrap="square" lIns="45720" tIns="0" rIns="0" bIns="0" numCol="1" spcCol="0" rtlCol="0" fromWordArt="0" anchor="t" anchorCtr="0" forceAA="0" compatLnSpc="1">
            <a:normAutofit/>
          </a:bodyPr>
          <a:lstStyle>
            <a:lvl1pPr marL="0" indent="0">
              <a:spcBef>
                <a:spcPts val="0"/>
              </a:spcBef>
              <a:spcAft>
                <a:spcPts val="0"/>
              </a:spcAft>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88620" y="3129280"/>
            <a:ext cx="6153150" cy="641190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1D8BD707-D9CF-40AE-B4C6-C98DA3205C09}" type="datetimeFigureOut">
              <a:rPr lang="en-US" smtClean="0"/>
              <a:pPr/>
              <a:t>9/29/2014</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2"/>
      </p:bgRef>
    </p:bg>
    <p:spTree>
      <p:nvGrpSpPr>
        <p:cNvPr id="1" name=""/>
        <p:cNvGrpSpPr/>
        <p:nvPr/>
      </p:nvGrpSpPr>
      <p:grpSpPr>
        <a:xfrm>
          <a:off x="0" y="0"/>
          <a:ext cx="0" cy="0"/>
          <a:chOff x="0" y="0"/>
          <a:chExt cx="0" cy="0"/>
        </a:xfrm>
      </p:grpSpPr>
      <p:sp>
        <p:nvSpPr>
          <p:cNvPr id="8" name="Rectangle 7"/>
          <p:cNvSpPr/>
          <p:nvPr/>
        </p:nvSpPr>
        <p:spPr>
          <a:xfrm rot="21240000">
            <a:off x="508273" y="1473514"/>
            <a:ext cx="3671598" cy="6325107"/>
          </a:xfrm>
          <a:prstGeom prst="rect">
            <a:avLst/>
          </a:prstGeom>
          <a:solidFill>
            <a:srgbClr val="FAFAFA"/>
          </a:solidFill>
          <a:ln w="1270" cap="rnd" cmpd="sng" algn="ctr">
            <a:solidFill>
              <a:srgbClr val="EAEAEA"/>
            </a:solidFill>
            <a:prstDash val="solid"/>
          </a:ln>
          <a:effectLst>
            <a:outerShdw blurRad="25000" dist="12700" dir="5400000" algn="t"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9" name="Rectangle 8"/>
          <p:cNvSpPr/>
          <p:nvPr/>
        </p:nvSpPr>
        <p:spPr>
          <a:xfrm rot="21420000">
            <a:off x="507201" y="1464931"/>
            <a:ext cx="3671598" cy="6325107"/>
          </a:xfrm>
          <a:prstGeom prst="rect">
            <a:avLst/>
          </a:prstGeom>
          <a:solidFill>
            <a:srgbClr val="FAFAFA"/>
          </a:solidFill>
          <a:ln w="1270" cap="rnd" cmpd="sng" algn="ctr">
            <a:solidFill>
              <a:srgbClr val="EAEAEA"/>
            </a:solidFill>
            <a:prstDash val="solid"/>
          </a:ln>
          <a:effectLst>
            <a:outerShdw blurRad="28000" dist="12700" dir="5400000" algn="tl"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Title 1"/>
          <p:cNvSpPr>
            <a:spLocks noGrp="1"/>
          </p:cNvSpPr>
          <p:nvPr>
            <p:ph type="title"/>
          </p:nvPr>
        </p:nvSpPr>
        <p:spPr>
          <a:xfrm>
            <a:off x="4580733" y="1676400"/>
            <a:ext cx="2914650" cy="3017520"/>
          </a:xfrm>
        </p:spPr>
        <p:txBody>
          <a:bodyPr vert="horz" anchor="b"/>
          <a:lstStyle>
            <a:lvl1pPr algn="l">
              <a:buNone/>
              <a:defRPr sz="3000" b="1" baseline="0">
                <a:ln w="500">
                  <a:solidFill>
                    <a:schemeClr val="tx2">
                      <a:shade val="10000"/>
                      <a:satMod val="135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defRPr>
            </a:lvl1pPr>
            <a:extLst/>
          </a:lstStyle>
          <a:p>
            <a:r>
              <a:rPr kumimoji="0" lang="en-US" smtClean="0"/>
              <a:t>Click to edit Master title style</a:t>
            </a:r>
            <a:endParaRPr kumimoji="0" lang="en-US" dirty="0"/>
          </a:p>
        </p:txBody>
      </p:sp>
      <p:sp>
        <p:nvSpPr>
          <p:cNvPr id="4" name="Text Placeholder 3"/>
          <p:cNvSpPr>
            <a:spLocks noGrp="1"/>
          </p:cNvSpPr>
          <p:nvPr>
            <p:ph type="body" sz="half" idx="2"/>
          </p:nvPr>
        </p:nvSpPr>
        <p:spPr>
          <a:xfrm>
            <a:off x="4580733" y="4815997"/>
            <a:ext cx="2914650" cy="2816352"/>
          </a:xfrm>
        </p:spPr>
        <p:txBody>
          <a:bodyPr rot="0" spcFirstLastPara="0" vertOverflow="overflow" horzOverflow="overflow" vert="horz" wrap="square" lIns="82296" tIns="0" rIns="0" bIns="0" numCol="1" spcCol="0" rtlCol="0" fromWordArt="0" anchor="t" anchorCtr="0" forceAA="0" compatLnSpc="1">
            <a:normAutofit/>
          </a:bodyPr>
          <a:lstStyle>
            <a:lvl1pPr marL="0" indent="0">
              <a:lnSpc>
                <a:spcPct val="100000"/>
              </a:lnSpc>
              <a:spcBef>
                <a:spcPts val="0"/>
              </a:spcBef>
              <a:buFontTx/>
              <a:buNone/>
              <a:defRPr sz="1400" baseline="0">
                <a:solidFill>
                  <a:schemeClr val="tx1"/>
                </a:solidFill>
              </a:defRPr>
            </a:lvl1pPr>
            <a:lvl2pPr>
              <a:defRPr sz="1200"/>
            </a:lvl2pPr>
            <a:lvl3pPr>
              <a:defRPr sz="1000"/>
            </a:lvl3pPr>
            <a:lvl4pPr>
              <a:defRPr sz="900"/>
            </a:lvl4pPr>
            <a:lvl5pPr>
              <a:defRPr sz="900"/>
            </a:lvl5pPr>
            <a:extLst/>
          </a:lstStyle>
          <a:p>
            <a:pPr marL="0" marR="0" lvl="0" indent="0" algn="l" defTabSz="0" rtl="0" eaLnBrk="1" fontAlgn="auto" latinLnBrk="0" hangingPunct="1">
              <a:lnSpc>
                <a:spcPct val="100000"/>
              </a:lnSpc>
              <a:spcBef>
                <a:spcPts val="0"/>
              </a:spcBef>
              <a:spcAft>
                <a:spcPts val="0"/>
              </a:spcAft>
              <a:buClr>
                <a:schemeClr val="tx2"/>
              </a:buClr>
              <a:buSzPct val="73000"/>
              <a:buFontTx/>
              <a:buNone/>
              <a:tabLst/>
              <a:defRPr/>
            </a:pPr>
            <a:r>
              <a:rPr kumimoji="0" lang="en-US" smtClean="0"/>
              <a:t>Click to edit Master text styles</a:t>
            </a:r>
          </a:p>
        </p:txBody>
      </p:sp>
      <p:sp>
        <p:nvSpPr>
          <p:cNvPr id="5" name="Date Placeholder 4"/>
          <p:cNvSpPr>
            <a:spLocks noGrp="1"/>
          </p:cNvSpPr>
          <p:nvPr>
            <p:ph type="dt" sz="half" idx="10"/>
          </p:nvPr>
        </p:nvSpPr>
        <p:spPr/>
        <p:txBody>
          <a:bodyPr/>
          <a:lstStyle>
            <a:extLst/>
          </a:lstStyle>
          <a:p>
            <a:fld id="{1D8BD707-D9CF-40AE-B4C6-C98DA3205C09}" type="datetimeFigureOut">
              <a:rPr lang="en-US" smtClean="0"/>
              <a:pPr/>
              <a:t>9/29/2014</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B6F15528-21DE-4FAA-801E-634DDDAF4B2B}" type="slidenum">
              <a:rPr lang="en-US" smtClean="0"/>
              <a:pPr/>
              <a:t>‹#›</a:t>
            </a:fld>
            <a:endParaRPr lang="en-US"/>
          </a:p>
        </p:txBody>
      </p:sp>
      <p:sp>
        <p:nvSpPr>
          <p:cNvPr id="10" name="Picture Placeholder 9"/>
          <p:cNvSpPr>
            <a:spLocks noGrp="1"/>
          </p:cNvSpPr>
          <p:nvPr>
            <p:ph type="pic" idx="1"/>
          </p:nvPr>
        </p:nvSpPr>
        <p:spPr>
          <a:xfrm>
            <a:off x="564130" y="1526803"/>
            <a:ext cx="3575304" cy="6169152"/>
          </a:xfrm>
          <a:solidFill>
            <a:schemeClr val="bg2">
              <a:shade val="50000"/>
            </a:schemeClr>
          </a:solidFill>
          <a:ln w="107950">
            <a:solidFill>
              <a:srgbClr val="FFFFFF"/>
            </a:solidFill>
            <a:miter lim="800000"/>
          </a:ln>
          <a:effectLst>
            <a:outerShdw blurRad="44450" dist="3810" dir="5400000" algn="tl" rotWithShape="0">
              <a:srgbClr val="000000">
                <a:alpha val="60000"/>
              </a:srgbClr>
            </a:outerShdw>
          </a:effectLst>
          <a:scene3d>
            <a:camera prst="orthographicFront"/>
            <a:lightRig rig="threePt" dir="t"/>
          </a:scene3d>
          <a:sp3d contourW="3810">
            <a:contourClr>
              <a:srgbClr val="969696"/>
            </a:contourClr>
          </a:sp3d>
        </p:spPr>
        <p:txBody>
          <a:bodyPr/>
          <a:lstStyle>
            <a:lvl1pPr marL="0" indent="0">
              <a:buNone/>
              <a:defRPr sz="3200"/>
            </a:lvl1pPr>
            <a:extLst/>
          </a:lstStyle>
          <a:p>
            <a:r>
              <a:rPr kumimoji="0" lang="en-US" smtClean="0"/>
              <a:t>Click icon to add picture</a:t>
            </a:r>
            <a:endParaRPr kumimoji="0" lang="en-US" dirty="0"/>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flipH="1">
            <a:off x="6930390" y="0"/>
            <a:ext cx="842010" cy="10058400"/>
          </a:xfrm>
          <a:prstGeom prst="rect">
            <a:avLst/>
          </a:prstGeom>
          <a:blipFill>
            <a:blip r:embed="rId13">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10000" r="50000" b="-10000"/>
                </a:path>
                <a:tileRect/>
              </a:gradFill>
            </a:fillOverlay>
            <a:innerShdw blurRad="63500" dist="44450" dir="10800000">
              <a:srgbClr val="000000">
                <a:alpha val="45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3" name="Title Placeholder 2"/>
          <p:cNvSpPr>
            <a:spLocks noGrp="1"/>
          </p:cNvSpPr>
          <p:nvPr>
            <p:ph type="title"/>
          </p:nvPr>
        </p:nvSpPr>
        <p:spPr>
          <a:xfrm>
            <a:off x="388620" y="469392"/>
            <a:ext cx="6153150" cy="1676400"/>
          </a:xfrm>
          <a:prstGeom prst="rect">
            <a:avLst/>
          </a:prstGeom>
        </p:spPr>
        <p:txBody>
          <a:bodyPr vert="horz" lIns="45720" tIns="0" rIns="45720" bIns="0" anchor="b" anchorCtr="0">
            <a:normAutofit/>
          </a:bodyPr>
          <a:lstStyle>
            <a:extLst/>
          </a:lstStyle>
          <a:p>
            <a:r>
              <a:rPr kumimoji="0" lang="en-US" smtClean="0"/>
              <a:t>Click to edit Master title style</a:t>
            </a:r>
            <a:endParaRPr kumimoji="0" lang="en-US"/>
          </a:p>
        </p:txBody>
      </p:sp>
      <p:sp>
        <p:nvSpPr>
          <p:cNvPr id="31" name="Text Placeholder 30"/>
          <p:cNvSpPr>
            <a:spLocks noGrp="1"/>
          </p:cNvSpPr>
          <p:nvPr>
            <p:ph type="body" idx="1"/>
          </p:nvPr>
        </p:nvSpPr>
        <p:spPr>
          <a:xfrm>
            <a:off x="388620" y="2360477"/>
            <a:ext cx="6153150" cy="7107936"/>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7" name="Date Placeholder 26"/>
          <p:cNvSpPr>
            <a:spLocks noGrp="1"/>
          </p:cNvSpPr>
          <p:nvPr>
            <p:ph type="dt" sz="half" idx="2"/>
          </p:nvPr>
        </p:nvSpPr>
        <p:spPr>
          <a:xfrm>
            <a:off x="3609046" y="9618321"/>
            <a:ext cx="1702094" cy="332790"/>
          </a:xfrm>
          <a:prstGeom prst="rect">
            <a:avLst/>
          </a:prstGeom>
        </p:spPr>
        <p:txBody>
          <a:bodyPr vert="horz" tIns="0" bIns="0" anchor="b"/>
          <a:lstStyle>
            <a:lvl1pPr algn="l" eaLnBrk="1" latinLnBrk="0" hangingPunct="1">
              <a:defRPr kumimoji="0" sz="1000">
                <a:solidFill>
                  <a:schemeClr val="tx2"/>
                </a:solidFill>
              </a:defRPr>
            </a:lvl1pPr>
            <a:extLst/>
          </a:lstStyle>
          <a:p>
            <a:fld id="{1D8BD707-D9CF-40AE-B4C6-C98DA3205C09}" type="datetimeFigureOut">
              <a:rPr lang="en-US" smtClean="0"/>
              <a:pPr/>
              <a:t>9/29/2014</a:t>
            </a:fld>
            <a:endParaRPr lang="en-US"/>
          </a:p>
        </p:txBody>
      </p:sp>
      <p:sp>
        <p:nvSpPr>
          <p:cNvPr id="4" name="Footer Placeholder 3"/>
          <p:cNvSpPr>
            <a:spLocks noGrp="1"/>
          </p:cNvSpPr>
          <p:nvPr>
            <p:ph type="ftr" sz="quarter" idx="3"/>
          </p:nvPr>
        </p:nvSpPr>
        <p:spPr>
          <a:xfrm>
            <a:off x="388620" y="9618321"/>
            <a:ext cx="3108960" cy="335280"/>
          </a:xfrm>
          <a:prstGeom prst="rect">
            <a:avLst/>
          </a:prstGeom>
        </p:spPr>
        <p:txBody>
          <a:bodyPr vert="horz" tIns="0" bIns="0" anchor="b"/>
          <a:lstStyle>
            <a:lvl1pPr algn="r" eaLnBrk="1" latinLnBrk="0" hangingPunct="1">
              <a:defRPr kumimoji="0" sz="1000">
                <a:solidFill>
                  <a:schemeClr val="tx2"/>
                </a:solidFill>
              </a:defRPr>
            </a:lvl1pPr>
            <a:extLst/>
          </a:lstStyle>
          <a:p>
            <a:endParaRPr lang="en-US"/>
          </a:p>
        </p:txBody>
      </p:sp>
      <p:sp>
        <p:nvSpPr>
          <p:cNvPr id="16" name="Slide Number Placeholder 15"/>
          <p:cNvSpPr>
            <a:spLocks noGrp="1"/>
          </p:cNvSpPr>
          <p:nvPr>
            <p:ph type="sldNum" sz="quarter" idx="4"/>
          </p:nvPr>
        </p:nvSpPr>
        <p:spPr>
          <a:xfrm>
            <a:off x="5313731" y="9615830"/>
            <a:ext cx="500086" cy="335280"/>
          </a:xfrm>
          <a:prstGeom prst="rect">
            <a:avLst/>
          </a:prstGeom>
        </p:spPr>
        <p:txBody>
          <a:bodyPr vert="horz" lIns="0" tIns="0" rIns="0" bIns="0" anchor="b"/>
          <a:lstStyle>
            <a:lvl1pPr algn="r" eaLnBrk="1" latinLnBrk="0" hangingPunct="1">
              <a:defRPr kumimoji="0" sz="1100">
                <a:solidFill>
                  <a:schemeClr val="tx2"/>
                </a:solidFill>
              </a:defRPr>
            </a:lvl1pPr>
            <a:extLst/>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800" b="1" kern="1200" cap="all" baseline="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latin typeface="+mj-lt"/>
          <a:ea typeface="+mj-ea"/>
          <a:cs typeface="+mj-cs"/>
        </a:defRPr>
      </a:lvl1pPr>
      <a:extLst/>
    </p:titleStyle>
    <p:bodyStyle>
      <a:lvl1pPr marL="274320" indent="-274320" algn="l" rtl="0" eaLnBrk="1" latinLnBrk="0" hangingPunct="1">
        <a:spcBef>
          <a:spcPts val="600"/>
        </a:spcBef>
        <a:buClr>
          <a:schemeClr val="tx2"/>
        </a:buClr>
        <a:buSzPct val="73000"/>
        <a:buFont typeface="Wingdings 2"/>
        <a:buChar char=""/>
        <a:defRPr kumimoji="0" sz="2600" kern="1200" baseline="0">
          <a:solidFill>
            <a:schemeClr val="tx1"/>
          </a:solidFill>
          <a:latin typeface="+mn-lt"/>
          <a:ea typeface="+mn-ea"/>
          <a:cs typeface="+mn-cs"/>
        </a:defRPr>
      </a:lvl1pPr>
      <a:lvl2pPr marL="521208" indent="-228600" algn="l" rtl="0" eaLnBrk="1" latinLnBrk="0" hangingPunct="1">
        <a:spcBef>
          <a:spcPts val="500"/>
        </a:spcBef>
        <a:buClr>
          <a:schemeClr val="accent4"/>
        </a:buClr>
        <a:buSzPct val="80000"/>
        <a:buFont typeface="Wingdings 2"/>
        <a:buChar char=""/>
        <a:defRPr kumimoji="0" sz="2300" kern="1200">
          <a:solidFill>
            <a:schemeClr val="tx1">
              <a:tint val="85000"/>
            </a:schemeClr>
          </a:solidFill>
          <a:latin typeface="+mn-lt"/>
          <a:ea typeface="+mn-ea"/>
          <a:cs typeface="+mn-cs"/>
        </a:defRPr>
      </a:lvl2pPr>
      <a:lvl3pPr marL="758952" indent="-228600" algn="l" rtl="0" eaLnBrk="1" latinLnBrk="0" hangingPunct="1">
        <a:spcBef>
          <a:spcPts val="400"/>
        </a:spcBef>
        <a:buClr>
          <a:schemeClr val="accent4"/>
        </a:buClr>
        <a:buSzPct val="60000"/>
        <a:buFont typeface="Wingdings"/>
        <a:buChar char=""/>
        <a:defRPr kumimoji="0" sz="2000" kern="1200">
          <a:solidFill>
            <a:schemeClr val="tx1"/>
          </a:solidFill>
          <a:latin typeface="+mn-lt"/>
          <a:ea typeface="+mn-ea"/>
          <a:cs typeface="+mn-cs"/>
        </a:defRPr>
      </a:lvl3pPr>
      <a:lvl4pPr marL="1005840" indent="-228600" algn="l" rtl="0" eaLnBrk="1" latinLnBrk="0" hangingPunct="1">
        <a:spcBef>
          <a:spcPct val="20000"/>
        </a:spcBef>
        <a:buClr>
          <a:schemeClr val="accent4"/>
        </a:buClr>
        <a:buSzPct val="80000"/>
        <a:buFont typeface="Wingdings 2"/>
        <a:buChar char=""/>
        <a:defRPr kumimoji="0" sz="2000" kern="1200">
          <a:solidFill>
            <a:schemeClr val="tx1">
              <a:tint val="85000"/>
            </a:schemeClr>
          </a:solidFill>
          <a:latin typeface="+mn-lt"/>
          <a:ea typeface="+mn-ea"/>
          <a:cs typeface="+mn-cs"/>
        </a:defRPr>
      </a:lvl4pPr>
      <a:lvl5pPr marL="1280160" indent="-228600" algn="l" rtl="0" eaLnBrk="1" latinLnBrk="0" hangingPunct="1">
        <a:spcBef>
          <a:spcPts val="400"/>
        </a:spcBef>
        <a:buClr>
          <a:schemeClr val="accent4"/>
        </a:buClr>
        <a:buSzPct val="70000"/>
        <a:buFont typeface="Wingdings"/>
        <a:buChar char=""/>
        <a:defRPr kumimoji="0" sz="1800" kern="1200">
          <a:solidFill>
            <a:schemeClr val="tx1"/>
          </a:solidFill>
          <a:latin typeface="+mn-lt"/>
          <a:ea typeface="+mn-ea"/>
          <a:cs typeface="+mn-cs"/>
        </a:defRPr>
      </a:lvl5pPr>
      <a:lvl6pPr marL="1472184" indent="-182880" algn="l" rtl="0" eaLnBrk="1" latinLnBrk="0" hangingPunct="1">
        <a:spcBef>
          <a:spcPts val="400"/>
        </a:spcBef>
        <a:buClr>
          <a:schemeClr val="accent4"/>
        </a:buClr>
        <a:buSzPct val="80000"/>
        <a:buFont typeface="Wingdings 2"/>
        <a:buChar char=""/>
        <a:defRPr kumimoji="0" sz="1800" kern="1200">
          <a:solidFill>
            <a:schemeClr val="tx1">
              <a:tint val="85000"/>
            </a:schemeClr>
          </a:solidFill>
          <a:latin typeface="+mn-lt"/>
          <a:ea typeface="+mn-ea"/>
          <a:cs typeface="+mn-cs"/>
        </a:defRPr>
      </a:lvl6pPr>
      <a:lvl7pPr marL="1673352" indent="-182880" algn="l" rtl="0" eaLnBrk="1" latinLnBrk="0" hangingPunct="1">
        <a:spcBef>
          <a:spcPct val="20000"/>
        </a:spcBef>
        <a:buClr>
          <a:schemeClr val="accent4"/>
        </a:buClr>
        <a:buSzPct val="80000"/>
        <a:buFont typeface="Wingdings 2"/>
        <a:buChar char=""/>
        <a:defRPr kumimoji="0" sz="1600" kern="1200" baseline="0">
          <a:solidFill>
            <a:schemeClr val="tx1"/>
          </a:solidFill>
          <a:latin typeface="+mn-lt"/>
          <a:ea typeface="+mn-ea"/>
          <a:cs typeface="+mn-cs"/>
        </a:defRPr>
      </a:lvl7pPr>
      <a:lvl8pPr marL="1847088" indent="-182880" algn="l" rtl="0" eaLnBrk="1" latinLnBrk="0" hangingPunct="1">
        <a:spcBef>
          <a:spcPts val="300"/>
        </a:spcBef>
        <a:buClr>
          <a:schemeClr val="accent4"/>
        </a:buClr>
        <a:buSzPct val="100000"/>
        <a:buChar char="•"/>
        <a:defRPr kumimoji="0" sz="1600" kern="1200" baseline="0">
          <a:solidFill>
            <a:schemeClr val="tx1">
              <a:tint val="85000"/>
            </a:schemeClr>
          </a:solidFill>
          <a:latin typeface="+mn-lt"/>
          <a:ea typeface="+mn-ea"/>
          <a:cs typeface="+mn-cs"/>
        </a:defRPr>
      </a:lvl8pPr>
      <a:lvl9pPr marL="2057400" indent="-182880" algn="l" rtl="0" eaLnBrk="1" latinLnBrk="0" hangingPunct="1">
        <a:spcBef>
          <a:spcPct val="20000"/>
        </a:spcBef>
        <a:buClr>
          <a:schemeClr val="accent4"/>
        </a:buClr>
        <a:buSzPct val="100000"/>
        <a:buFont typeface="Wingdings"/>
        <a:buChar char="§"/>
        <a:defRPr kumimoji="0" sz="14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g"/><Relationship Id="rId13" Type="http://schemas.openxmlformats.org/officeDocument/2006/relationships/image" Target="../media/image13.jpg"/><Relationship Id="rId3" Type="http://schemas.openxmlformats.org/officeDocument/2006/relationships/image" Target="../media/image3.jpg"/><Relationship Id="rId7" Type="http://schemas.openxmlformats.org/officeDocument/2006/relationships/image" Target="../media/image7.jpg"/><Relationship Id="rId12" Type="http://schemas.openxmlformats.org/officeDocument/2006/relationships/image" Target="../media/image12.pn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g"/><Relationship Id="rId11" Type="http://schemas.openxmlformats.org/officeDocument/2006/relationships/image" Target="../media/image11.jpg"/><Relationship Id="rId5" Type="http://schemas.openxmlformats.org/officeDocument/2006/relationships/image" Target="../media/image5.jpg"/><Relationship Id="rId10" Type="http://schemas.openxmlformats.org/officeDocument/2006/relationships/image" Target="../media/image10.jpg"/><Relationship Id="rId4" Type="http://schemas.openxmlformats.org/officeDocument/2006/relationships/image" Target="../media/image4.jpg"/><Relationship Id="rId9" Type="http://schemas.openxmlformats.org/officeDocument/2006/relationships/image" Target="../media/image9.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286001" y="10160"/>
            <a:ext cx="5541264" cy="1385253"/>
          </a:xfrm>
        </p:spPr>
        <p:txBody>
          <a:bodyPr anchor="ctr"/>
          <a:lstStyle/>
          <a:p>
            <a:pPr algn="ctr"/>
            <a:r>
              <a:rPr lang="en-US" sz="1200" u="sng" dirty="0" smtClean="0">
                <a:ln w="500">
                  <a:noFill/>
                </a:ln>
                <a:solidFill>
                  <a:schemeClr val="bg1"/>
                </a:solidFill>
              </a:rPr>
              <a:t>NEWLY RENOVATED! LUXURIOUS! PRIVATE, GATED ISLAND ESTATE!</a:t>
            </a:r>
            <a:r>
              <a:rPr lang="en-US" sz="1200" dirty="0" smtClean="0">
                <a:ln w="500">
                  <a:noFill/>
                </a:ln>
                <a:solidFill>
                  <a:schemeClr val="bg1"/>
                </a:solidFill>
              </a:rPr>
              <a:t/>
            </a:r>
            <a:br>
              <a:rPr lang="en-US" sz="1200" dirty="0" smtClean="0">
                <a:ln w="500">
                  <a:noFill/>
                </a:ln>
                <a:solidFill>
                  <a:schemeClr val="bg1"/>
                </a:solidFill>
              </a:rPr>
            </a:br>
            <a:r>
              <a:rPr lang="en-US" sz="1200" dirty="0">
                <a:ln w="500">
                  <a:noFill/>
                </a:ln>
                <a:solidFill>
                  <a:schemeClr val="bg1"/>
                </a:solidFill>
              </a:rPr>
              <a:t/>
            </a:r>
            <a:br>
              <a:rPr lang="en-US" sz="1200" dirty="0">
                <a:ln w="500">
                  <a:noFill/>
                </a:ln>
                <a:solidFill>
                  <a:schemeClr val="bg1"/>
                </a:solidFill>
              </a:rPr>
            </a:br>
            <a:r>
              <a:rPr lang="en-US" sz="2000" dirty="0" smtClean="0">
                <a:ln w="500">
                  <a:noFill/>
                </a:ln>
                <a:solidFill>
                  <a:schemeClr val="bg1"/>
                </a:solidFill>
              </a:rPr>
              <a:t>1950 </a:t>
            </a:r>
            <a:r>
              <a:rPr lang="en-US" sz="2000" dirty="0">
                <a:ln w="500">
                  <a:noFill/>
                </a:ln>
                <a:solidFill>
                  <a:schemeClr val="bg1"/>
                </a:solidFill>
              </a:rPr>
              <a:t>Sandy Point </a:t>
            </a:r>
            <a:r>
              <a:rPr lang="en-US" sz="2000" dirty="0" smtClean="0">
                <a:ln w="500">
                  <a:noFill/>
                </a:ln>
                <a:solidFill>
                  <a:schemeClr val="bg1"/>
                </a:solidFill>
              </a:rPr>
              <a:t>Lane</a:t>
            </a:r>
            <a:br>
              <a:rPr lang="en-US" sz="2000" dirty="0" smtClean="0">
                <a:ln w="500">
                  <a:noFill/>
                </a:ln>
                <a:solidFill>
                  <a:schemeClr val="bg1"/>
                </a:solidFill>
              </a:rPr>
            </a:br>
            <a:r>
              <a:rPr lang="en-US" sz="1400" dirty="0" smtClean="0">
                <a:ln w="500">
                  <a:noFill/>
                </a:ln>
                <a:solidFill>
                  <a:schemeClr val="bg1"/>
                </a:solidFill>
              </a:rPr>
              <a:t>RiverTowne – Mt Pleasant – MLS# 1414604</a:t>
            </a:r>
            <a:endParaRPr lang="en-US" sz="1400" dirty="0">
              <a:ln w="500">
                <a:noFill/>
              </a:ln>
              <a:solidFill>
                <a:schemeClr val="bg1"/>
              </a:solidFill>
            </a:endParaRPr>
          </a:p>
        </p:txBody>
      </p:sp>
      <p:sp>
        <p:nvSpPr>
          <p:cNvPr id="3" name="Subtitle 2"/>
          <p:cNvSpPr>
            <a:spLocks noGrp="1"/>
          </p:cNvSpPr>
          <p:nvPr>
            <p:ph type="subTitle" idx="1"/>
          </p:nvPr>
        </p:nvSpPr>
        <p:spPr>
          <a:xfrm>
            <a:off x="10210800" y="5486400"/>
            <a:ext cx="4347561" cy="1615164"/>
          </a:xfrm>
        </p:spPr>
        <p:txBody>
          <a:bodyPr/>
          <a:lstStyle/>
          <a:p>
            <a:endParaRPr lang="en-US" dirty="0"/>
          </a:p>
        </p:txBody>
      </p:sp>
      <p:sp>
        <p:nvSpPr>
          <p:cNvPr id="5" name="Rectangle 4"/>
          <p:cNvSpPr/>
          <p:nvPr/>
        </p:nvSpPr>
        <p:spPr>
          <a:xfrm>
            <a:off x="0" y="-6950"/>
            <a:ext cx="2316480" cy="10064294"/>
          </a:xfrm>
          <a:prstGeom prst="rect">
            <a:avLst/>
          </a:prstGeom>
        </p:spPr>
        <p:txBody>
          <a:bodyPr wrap="square" anchor="ctr">
            <a:spAutoFit/>
          </a:bodyPr>
          <a:lstStyle/>
          <a:p>
            <a:pPr algn="ctr"/>
            <a:r>
              <a:rPr lang="en-US" sz="900" dirty="0" smtClean="0"/>
              <a:t>Amazing</a:t>
            </a:r>
            <a:r>
              <a:rPr lang="en-US" sz="900" dirty="0"/>
              <a:t>, 360 degree water views of the Wando River and tidal creeks ~ Owner will build dock with acceptable offer ~ Private, gated island, located within the subdivision of </a:t>
            </a:r>
            <a:r>
              <a:rPr lang="en-US" sz="900" dirty="0" err="1"/>
              <a:t>Rivertowne</a:t>
            </a:r>
            <a:r>
              <a:rPr lang="en-US" sz="900" dirty="0"/>
              <a:t> on The Wando on Sandy Point Island ~ One of Mount Pleasant’s most exclusive neighborhoods ~ This extraordinary home contains a luxurious, fully equipped Mother In Law floor on the ground level with 2 bedrooms, bath and kitchen with water views and a private entrance ~The feel is totally Kiawah as you head over the private wooden bridge and find the estate straight ahead ~ This 4,746 square foot home sits on .46 of an acre, fully permitted for a 4’ x 195’ walkway with a 8’ x 15’ floating dock on deep tidal creek with direct, short access to the River ~ Handsome metal roof with copula and weather vane ~ This home has a total of 6 bedrooms, with many of the rooms perfect for a playroom, office or additional den ~ Beautiful hand laid, natural Heart of Pine floors throughout ~ The Master Suite is large and has a spacious outdoor deck overlooking the Wando River, a giant walk in closet that could also be used as a nursery, and a master bath with spa shower and claw foot tub. Upstairs in the Master Suite is an “Eagles Nest” sanctuary with 360 degree spectacular views of the river, and features a coffee bar and sink, with inlaid wood floors ~ The new main kitchen includes a gas range, island, breakfast nook, bar, imported Brazilian granite with full wall back splash, custom cabinetry with glass and mullions, </a:t>
            </a:r>
            <a:r>
              <a:rPr lang="en-US" sz="900" dirty="0" err="1"/>
              <a:t>Thermador</a:t>
            </a:r>
            <a:r>
              <a:rPr lang="en-US" sz="900" dirty="0"/>
              <a:t> appliances and wine refrigerator ~ This home has wonderful storage space, beamed ceilings, granite counters, decks, large work shop, 3 HVAC systems, hot water heaters, extra insulation between floors and walls for sound protection and energy efficiency ,smart house interconnecting wiring, security system, central vacuum and the home was built to accommodate an elevator off of the entrance foyer ~ Renovations completed include: brand new, stunning kitchen, exterior painting and staining in historic collection palette (including the metal roof), new custom front double door, professionally landscaped and irrigated , copper post caps, dock permit obtained from State of S.C., re-blasting of driveway, re-building of cement pillars, construction of HVAC covering, re-stabilization of decks and porches, high end designer lighting and fans for interior and exterior,, coffee bar and sink in the Eagles Nest, re-configured floor plan, new interior balconies, new windows throughout~ Amenities include neighborhood pool, tennis court, club house, play park, dock facilities and a golf membership is available ~ Great AE flood zone ~ 1954 Sandy Point next door is also for sale and could be used for extended families to be together.</a:t>
            </a:r>
          </a:p>
        </p:txBody>
      </p:sp>
      <p:pic>
        <p:nvPicPr>
          <p:cNvPr id="1026"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l="1727" t="12088" r="1723" b="12582"/>
          <a:stretch/>
        </p:blipFill>
        <p:spPr bwMode="auto">
          <a:xfrm>
            <a:off x="2433466" y="1295400"/>
            <a:ext cx="5267669" cy="2611782"/>
          </a:xfrm>
          <a:prstGeom prst="rect">
            <a:avLst/>
          </a:prstGeom>
          <a:ln>
            <a:noFill/>
          </a:ln>
          <a:effectLst>
            <a:softEdge rad="112500"/>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9" name="Picture 5"/>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2410715" y="4226090"/>
            <a:ext cx="1625455" cy="1219091"/>
          </a:xfrm>
          <a:prstGeom prst="rect">
            <a:avLst/>
          </a:prstGeom>
          <a:ln>
            <a:noFill/>
          </a:ln>
          <a:effectLst>
            <a:softEdge rad="112500"/>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6" name="Picture 5"/>
          <p:cNvPicPr>
            <a:picLocks noChangeAspect="1" noChangeArrowheads="1"/>
          </p:cNvPicPr>
          <p:nvPr/>
        </p:nvPicPr>
        <p:blipFill>
          <a:blip r:embed="rId4" cstate="print">
            <a:extLst>
              <a:ext uri="{28A0092B-C50C-407E-A947-70E740481C1C}">
                <a14:useLocalDpi xmlns:a14="http://schemas.microsoft.com/office/drawing/2010/main" val="0"/>
              </a:ext>
            </a:extLst>
          </a:blip>
          <a:stretch>
            <a:fillRect/>
          </a:stretch>
        </p:blipFill>
        <p:spPr bwMode="auto">
          <a:xfrm>
            <a:off x="4231822" y="4226090"/>
            <a:ext cx="1625455" cy="1219091"/>
          </a:xfrm>
          <a:prstGeom prst="rect">
            <a:avLst/>
          </a:prstGeom>
          <a:ln>
            <a:noFill/>
          </a:ln>
          <a:effectLst>
            <a:softEdge rad="112500"/>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7" name="Picture 5"/>
          <p:cNvPicPr>
            <a:picLocks noChangeAspect="1" noChangeArrowheads="1"/>
          </p:cNvPicPr>
          <p:nvPr/>
        </p:nvPicPr>
        <p:blipFill>
          <a:blip r:embed="rId5" cstate="print">
            <a:extLst>
              <a:ext uri="{28A0092B-C50C-407E-A947-70E740481C1C}">
                <a14:useLocalDpi xmlns:a14="http://schemas.microsoft.com/office/drawing/2010/main" val="0"/>
              </a:ext>
            </a:extLst>
          </a:blip>
          <a:stretch>
            <a:fillRect/>
          </a:stretch>
        </p:blipFill>
        <p:spPr bwMode="auto">
          <a:xfrm>
            <a:off x="6052930" y="4226090"/>
            <a:ext cx="1625454" cy="1219091"/>
          </a:xfrm>
          <a:prstGeom prst="rect">
            <a:avLst/>
          </a:prstGeom>
          <a:ln>
            <a:noFill/>
          </a:ln>
          <a:effectLst>
            <a:softEdge rad="112500"/>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8" name="Picture 5"/>
          <p:cNvPicPr>
            <a:picLocks noChangeAspect="1" noChangeArrowheads="1"/>
          </p:cNvPicPr>
          <p:nvPr/>
        </p:nvPicPr>
        <p:blipFill>
          <a:blip r:embed="rId6" cstate="print">
            <a:extLst>
              <a:ext uri="{28A0092B-C50C-407E-A947-70E740481C1C}">
                <a14:useLocalDpi xmlns:a14="http://schemas.microsoft.com/office/drawing/2010/main" val="0"/>
              </a:ext>
            </a:extLst>
          </a:blip>
          <a:stretch>
            <a:fillRect/>
          </a:stretch>
        </p:blipFill>
        <p:spPr bwMode="auto">
          <a:xfrm>
            <a:off x="2410715" y="5764088"/>
            <a:ext cx="1625454" cy="1219091"/>
          </a:xfrm>
          <a:prstGeom prst="rect">
            <a:avLst/>
          </a:prstGeom>
          <a:ln>
            <a:noFill/>
          </a:ln>
          <a:effectLst>
            <a:softEdge rad="112500"/>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9" name="Picture 5"/>
          <p:cNvPicPr>
            <a:picLocks noChangeAspect="1" noChangeArrowheads="1"/>
          </p:cNvPicPr>
          <p:nvPr/>
        </p:nvPicPr>
        <p:blipFill>
          <a:blip r:embed="rId7" cstate="print">
            <a:extLst>
              <a:ext uri="{28A0092B-C50C-407E-A947-70E740481C1C}">
                <a14:useLocalDpi xmlns:a14="http://schemas.microsoft.com/office/drawing/2010/main" val="0"/>
              </a:ext>
            </a:extLst>
          </a:blip>
          <a:stretch>
            <a:fillRect/>
          </a:stretch>
        </p:blipFill>
        <p:spPr bwMode="auto">
          <a:xfrm>
            <a:off x="4231823" y="5764089"/>
            <a:ext cx="1625454" cy="1219090"/>
          </a:xfrm>
          <a:prstGeom prst="rect">
            <a:avLst/>
          </a:prstGeom>
          <a:ln>
            <a:noFill/>
          </a:ln>
          <a:effectLst>
            <a:softEdge rad="112500"/>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0" name="Picture 5"/>
          <p:cNvPicPr>
            <a:picLocks noChangeAspect="1" noChangeArrowheads="1"/>
          </p:cNvPicPr>
          <p:nvPr/>
        </p:nvPicPr>
        <p:blipFill>
          <a:blip r:embed="rId8" cstate="print">
            <a:extLst>
              <a:ext uri="{28A0092B-C50C-407E-A947-70E740481C1C}">
                <a14:useLocalDpi xmlns:a14="http://schemas.microsoft.com/office/drawing/2010/main" val="0"/>
              </a:ext>
            </a:extLst>
          </a:blip>
          <a:stretch>
            <a:fillRect/>
          </a:stretch>
        </p:blipFill>
        <p:spPr bwMode="auto">
          <a:xfrm>
            <a:off x="6052930" y="5764089"/>
            <a:ext cx="1625454" cy="1219090"/>
          </a:xfrm>
          <a:prstGeom prst="rect">
            <a:avLst/>
          </a:prstGeom>
          <a:ln>
            <a:noFill/>
          </a:ln>
          <a:effectLst>
            <a:softEdge rad="112500"/>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1" name="Picture 5"/>
          <p:cNvPicPr>
            <a:picLocks noChangeAspect="1" noChangeArrowheads="1"/>
          </p:cNvPicPr>
          <p:nvPr/>
        </p:nvPicPr>
        <p:blipFill>
          <a:blip r:embed="rId9" cstate="print">
            <a:extLst>
              <a:ext uri="{28A0092B-C50C-407E-A947-70E740481C1C}">
                <a14:useLocalDpi xmlns:a14="http://schemas.microsoft.com/office/drawing/2010/main" val="0"/>
              </a:ext>
            </a:extLst>
          </a:blip>
          <a:stretch>
            <a:fillRect/>
          </a:stretch>
        </p:blipFill>
        <p:spPr bwMode="auto">
          <a:xfrm>
            <a:off x="2410715" y="7302088"/>
            <a:ext cx="1625454" cy="1219090"/>
          </a:xfrm>
          <a:prstGeom prst="rect">
            <a:avLst/>
          </a:prstGeom>
          <a:ln>
            <a:noFill/>
          </a:ln>
          <a:effectLst>
            <a:softEdge rad="112500"/>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2" name="Picture 5"/>
          <p:cNvPicPr>
            <a:picLocks noChangeAspect="1" noChangeArrowheads="1"/>
          </p:cNvPicPr>
          <p:nvPr/>
        </p:nvPicPr>
        <p:blipFill>
          <a:blip r:embed="rId10" cstate="print">
            <a:extLst>
              <a:ext uri="{28A0092B-C50C-407E-A947-70E740481C1C}">
                <a14:useLocalDpi xmlns:a14="http://schemas.microsoft.com/office/drawing/2010/main" val="0"/>
              </a:ext>
            </a:extLst>
          </a:blip>
          <a:stretch>
            <a:fillRect/>
          </a:stretch>
        </p:blipFill>
        <p:spPr bwMode="auto">
          <a:xfrm>
            <a:off x="4231823" y="7302088"/>
            <a:ext cx="1625454" cy="1219090"/>
          </a:xfrm>
          <a:prstGeom prst="rect">
            <a:avLst/>
          </a:prstGeom>
          <a:ln>
            <a:noFill/>
          </a:ln>
          <a:effectLst>
            <a:softEdge rad="112500"/>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3" name="Picture 5"/>
          <p:cNvPicPr>
            <a:picLocks noChangeAspect="1" noChangeArrowheads="1"/>
          </p:cNvPicPr>
          <p:nvPr/>
        </p:nvPicPr>
        <p:blipFill>
          <a:blip r:embed="rId11" cstate="print">
            <a:extLst>
              <a:ext uri="{28A0092B-C50C-407E-A947-70E740481C1C}">
                <a14:useLocalDpi xmlns:a14="http://schemas.microsoft.com/office/drawing/2010/main" val="0"/>
              </a:ext>
            </a:extLst>
          </a:blip>
          <a:stretch>
            <a:fillRect/>
          </a:stretch>
        </p:blipFill>
        <p:spPr bwMode="auto">
          <a:xfrm>
            <a:off x="6052930" y="7302088"/>
            <a:ext cx="1625454" cy="1219090"/>
          </a:xfrm>
          <a:prstGeom prst="rect">
            <a:avLst/>
          </a:prstGeom>
          <a:ln>
            <a:noFill/>
          </a:ln>
          <a:effectLst>
            <a:softEdge rad="112500"/>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grpSp>
        <p:nvGrpSpPr>
          <p:cNvPr id="8" name="Group 7"/>
          <p:cNvGrpSpPr/>
          <p:nvPr/>
        </p:nvGrpSpPr>
        <p:grpSpPr>
          <a:xfrm>
            <a:off x="2626598" y="8764216"/>
            <a:ext cx="4835903" cy="1200329"/>
            <a:chOff x="2824735" y="8764216"/>
            <a:chExt cx="4835903" cy="1200329"/>
          </a:xfrm>
        </p:grpSpPr>
        <p:pic>
          <p:nvPicPr>
            <p:cNvPr id="1028" name="Picture 4"/>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6033006" y="8820312"/>
              <a:ext cx="1627632" cy="108813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Rectangle 3"/>
            <p:cNvSpPr/>
            <p:nvPr/>
          </p:nvSpPr>
          <p:spPr>
            <a:xfrm>
              <a:off x="3674109" y="8764216"/>
              <a:ext cx="2291080" cy="1200329"/>
            </a:xfrm>
            <a:prstGeom prst="rect">
              <a:avLst/>
            </a:prstGeom>
          </p:spPr>
          <p:txBody>
            <a:bodyPr wrap="square" anchor="ctr">
              <a:spAutoFit/>
            </a:bodyPr>
            <a:lstStyle/>
            <a:p>
              <a:pPr algn="ctr"/>
              <a:r>
                <a:rPr lang="en-US" sz="1200" dirty="0"/>
                <a:t>Aviles Real Estate </a:t>
              </a:r>
              <a:r>
                <a:rPr lang="en-US" sz="1200" dirty="0" smtClean="0"/>
                <a:t>Brokerage</a:t>
              </a:r>
            </a:p>
            <a:p>
              <a:pPr algn="ctr"/>
              <a:endParaRPr lang="en-US" sz="600" b="1" i="1" dirty="0" smtClean="0"/>
            </a:p>
            <a:p>
              <a:pPr algn="ctr"/>
              <a:r>
                <a:rPr lang="en-US" sz="1200" b="1" i="1" dirty="0" smtClean="0"/>
                <a:t>Susan Aviles</a:t>
              </a:r>
            </a:p>
            <a:p>
              <a:pPr algn="ctr"/>
              <a:r>
                <a:rPr lang="en-US" sz="1200" dirty="0" smtClean="0"/>
                <a:t>843-697-2383</a:t>
              </a:r>
            </a:p>
            <a:p>
              <a:pPr algn="ctr"/>
              <a:r>
                <a:rPr lang="en-US" sz="1200" dirty="0"/>
                <a:t>Susan@Aviles-RealEstate.com</a:t>
              </a:r>
              <a:endParaRPr lang="en-US" sz="1200" dirty="0" smtClean="0"/>
            </a:p>
            <a:p>
              <a:pPr algn="ctr"/>
              <a:endParaRPr lang="en-US" sz="600" dirty="0" smtClean="0"/>
            </a:p>
            <a:p>
              <a:pPr algn="ctr"/>
              <a:r>
                <a:rPr lang="en-US" sz="1200" dirty="0"/>
                <a:t>www.Aviles-RealEstate.com</a:t>
              </a:r>
            </a:p>
          </p:txBody>
        </p:sp>
        <p:pic>
          <p:nvPicPr>
            <p:cNvPr id="6" name="Picture 5"/>
            <p:cNvPicPr>
              <a:picLocks noChangeAspect="1"/>
            </p:cNvPicPr>
            <p:nvPr/>
          </p:nvPicPr>
          <p:blipFill>
            <a:blip r:embed="rId13">
              <a:extLst>
                <a:ext uri="{28A0092B-C50C-407E-A947-70E740481C1C}">
                  <a14:useLocalDpi xmlns:a14="http://schemas.microsoft.com/office/drawing/2010/main" val="0"/>
                </a:ext>
              </a:extLst>
            </a:blip>
            <a:stretch>
              <a:fillRect/>
            </a:stretch>
          </p:blipFill>
          <p:spPr>
            <a:xfrm>
              <a:off x="2824735" y="8820312"/>
              <a:ext cx="782098" cy="1088136"/>
            </a:xfrm>
            <a:prstGeom prst="rect">
              <a:avLst/>
            </a:prstGeom>
          </p:spPr>
        </p:pic>
      </p:grpSp>
      <p:sp>
        <p:nvSpPr>
          <p:cNvPr id="7" name="Rectangle 6"/>
          <p:cNvSpPr/>
          <p:nvPr/>
        </p:nvSpPr>
        <p:spPr>
          <a:xfrm>
            <a:off x="2531996" y="3805026"/>
            <a:ext cx="5070619" cy="523220"/>
          </a:xfrm>
          <a:prstGeom prst="rect">
            <a:avLst/>
          </a:prstGeom>
          <a:noFill/>
        </p:spPr>
        <p:txBody>
          <a:bodyPr wrap="none" lIns="91440" tIns="45720" rIns="91440" bIns="45720">
            <a:spAutoFit/>
          </a:bodyPr>
          <a:lstStyle/>
          <a:p>
            <a:pPr algn="ctr"/>
            <a:r>
              <a:rPr lang="en-US" sz="2800" b="1" i="1" cap="none" spc="0" dirty="0" smtClean="0">
                <a:ln w="12700">
                  <a:solidFill>
                    <a:schemeClr val="tx2">
                      <a:satMod val="155000"/>
                    </a:schemeClr>
                  </a:solidFill>
                  <a:prstDash val="solid"/>
                </a:ln>
                <a:solidFill>
                  <a:srgbClr val="FFFF00"/>
                </a:solidFill>
                <a:effectLst>
                  <a:outerShdw blurRad="41275" dist="20320" dir="1800000" algn="tl" rotWithShape="0">
                    <a:srgbClr val="000000">
                      <a:alpha val="40000"/>
                    </a:srgbClr>
                  </a:outerShdw>
                </a:effectLst>
              </a:rPr>
              <a:t>Just </a:t>
            </a:r>
            <a:r>
              <a:rPr lang="en-US" sz="2800" b="1" i="1" cap="none" spc="0" dirty="0" smtClean="0">
                <a:ln w="12700">
                  <a:solidFill>
                    <a:schemeClr val="tx2">
                      <a:satMod val="155000"/>
                    </a:schemeClr>
                  </a:solidFill>
                  <a:prstDash val="solid"/>
                </a:ln>
                <a:solidFill>
                  <a:srgbClr val="FFFF00"/>
                </a:solidFill>
                <a:effectLst>
                  <a:outerShdw blurRad="41275" dist="20320" dir="1800000" algn="tl" rotWithShape="0">
                    <a:srgbClr val="000000">
                      <a:alpha val="40000"/>
                    </a:srgbClr>
                  </a:outerShdw>
                </a:effectLst>
              </a:rPr>
              <a:t>Reduced to $1,247,000!</a:t>
            </a:r>
            <a:endParaRPr lang="en-US" sz="2800" b="1" i="1" cap="none" spc="0" dirty="0">
              <a:ln w="12700">
                <a:solidFill>
                  <a:schemeClr val="tx2">
                    <a:satMod val="155000"/>
                  </a:schemeClr>
                </a:solidFill>
                <a:prstDash val="solid"/>
              </a:ln>
              <a:solidFill>
                <a:srgbClr val="FFFF00"/>
              </a:solidFill>
              <a:effectLst>
                <a:outerShdw blurRad="41275" dist="20320" dir="1800000" algn="tl" rotWithShape="0">
                  <a:srgbClr val="000000">
                    <a:alpha val="40000"/>
                  </a:srgbClr>
                </a:outerShdw>
              </a:effectLst>
            </a:endParaRPr>
          </a:p>
        </p:txBody>
      </p:sp>
    </p:spTree>
    <p:extLst>
      <p:ext uri="{BB962C8B-B14F-4D97-AF65-F5344CB8AC3E}">
        <p14:creationId xmlns:p14="http://schemas.microsoft.com/office/powerpoint/2010/main" val="450580559"/>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pulent">
  <a:themeElements>
    <a:clrScheme name="Grayscale">
      <a:dk1>
        <a:sysClr val="windowText" lastClr="000000"/>
      </a:dk1>
      <a:lt1>
        <a:sysClr val="window" lastClr="FFFFFF"/>
      </a:lt1>
      <a:dk2>
        <a:srgbClr val="000000"/>
      </a:dk2>
      <a:lt2>
        <a:srgbClr val="F8F8F8"/>
      </a:lt2>
      <a:accent1>
        <a:srgbClr val="DDDDDD"/>
      </a:accent1>
      <a:accent2>
        <a:srgbClr val="B2B2B2"/>
      </a:accent2>
      <a:accent3>
        <a:srgbClr val="969696"/>
      </a:accent3>
      <a:accent4>
        <a:srgbClr val="808080"/>
      </a:accent4>
      <a:accent5>
        <a:srgbClr val="5F5F5F"/>
      </a:accent5>
      <a:accent6>
        <a:srgbClr val="4D4D4D"/>
      </a:accent6>
      <a:hlink>
        <a:srgbClr val="5F5F5F"/>
      </a:hlink>
      <a:folHlink>
        <a:srgbClr val="919191"/>
      </a:folHlink>
    </a:clrScheme>
    <a:fontScheme name="Opulent">
      <a:majorFont>
        <a:latin typeface="Trebuchet MS"/>
        <a:ea typeface=""/>
        <a:cs typeface=""/>
        <a:font script="Jpan" typeface="HG丸ｺﾞｼｯｸM-PRO"/>
        <a:font script="Hang" typeface="HY그래픽M"/>
        <a:font script="Hans" typeface="黑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HG丸ｺﾞｼｯｸM-PRO"/>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pulent">
      <a:fillStyleLst>
        <a:solidFill>
          <a:schemeClr val="phClr"/>
        </a:solidFill>
        <a:gradFill rotWithShape="1">
          <a:gsLst>
            <a:gs pos="0">
              <a:schemeClr val="phClr">
                <a:tint val="15000"/>
                <a:satMod val="250000"/>
              </a:schemeClr>
            </a:gs>
            <a:gs pos="49000">
              <a:schemeClr val="phClr">
                <a:tint val="50000"/>
                <a:satMod val="200000"/>
              </a:schemeClr>
            </a:gs>
            <a:gs pos="49100">
              <a:schemeClr val="phClr">
                <a:tint val="64000"/>
                <a:satMod val="160000"/>
              </a:schemeClr>
            </a:gs>
            <a:gs pos="92000">
              <a:schemeClr val="phClr">
                <a:tint val="50000"/>
                <a:satMod val="200000"/>
              </a:schemeClr>
            </a:gs>
            <a:gs pos="100000">
              <a:schemeClr val="phClr">
                <a:tint val="43000"/>
                <a:satMod val="190000"/>
              </a:schemeClr>
            </a:gs>
          </a:gsLst>
          <a:lin ang="5400000" scaled="1"/>
        </a:gradFill>
        <a:gradFill rotWithShape="1">
          <a:gsLst>
            <a:gs pos="0">
              <a:schemeClr val="phClr">
                <a:tint val="74000"/>
              </a:schemeClr>
            </a:gs>
            <a:gs pos="49000">
              <a:schemeClr val="phClr">
                <a:tint val="96000"/>
                <a:shade val="84000"/>
                <a:satMod val="110000"/>
              </a:schemeClr>
            </a:gs>
            <a:gs pos="49100">
              <a:schemeClr val="phClr">
                <a:shade val="55000"/>
                <a:satMod val="150000"/>
              </a:schemeClr>
            </a:gs>
            <a:gs pos="92000">
              <a:schemeClr val="phClr">
                <a:tint val="98000"/>
                <a:shade val="90000"/>
                <a:satMod val="128000"/>
              </a:schemeClr>
            </a:gs>
            <a:gs pos="100000">
              <a:schemeClr val="phClr">
                <a:tint val="90000"/>
                <a:shade val="97000"/>
                <a:satMod val="128000"/>
              </a:schemeClr>
            </a:gs>
          </a:gsLst>
          <a:lin ang="5400000" scaled="1"/>
        </a:gradFill>
      </a:fillStyleLst>
      <a:lnStyleLst>
        <a:ln w="11430" cap="flat" cmpd="sng" algn="ctr">
          <a:solidFill>
            <a:schemeClr val="phClr"/>
          </a:solidFill>
          <a:prstDash val="solid"/>
        </a:ln>
        <a:ln w="40000" cap="flat" cmpd="sng" algn="ctr">
          <a:solidFill>
            <a:schemeClr val="phClr"/>
          </a:solidFill>
          <a:prstDash val="solid"/>
        </a:ln>
        <a:ln w="31800" cap="flat" cmpd="sng" algn="ctr">
          <a:solidFill>
            <a:schemeClr val="phClr"/>
          </a:solidFill>
          <a:prstDash val="solid"/>
        </a:ln>
      </a:lnStyleLst>
      <a:effectStyleLst>
        <a:effectStyle>
          <a:effectLst>
            <a:outerShdw blurRad="50800" dist="25000" dir="5400000" rotWithShape="0">
              <a:schemeClr val="phClr">
                <a:shade val="30000"/>
                <a:satMod val="150000"/>
                <a:alpha val="38000"/>
              </a:schemeClr>
            </a:outerShdw>
          </a:effectLst>
        </a:effectStyle>
        <a:effectStyle>
          <a:effectLst>
            <a:outerShdw blurRad="39000" dist="25400" dir="5400000" rotWithShape="0">
              <a:schemeClr val="phClr">
                <a:shade val="33000"/>
                <a:alpha val="83000"/>
              </a:schemeClr>
            </a:outerShdw>
          </a:effectLst>
        </a:effectStyle>
        <a:effectStyle>
          <a:effectLst>
            <a:outerShdw blurRad="39000" dist="25400" dir="5400000" rotWithShape="0">
              <a:schemeClr val="phClr">
                <a:shade val="33000"/>
                <a:alpha val="83000"/>
              </a:schemeClr>
            </a:outerShdw>
          </a:effectLst>
          <a:scene3d>
            <a:camera prst="orthographicFront" fov="0">
              <a:rot lat="0" lon="0" rev="0"/>
            </a:camera>
            <a:lightRig rig="contrasting" dir="t">
              <a:rot lat="0" lon="0" rev="1500000"/>
            </a:lightRig>
          </a:scene3d>
          <a:sp3d extrusionH="127000" prstMaterial="powder">
            <a:bevelT w="50800" h="63500"/>
          </a:sp3d>
        </a:effectStyle>
      </a:effectStyleLst>
      <a:bgFillStyleLst>
        <a:solidFill>
          <a:schemeClr val="phClr"/>
        </a:solidFill>
        <a:gradFill rotWithShape="1">
          <a:gsLst>
            <a:gs pos="0">
              <a:schemeClr val="phClr">
                <a:tint val="78000"/>
                <a:satMod val="220000"/>
              </a:schemeClr>
            </a:gs>
            <a:gs pos="100000">
              <a:schemeClr val="phClr">
                <a:shade val="35000"/>
                <a:satMod val="155000"/>
              </a:schemeClr>
            </a:gs>
          </a:gsLst>
          <a:path path="circle">
            <a:fillToRect l="50000" t="50000" r="50000" b="50000"/>
          </a:path>
        </a:gradFill>
        <a:blipFill>
          <a:blip xmlns:r="http://schemas.openxmlformats.org/officeDocument/2006/relationships" r:embed="rId1">
            <a:duotone>
              <a:schemeClr val="phClr">
                <a:shade val="60000"/>
                <a:satMod val="180000"/>
              </a:schemeClr>
              <a:schemeClr val="phClr">
                <a:tint val="500"/>
                <a:satMod val="150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Opulent</Template>
  <TotalTime>45</TotalTime>
  <Words>542</Words>
  <Application>Microsoft Office PowerPoint</Application>
  <PresentationFormat>Custom</PresentationFormat>
  <Paragraphs>10</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Opulent</vt:lpstr>
      <vt:lpstr>NEWLY RENOVATED! LUXURIOUS! PRIVATE, GATED ISLAND ESTATE!  1950 Sandy Point Lane RiverTowne – Mt Pleasant – MLS# 1414604</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EXQUISITE WATERFRONT LIVING ON PRIVATE, GATED ISLAND!!!   1954 Sandy Point Lane RiverTowne – Mt Pleasant – MLS# 1413610</dc:title>
  <dc:creator>CVH360</dc:creator>
  <cp:lastModifiedBy>atp1313@gmail.com</cp:lastModifiedBy>
  <cp:revision>8</cp:revision>
  <dcterms:created xsi:type="dcterms:W3CDTF">2006-08-16T00:00:00Z</dcterms:created>
  <dcterms:modified xsi:type="dcterms:W3CDTF">2014-09-29T15:04:45Z</dcterms:modified>
</cp:coreProperties>
</file>