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996" y="313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6/15/2015</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1.jp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104" t="20417" r="1122" b="2479"/>
          <a:stretch/>
        </p:blipFill>
        <p:spPr>
          <a:xfrm>
            <a:off x="2054646" y="990600"/>
            <a:ext cx="5662255" cy="2971094"/>
          </a:xfrm>
          <a:prstGeom prst="rect">
            <a:avLst/>
          </a:prstGeom>
          <a:ln w="9525">
            <a:solidFill>
              <a:schemeClr val="bg1"/>
            </a:solidFill>
          </a:ln>
        </p:spPr>
      </p:pic>
      <p:sp>
        <p:nvSpPr>
          <p:cNvPr id="11" name="Rectangle 10"/>
          <p:cNvSpPr/>
          <p:nvPr/>
        </p:nvSpPr>
        <p:spPr>
          <a:xfrm>
            <a:off x="0" y="-2244"/>
            <a:ext cx="7772400" cy="1602444"/>
          </a:xfrm>
          <a:prstGeom prst="rect">
            <a:avLst/>
          </a:prstGeom>
          <a:gradFill>
            <a:gsLst>
              <a:gs pos="0">
                <a:schemeClr val="tx2">
                  <a:lumMod val="5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825707" y="2"/>
            <a:ext cx="5939744" cy="1130864"/>
          </a:xfrm>
          <a:noFill/>
        </p:spPr>
        <p:txBody>
          <a:bodyPr anchor="t">
            <a:noAutofit/>
          </a:bodyPr>
          <a:lstStyle/>
          <a:p>
            <a:r>
              <a:rPr lang="en-US" sz="2800" dirty="0">
                <a:solidFill>
                  <a:schemeClr val="bg1"/>
                </a:solidFill>
                <a:effectLst>
                  <a:outerShdw blurRad="38100" dist="38100" dir="2700000" algn="tl">
                    <a:srgbClr val="000000">
                      <a:alpha val="43137"/>
                    </a:srgbClr>
                  </a:outerShdw>
                </a:effectLst>
                <a:latin typeface="Trebuchet MS" panose="020B0603020202020204" pitchFamily="34" charset="0"/>
              </a:rPr>
              <a:t>1954 Sandy Point </a:t>
            </a:r>
            <a:r>
              <a:rPr lang="en-US" sz="2800" dirty="0" smtClean="0">
                <a:solidFill>
                  <a:schemeClr val="bg1"/>
                </a:solidFill>
                <a:effectLst>
                  <a:outerShdw blurRad="38100" dist="38100" dir="2700000" algn="tl">
                    <a:srgbClr val="000000">
                      <a:alpha val="43137"/>
                    </a:srgbClr>
                  </a:outerShdw>
                </a:effectLst>
                <a:latin typeface="Trebuchet MS" panose="020B0603020202020204" pitchFamily="34" charset="0"/>
              </a:rPr>
              <a:t>Lane</a:t>
            </a:r>
            <a:br>
              <a:rPr lang="en-US" sz="2800" dirty="0" smtClean="0">
                <a:solidFill>
                  <a:schemeClr val="bg1"/>
                </a:solidFill>
                <a:effectLst>
                  <a:outerShdw blurRad="38100" dist="38100" dir="2700000" algn="tl">
                    <a:srgbClr val="000000">
                      <a:alpha val="43137"/>
                    </a:srgbClr>
                  </a:outerShdw>
                </a:effectLst>
                <a:latin typeface="Trebuchet MS" panose="020B0603020202020204" pitchFamily="34" charset="0"/>
              </a:rPr>
            </a:br>
            <a:r>
              <a:rPr lang="en-US" sz="1600" dirty="0" err="1">
                <a:solidFill>
                  <a:schemeClr val="bg1"/>
                </a:solidFill>
                <a:effectLst>
                  <a:outerShdw blurRad="38100" dist="38100" dir="2700000" algn="tl">
                    <a:srgbClr val="000000">
                      <a:alpha val="43137"/>
                    </a:srgbClr>
                  </a:outerShdw>
                </a:effectLst>
                <a:latin typeface="Trebuchet MS" panose="020B0603020202020204" pitchFamily="34" charset="0"/>
              </a:rPr>
              <a:t>Rivertowne</a:t>
            </a:r>
            <a:r>
              <a:rPr lang="en-US" sz="1600" dirty="0">
                <a:solidFill>
                  <a:schemeClr val="bg1"/>
                </a:solidFill>
                <a:effectLst>
                  <a:outerShdw blurRad="38100" dist="38100" dir="2700000" algn="tl">
                    <a:srgbClr val="000000">
                      <a:alpha val="43137"/>
                    </a:srgbClr>
                  </a:outerShdw>
                </a:effectLst>
                <a:latin typeface="Trebuchet MS" panose="020B0603020202020204" pitchFamily="34" charset="0"/>
              </a:rPr>
              <a:t> On The Wando ~ Mount Pleasant</a:t>
            </a:r>
            <a:br>
              <a:rPr lang="en-US" sz="1600" dirty="0">
                <a:solidFill>
                  <a:schemeClr val="bg1"/>
                </a:solidFill>
                <a:effectLst>
                  <a:outerShdw blurRad="38100" dist="38100" dir="2700000" algn="tl">
                    <a:srgbClr val="000000">
                      <a:alpha val="43137"/>
                    </a:srgbClr>
                  </a:outerShdw>
                </a:effectLst>
                <a:latin typeface="Trebuchet MS" panose="020B0603020202020204" pitchFamily="34" charset="0"/>
              </a:rPr>
            </a:br>
            <a:r>
              <a:rPr lang="en-US" sz="1600" dirty="0">
                <a:solidFill>
                  <a:schemeClr val="bg1"/>
                </a:solidFill>
                <a:effectLst>
                  <a:outerShdw blurRad="38100" dist="38100" dir="2700000" algn="tl">
                    <a:srgbClr val="000000">
                      <a:alpha val="43137"/>
                    </a:srgbClr>
                  </a:outerShdw>
                </a:effectLst>
                <a:latin typeface="Trebuchet MS" panose="020B0603020202020204" pitchFamily="34" charset="0"/>
              </a:rPr>
              <a:t>MLS# 15012069 ~ $4,000,000</a:t>
            </a:r>
          </a:p>
        </p:txBody>
      </p:sp>
      <p:sp>
        <p:nvSpPr>
          <p:cNvPr id="3" name="Subtitle 2"/>
          <p:cNvSpPr>
            <a:spLocks noGrp="1"/>
          </p:cNvSpPr>
          <p:nvPr>
            <p:ph type="subTitle" idx="1"/>
          </p:nvPr>
        </p:nvSpPr>
        <p:spPr>
          <a:xfrm>
            <a:off x="-3094" y="5257677"/>
            <a:ext cx="5830017" cy="3360183"/>
          </a:xfrm>
        </p:spPr>
        <p:txBody>
          <a:bodyPr anchor="ctr">
            <a:noAutofit/>
          </a:bodyPr>
          <a:lstStyle/>
          <a:p>
            <a:r>
              <a:rPr lang="en-US" sz="115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Look no further. This is truly a gem. One of a kind home nestled on a small island inside of </a:t>
            </a:r>
            <a:r>
              <a:rPr lang="en-US" sz="1150" dirty="0" err="1">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Rivertowne</a:t>
            </a:r>
            <a:r>
              <a:rPr lang="en-US" sz="115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 on the Wando. This home has everything anyone could ever want including an outdoor kitchen, panoramic views of the Wando river, a deep water dock with a boat lift, close to 8000 sq. feet of living space with ample areas for entertaining, a lovely pool and patio area, porches that cover then entire backside of the home, a master down with his and hers closets and baths, 4 guest bedrooms each with their own private bathrooms and to top it all off...a small apartment for either a live in housekeeper or nanny</a:t>
            </a:r>
            <a:r>
              <a:rPr lang="en-US" sz="1150" dirty="0" smtClean="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 The </a:t>
            </a:r>
            <a:r>
              <a:rPr lang="en-US" sz="115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grounds for this property are stunning and are very low key and easy to maintain. The kitchen has beautifully crafted custom cabinetry with gorgeous granite counter tops and a large kitchen island and a separate section with a wet bar, wine fridge and a built in office area. There is a separate area off of the family room that is the perfect space for a pool table. There is seating for up to twelve people on the counter height bar that faces the kitchen and much more</a:t>
            </a:r>
            <a:r>
              <a:rPr lang="en-US" sz="1150" dirty="0" smtClean="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 No </a:t>
            </a:r>
            <a:r>
              <a:rPr lang="en-US" sz="115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expense was spared in the construction of this home as it boasts beautifully made hardware and finishes not to mention the beautiful inlaid hardwood floors and the immense amount of trim work that you see throughout the house. Every inch was made with high end features! This home is a work of art and any buyer would be hard pressed to find or even build a home at this price with this level of luxury.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93" y="8913807"/>
            <a:ext cx="86106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01297" y="8984280"/>
            <a:ext cx="1762234" cy="1002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93533" y="8946698"/>
            <a:ext cx="2972198" cy="1077218"/>
          </a:xfrm>
          <a:prstGeom prst="rect">
            <a:avLst/>
          </a:prstGeom>
        </p:spPr>
        <p:txBody>
          <a:bodyPr wrap="square">
            <a:spAutoFit/>
          </a:bodyPr>
          <a:lstStyle/>
          <a:p>
            <a:r>
              <a:rPr lang="en-US" sz="1600" b="1"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Carey Nikonchuk</a:t>
            </a:r>
            <a:endParaRPr lang="en-US" sz="1600" b="1" dirty="0" smtClean="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endParaRPr>
          </a:p>
          <a:p>
            <a:r>
              <a:rPr lang="en-US" sz="120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
            </a:r>
            <a:br>
              <a:rPr lang="en-US" sz="120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br>
            <a:r>
              <a:rPr lang="en-US" sz="1200" dirty="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a:t>
            </a:r>
            <a:r>
              <a:rPr lang="en-US" sz="1200" dirty="0" smtClean="0">
                <a:solidFill>
                  <a:schemeClr val="tx2">
                    <a:lumMod val="50000"/>
                  </a:schemeClr>
                </a:solidFill>
                <a:latin typeface="Trebuchet MS" panose="020B0603020202020204" pitchFamily="34" charset="0"/>
                <a:ea typeface="Verdana" panose="020B0604030504040204" pitchFamily="34" charset="0"/>
                <a:cs typeface="Verdana" panose="020B0604030504040204" pitchFamily="34" charset="0"/>
              </a:rPr>
              <a:t>843) 276-1701 M</a:t>
            </a:r>
          </a:p>
          <a:p>
            <a:r>
              <a:rPr lang="en-US" sz="1200" dirty="0" smtClean="0">
                <a:solidFill>
                  <a:schemeClr val="tx2">
                    <a:lumMod val="50000"/>
                  </a:schemeClr>
                </a:solidFill>
                <a:latin typeface="Trebuchet MS" panose="020B0603020202020204" pitchFamily="34" charset="0"/>
              </a:rPr>
              <a:t>cnikonchuk@gmail.com</a:t>
            </a:r>
          </a:p>
          <a:p>
            <a:r>
              <a:rPr lang="en-US" sz="1200" dirty="0" smtClean="0">
                <a:solidFill>
                  <a:schemeClr val="tx2">
                    <a:lumMod val="50000"/>
                  </a:schemeClr>
                </a:solidFill>
                <a:latin typeface="Trebuchet MS" panose="020B0603020202020204" pitchFamily="34" charset="0"/>
              </a:rPr>
              <a:t>www.palmettoproperty.net</a:t>
            </a:r>
          </a:p>
        </p:txBody>
      </p:sp>
      <p:pic>
        <p:nvPicPr>
          <p:cNvPr id="6" name="Picture 5"/>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054646" y="4038186"/>
            <a:ext cx="1717803" cy="1143000"/>
          </a:xfrm>
          <a:prstGeom prst="rect">
            <a:avLst/>
          </a:prstGeom>
          <a:ln w="9525">
            <a:solidFill>
              <a:schemeClr val="bg1"/>
            </a:solidFill>
          </a:ln>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3795" y="4038186"/>
            <a:ext cx="1717803" cy="1143000"/>
          </a:xfrm>
          <a:prstGeom prst="rect">
            <a:avLst/>
          </a:prstGeom>
          <a:ln w="9525">
            <a:solidFill>
              <a:schemeClr val="bg1"/>
            </a:solidFill>
          </a:ln>
        </p:spPr>
      </p:pic>
      <p:pic>
        <p:nvPicPr>
          <p:cNvPr id="10" name="Picture 9"/>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55498" y="381000"/>
            <a:ext cx="1717803" cy="1143000"/>
          </a:xfrm>
          <a:prstGeom prst="rect">
            <a:avLst/>
          </a:prstGeom>
          <a:ln w="9525">
            <a:solidFill>
              <a:schemeClr val="bg1"/>
            </a:solidFill>
          </a:ln>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999098" y="6477170"/>
            <a:ext cx="1717803" cy="1143000"/>
          </a:xfrm>
          <a:prstGeom prst="rect">
            <a:avLst/>
          </a:prstGeom>
          <a:ln w="9525">
            <a:solidFill>
              <a:schemeClr val="bg1"/>
            </a:solidFill>
          </a:ln>
        </p:spPr>
      </p:pic>
      <p:pic>
        <p:nvPicPr>
          <p:cNvPr id="17" name="Picture 1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999098" y="7696662"/>
            <a:ext cx="1717803" cy="1143000"/>
          </a:xfrm>
          <a:prstGeom prst="rect">
            <a:avLst/>
          </a:prstGeom>
          <a:ln w="9525">
            <a:solidFill>
              <a:schemeClr val="bg1"/>
            </a:solidFill>
          </a:ln>
        </p:spPr>
      </p:pic>
      <p:pic>
        <p:nvPicPr>
          <p:cNvPr id="18" name="Picture 1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9906000" y="2383980"/>
            <a:ext cx="1938528" cy="1453896"/>
          </a:xfrm>
          <a:prstGeom prst="rect">
            <a:avLst/>
          </a:prstGeom>
          <a:ln>
            <a:solidFill>
              <a:schemeClr val="bg1"/>
            </a:solidFill>
          </a:ln>
        </p:spPr>
      </p:pic>
      <p:pic>
        <p:nvPicPr>
          <p:cNvPr id="19" name="Picture 1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9906000" y="3879009"/>
            <a:ext cx="1938528" cy="1453896"/>
          </a:xfrm>
          <a:prstGeom prst="rect">
            <a:avLst/>
          </a:prstGeom>
          <a:ln>
            <a:solidFill>
              <a:schemeClr val="bg1"/>
            </a:solidFill>
          </a:ln>
        </p:spPr>
      </p:pic>
      <p:pic>
        <p:nvPicPr>
          <p:cNvPr id="20" name="Picture 19"/>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9906000" y="888951"/>
            <a:ext cx="1938528" cy="1453896"/>
          </a:xfrm>
          <a:prstGeom prst="rect">
            <a:avLst/>
          </a:prstGeom>
          <a:ln>
            <a:solidFill>
              <a:schemeClr val="bg1"/>
            </a:solidFill>
          </a:ln>
        </p:spPr>
      </p:pic>
      <p:pic>
        <p:nvPicPr>
          <p:cNvPr id="21" name="Picture 20"/>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55497" y="2836512"/>
            <a:ext cx="1717803" cy="2344674"/>
          </a:xfrm>
          <a:prstGeom prst="rect">
            <a:avLst/>
          </a:prstGeom>
          <a:ln w="9525">
            <a:solidFill>
              <a:schemeClr val="bg1"/>
            </a:solidFill>
          </a:ln>
        </p:spPr>
      </p:pic>
      <p:pic>
        <p:nvPicPr>
          <p:cNvPr id="22" name="Picture 21"/>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5999098" y="5257678"/>
            <a:ext cx="1717803" cy="1143000"/>
          </a:xfrm>
          <a:prstGeom prst="rect">
            <a:avLst/>
          </a:prstGeom>
          <a:ln w="9525">
            <a:solidFill>
              <a:schemeClr val="bg1"/>
            </a:solidFill>
          </a:ln>
        </p:spPr>
      </p:pic>
      <p:pic>
        <p:nvPicPr>
          <p:cNvPr id="23" name="Picture 22"/>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5999098" y="4038186"/>
            <a:ext cx="1717803" cy="1143000"/>
          </a:xfrm>
          <a:prstGeom prst="rect">
            <a:avLst/>
          </a:prstGeom>
          <a:ln w="9525">
            <a:solidFill>
              <a:schemeClr val="bg1"/>
            </a:solidFill>
          </a:ln>
        </p:spPr>
      </p:pic>
      <p:pic>
        <p:nvPicPr>
          <p:cNvPr id="24" name="Picture 23"/>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5999098" y="8913807"/>
            <a:ext cx="1717803" cy="1143000"/>
          </a:xfrm>
          <a:prstGeom prst="rect">
            <a:avLst/>
          </a:prstGeom>
          <a:ln w="9525">
            <a:solidFill>
              <a:schemeClr val="bg1"/>
            </a:solidFill>
          </a:ln>
        </p:spPr>
      </p:pic>
      <p:pic>
        <p:nvPicPr>
          <p:cNvPr id="25" name="Picture 24"/>
          <p:cNvPicPr>
            <a:picLocks/>
          </p:cNvPicPr>
          <p:nvPr/>
        </p:nvPicPr>
        <p:blipFill>
          <a:blip r:embed="rId17" cstate="print">
            <a:extLst>
              <a:ext uri="{28A0092B-C50C-407E-A947-70E740481C1C}">
                <a14:useLocalDpi xmlns:a14="http://schemas.microsoft.com/office/drawing/2010/main" val="0"/>
              </a:ext>
            </a:extLst>
          </a:blip>
          <a:stretch>
            <a:fillRect/>
          </a:stretch>
        </p:blipFill>
        <p:spPr>
          <a:xfrm>
            <a:off x="55498" y="1608756"/>
            <a:ext cx="1717803" cy="1143000"/>
          </a:xfrm>
          <a:prstGeom prst="rect">
            <a:avLst/>
          </a:prstGeom>
          <a:ln w="9525">
            <a:solidFill>
              <a:schemeClr val="bg1"/>
            </a:solidFill>
          </a:ln>
        </p:spPr>
      </p:pic>
      <p:sp>
        <p:nvSpPr>
          <p:cNvPr id="14" name="32-Point Star 13"/>
          <p:cNvSpPr/>
          <p:nvPr/>
        </p:nvSpPr>
        <p:spPr>
          <a:xfrm rot="20803424">
            <a:off x="1186146" y="787640"/>
            <a:ext cx="2527218" cy="1333500"/>
          </a:xfrm>
          <a:prstGeom prst="star32">
            <a:avLst>
              <a:gd name="adj" fmla="val 37948"/>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12700" cap="sq">
            <a:solidFill>
              <a:schemeClr val="bg2">
                <a:lumMod val="50000"/>
              </a:schemeClr>
            </a:solidFill>
            <a:bevel/>
          </a:ln>
          <a:effectLst>
            <a:outerShdw blurRad="38100" dist="76200" sx="102000" sy="102000" algn="ctr" rotWithShape="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i="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Open </a:t>
            </a:r>
            <a:r>
              <a:rPr lang="en-US" sz="1400" i="1" dirty="0" smtClean="0">
                <a:solidFill>
                  <a:schemeClr val="tx2">
                    <a:lumMod val="50000"/>
                  </a:schemeClr>
                </a:solidFill>
                <a:effectLst>
                  <a:outerShdw blurRad="38100" dist="38100" dir="2700000" algn="tl">
                    <a:srgbClr val="000000">
                      <a:alpha val="43137"/>
                    </a:srgbClr>
                  </a:outerShdw>
                </a:effectLst>
                <a:latin typeface="Trebuchet MS" panose="020B0603020202020204" pitchFamily="34" charset="0"/>
              </a:rPr>
              <a:t>House Thursday 6/25 11a-1p</a:t>
            </a:r>
            <a:endParaRPr lang="en-US" sz="1400" i="1" dirty="0">
              <a:solidFill>
                <a:schemeClr val="tx2">
                  <a:lumMod val="50000"/>
                </a:schemeClr>
              </a:solidFill>
              <a:effectLst>
                <a:outerShdw blurRad="38100" dist="38100" dir="2700000" algn="tl">
                  <a:srgbClr val="000000">
                    <a:alpha val="43137"/>
                  </a:srgbClr>
                </a:outerShdw>
              </a:effectLst>
              <a:latin typeface="Trebuchet MS" panose="020B0603020202020204" pitchFamily="34" charset="0"/>
            </a:endParaRPr>
          </a:p>
        </p:txBody>
      </p:sp>
    </p:spTree>
    <p:extLst>
      <p:ext uri="{BB962C8B-B14F-4D97-AF65-F5344CB8AC3E}">
        <p14:creationId xmlns:p14="http://schemas.microsoft.com/office/powerpoint/2010/main" val="4069789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310</Words>
  <Application>Microsoft Office PowerPoint</Application>
  <PresentationFormat>Custom</PresentationFormat>
  <Paragraphs>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1954 Sandy Point Lane Rivertowne On The Wando ~ Mount Pleasant MLS# 15012069 ~ $4,000,000</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1280 Marsh Rabbit Ct Dunes West ~ Mt Pleasant MLS# 1411605 ~ $</dc:title>
  <dc:creator>CVH360</dc:creator>
  <cp:lastModifiedBy>atp1313@gmail.com</cp:lastModifiedBy>
  <cp:revision>17</cp:revision>
  <dcterms:created xsi:type="dcterms:W3CDTF">2006-08-16T00:00:00Z</dcterms:created>
  <dcterms:modified xsi:type="dcterms:W3CDTF">2015-06-15T14:29:37Z</dcterms:modified>
</cp:coreProperties>
</file>