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6228"/>
    <a:srgbClr val="E1E161"/>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533399"/>
          </a:xfrm>
          <a:noFill/>
        </p:spPr>
        <p:txBody>
          <a:bodyPr anchor="ctr">
            <a:noAutofit/>
          </a:bodyPr>
          <a:lstStyle/>
          <a:p>
            <a:r>
              <a:rPr lang="en-US" sz="3000" b="1" i="1" dirty="0">
                <a:solidFill>
                  <a:srgbClr val="FF0000"/>
                </a:solidFill>
                <a:effectLst>
                  <a:outerShdw blurRad="38100" dist="38100" dir="2700000" algn="tl">
                    <a:srgbClr val="000000">
                      <a:alpha val="43137"/>
                    </a:srgbClr>
                  </a:outerShdw>
                </a:effectLst>
                <a:latin typeface="Bradley Hand ITC" panose="03070402050302030203" pitchFamily="66" charset="0"/>
              </a:rPr>
              <a:t>Beautiful 5 Bedroom Home With Excellent Pond View</a:t>
            </a:r>
          </a:p>
        </p:txBody>
      </p:sp>
      <p:sp>
        <p:nvSpPr>
          <p:cNvPr id="3" name="Subtitle 2"/>
          <p:cNvSpPr>
            <a:spLocks noGrp="1"/>
          </p:cNvSpPr>
          <p:nvPr>
            <p:ph type="subTitle" idx="1"/>
          </p:nvPr>
        </p:nvSpPr>
        <p:spPr>
          <a:xfrm>
            <a:off x="0" y="3886200"/>
            <a:ext cx="9144000" cy="1136604"/>
          </a:xfrm>
        </p:spPr>
        <p:txBody>
          <a:bodyPr anchor="ctr">
            <a:noAutofit/>
          </a:bodyPr>
          <a:lstStyle/>
          <a:p>
            <a:r>
              <a:rPr lang="en-US" sz="1200" dirty="0">
                <a:solidFill>
                  <a:schemeClr val="bg2">
                    <a:lumMod val="50000"/>
                  </a:schemeClr>
                </a:solidFill>
                <a:latin typeface="Arial" panose="020B0604020202020204" pitchFamily="34" charset="0"/>
                <a:cs typeface="Arial" panose="020B0604020202020204" pitchFamily="34" charset="0"/>
              </a:rPr>
              <a:t>You’ll love this gorgeous 2-story home overlooking a scenic pond located in Planters Pointe Community. This 5 </a:t>
            </a:r>
            <a:r>
              <a:rPr lang="en-US" sz="1200" dirty="0" err="1">
                <a:solidFill>
                  <a:schemeClr val="bg2">
                    <a:lumMod val="50000"/>
                  </a:schemeClr>
                </a:solidFill>
                <a:latin typeface="Arial" panose="020B0604020202020204" pitchFamily="34" charset="0"/>
                <a:cs typeface="Arial" panose="020B0604020202020204" pitchFamily="34" charset="0"/>
              </a:rPr>
              <a:t>br</a:t>
            </a:r>
            <a:r>
              <a:rPr lang="en-US" sz="1200" dirty="0">
                <a:solidFill>
                  <a:schemeClr val="bg2">
                    <a:lumMod val="50000"/>
                  </a:schemeClr>
                </a:solidFill>
                <a:latin typeface="Arial" panose="020B0604020202020204" pitchFamily="34" charset="0"/>
                <a:cs typeface="Arial" panose="020B0604020202020204" pitchFamily="34" charset="0"/>
              </a:rPr>
              <a:t>, 2.5 bath home with a 2-stall garage will give you 2545 </a:t>
            </a:r>
            <a:r>
              <a:rPr lang="en-US" sz="1200" dirty="0" err="1">
                <a:solidFill>
                  <a:schemeClr val="bg2">
                    <a:lumMod val="50000"/>
                  </a:schemeClr>
                </a:solidFill>
                <a:latin typeface="Arial" panose="020B0604020202020204" pitchFamily="34" charset="0"/>
                <a:cs typeface="Arial" panose="020B0604020202020204" pitchFamily="34" charset="0"/>
              </a:rPr>
              <a:t>sqft</a:t>
            </a:r>
            <a:r>
              <a:rPr lang="en-US" sz="1200" dirty="0">
                <a:solidFill>
                  <a:schemeClr val="bg2">
                    <a:lumMod val="50000"/>
                  </a:schemeClr>
                </a:solidFill>
                <a:latin typeface="Arial" panose="020B0604020202020204" pitchFamily="34" charset="0"/>
                <a:cs typeface="Arial" panose="020B0604020202020204" pitchFamily="34" charset="0"/>
              </a:rPr>
              <a:t> of generous space without losing that cozy atmosphere. The captivating view of the pond from your couch is the perfect setting for relaxing and entertaining in front of your wood fireplace. The 2-story foyer hosts an elegant formal dining room and office. The spacious eat in kitchen includes stainless steel appliances and granite countertops. Upstairs the divine master suite presents tray ceilings and an </a:t>
            </a:r>
            <a:r>
              <a:rPr lang="en-US" sz="1200" dirty="0" err="1">
                <a:solidFill>
                  <a:schemeClr val="bg2">
                    <a:lumMod val="50000"/>
                  </a:schemeClr>
                </a:solidFill>
                <a:latin typeface="Arial" panose="020B0604020202020204" pitchFamily="34" charset="0"/>
                <a:cs typeface="Arial" panose="020B0604020202020204" pitchFamily="34" charset="0"/>
              </a:rPr>
              <a:t>ensuite</a:t>
            </a:r>
            <a:r>
              <a:rPr lang="en-US" sz="1200" dirty="0">
                <a:solidFill>
                  <a:schemeClr val="bg2">
                    <a:lumMod val="50000"/>
                  </a:schemeClr>
                </a:solidFill>
                <a:latin typeface="Arial" panose="020B0604020202020204" pitchFamily="34" charset="0"/>
                <a:cs typeface="Arial" panose="020B0604020202020204" pitchFamily="34" charset="0"/>
              </a:rPr>
              <a:t> bath with dual vanities, soaking tub, separate glass shower, and walk-in closet. This tranquil property has a covered deck that allows you to enjoy your spacious landscaped back yard with pond view.</a:t>
            </a:r>
            <a:endParaRPr lang="en-US" sz="1200" b="1" i="1" dirty="0">
              <a:solidFill>
                <a:schemeClr val="bg2">
                  <a:lumMod val="50000"/>
                </a:schemeClr>
              </a:solidFill>
              <a:latin typeface="Arial" panose="020B0604020202020204" pitchFamily="34" charset="0"/>
              <a:cs typeface="Arial" panose="020B0604020202020204" pitchFamily="34" charset="0"/>
            </a:endParaRPr>
          </a:p>
        </p:txBody>
      </p:sp>
      <p:sp>
        <p:nvSpPr>
          <p:cNvPr id="14" name="Rectangle 13"/>
          <p:cNvSpPr/>
          <p:nvPr/>
        </p:nvSpPr>
        <p:spPr>
          <a:xfrm>
            <a:off x="0" y="5943600"/>
            <a:ext cx="9144000" cy="923330"/>
          </a:xfrm>
          <a:prstGeom prst="rect">
            <a:avLst/>
          </a:prstGeom>
        </p:spPr>
        <p:txBody>
          <a:bodyPr wrap="square">
            <a:spAutoFit/>
          </a:bodyPr>
          <a:lstStyle/>
          <a:p>
            <a:pPr algn="ctr"/>
            <a:r>
              <a:rPr lang="en-US" b="1" dirty="0">
                <a:solidFill>
                  <a:srgbClr val="4F6228"/>
                </a:solidFill>
                <a:latin typeface="Arial" panose="020B0604020202020204" pitchFamily="34" charset="0"/>
                <a:cs typeface="Arial" panose="020B0604020202020204" pitchFamily="34" charset="0"/>
              </a:rPr>
              <a:t>Henry Richardson</a:t>
            </a:r>
          </a:p>
          <a:p>
            <a:pPr algn="ctr"/>
            <a:r>
              <a:rPr lang="en-US" sz="1400" dirty="0">
                <a:solidFill>
                  <a:srgbClr val="4F6228"/>
                </a:solidFill>
                <a:latin typeface="Arial" panose="020B0604020202020204" pitchFamily="34" charset="0"/>
                <a:cs typeface="Arial" panose="020B0604020202020204" pitchFamily="34" charset="0"/>
              </a:rPr>
              <a:t>(843) 696-3155 | hrichardson@ergroupofsc.com</a:t>
            </a:r>
          </a:p>
          <a:p>
            <a:pPr algn="ctr"/>
            <a:endParaRPr lang="en-US" sz="1100" dirty="0">
              <a:solidFill>
                <a:srgbClr val="4F6228"/>
              </a:solidFill>
              <a:latin typeface="Arial" panose="020B0604020202020204" pitchFamily="34" charset="0"/>
              <a:cs typeface="Arial" panose="020B0604020202020204" pitchFamily="34" charset="0"/>
            </a:endParaRPr>
          </a:p>
          <a:p>
            <a:pPr algn="ctr"/>
            <a:r>
              <a:rPr lang="en-US" sz="1100" dirty="0">
                <a:solidFill>
                  <a:srgbClr val="4F6228"/>
                </a:solidFill>
                <a:latin typeface="Arial" panose="020B0604020202020204" pitchFamily="34" charset="0"/>
                <a:cs typeface="Arial" panose="020B0604020202020204" pitchFamily="34" charset="0"/>
              </a:rPr>
              <a:t>The Elite Realty Group of SC, LLC · 8310-A Rivers Ave · North Charleston, SC 29406</a:t>
            </a:r>
          </a:p>
        </p:txBody>
      </p:sp>
      <p:sp>
        <p:nvSpPr>
          <p:cNvPr id="15" name="Rectangle 14"/>
          <p:cNvSpPr/>
          <p:nvPr/>
        </p:nvSpPr>
        <p:spPr>
          <a:xfrm>
            <a:off x="148382" y="3200400"/>
            <a:ext cx="8810459" cy="738664"/>
          </a:xfrm>
          <a:prstGeom prst="rect">
            <a:avLst/>
          </a:prstGeom>
        </p:spPr>
        <p:txBody>
          <a:bodyPr wrap="square">
            <a:spAutoFit/>
          </a:bodyPr>
          <a:lstStyle/>
          <a:p>
            <a:pPr algn="ctr"/>
            <a:r>
              <a:rPr lang="en-US" sz="2400" b="1" dirty="0">
                <a:solidFill>
                  <a:srgbClr val="4F6228"/>
                </a:solidFill>
                <a:latin typeface="Arial" panose="020B0604020202020204" pitchFamily="34" charset="0"/>
                <a:cs typeface="Arial" panose="020B0604020202020204" pitchFamily="34" charset="0"/>
              </a:rPr>
              <a:t>1968 N </a:t>
            </a:r>
            <a:r>
              <a:rPr lang="en-US" sz="2400" b="1" dirty="0" err="1">
                <a:solidFill>
                  <a:srgbClr val="4F6228"/>
                </a:solidFill>
                <a:latin typeface="Arial" panose="020B0604020202020204" pitchFamily="34" charset="0"/>
                <a:cs typeface="Arial" panose="020B0604020202020204" pitchFamily="34" charset="0"/>
              </a:rPr>
              <a:t>Smokerise</a:t>
            </a:r>
            <a:r>
              <a:rPr lang="en-US" sz="2400" b="1" dirty="0">
                <a:solidFill>
                  <a:srgbClr val="4F6228"/>
                </a:solidFill>
                <a:latin typeface="Arial" panose="020B0604020202020204" pitchFamily="34" charset="0"/>
                <a:cs typeface="Arial" panose="020B0604020202020204" pitchFamily="34" charset="0"/>
              </a:rPr>
              <a:t> Way</a:t>
            </a:r>
            <a:br>
              <a:rPr lang="en-US" sz="2400" b="1" dirty="0">
                <a:solidFill>
                  <a:srgbClr val="4F6228"/>
                </a:solidFill>
                <a:latin typeface="Arial" panose="020B0604020202020204" pitchFamily="34" charset="0"/>
                <a:cs typeface="Arial" panose="020B0604020202020204" pitchFamily="34" charset="0"/>
              </a:rPr>
            </a:br>
            <a:r>
              <a:rPr lang="en-US" b="1" dirty="0">
                <a:solidFill>
                  <a:srgbClr val="4F6228"/>
                </a:solidFill>
                <a:latin typeface="Arial" panose="020B0604020202020204" pitchFamily="34" charset="0"/>
                <a:cs typeface="Arial" panose="020B0604020202020204" pitchFamily="34" charset="0"/>
              </a:rPr>
              <a:t>Mount Pleasant · MLS# 16031065 · $424,250</a:t>
            </a:r>
            <a:endParaRPr lang="en-US" sz="1600" b="1" dirty="0">
              <a:solidFill>
                <a:srgbClr val="4F6228"/>
              </a:solidFill>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9028" y="6069411"/>
            <a:ext cx="1152685" cy="717874"/>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578" y="533400"/>
            <a:ext cx="4013622" cy="2675748"/>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11548" y="5153025"/>
            <a:ext cx="1143000" cy="762000"/>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rotWithShape="1">
          <a:blip r:embed="rId5" cstate="print">
            <a:extLst>
              <a:ext uri="{28A0092B-C50C-407E-A947-70E740481C1C}">
                <a14:useLocalDpi xmlns:a14="http://schemas.microsoft.com/office/drawing/2010/main" val="0"/>
              </a:ext>
            </a:extLst>
          </a:blip>
          <a:srcRect t="11111"/>
          <a:stretch/>
        </p:blipFill>
        <p:spPr>
          <a:xfrm>
            <a:off x="2696818" y="5153025"/>
            <a:ext cx="1143000" cy="76200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607867" y="5153025"/>
            <a:ext cx="1143000" cy="762000"/>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rotWithShape="1">
          <a:blip r:embed="rId7" cstate="print">
            <a:extLst>
              <a:ext uri="{28A0092B-C50C-407E-A947-70E740481C1C}">
                <a14:useLocalDpi xmlns:a14="http://schemas.microsoft.com/office/drawing/2010/main" val="0"/>
              </a:ext>
            </a:extLst>
          </a:blip>
          <a:srcRect t="11111"/>
          <a:stretch/>
        </p:blipFill>
        <p:spPr>
          <a:xfrm>
            <a:off x="4000501" y="5153025"/>
            <a:ext cx="1143000" cy="762000"/>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9452" y="5155136"/>
            <a:ext cx="1143000" cy="759889"/>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rotWithShape="1">
          <a:blip r:embed="rId9" cstate="print">
            <a:extLst>
              <a:ext uri="{28A0092B-C50C-407E-A947-70E740481C1C}">
                <a14:useLocalDpi xmlns:a14="http://schemas.microsoft.com/office/drawing/2010/main" val="0"/>
              </a:ext>
            </a:extLst>
          </a:blip>
          <a:srcRect t="11357" b="1"/>
          <a:stretch/>
        </p:blipFill>
        <p:spPr>
          <a:xfrm>
            <a:off x="1393135" y="5155135"/>
            <a:ext cx="1143000" cy="759889"/>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rotWithShape="1">
          <a:blip r:embed="rId10" cstate="print">
            <a:extLst>
              <a:ext uri="{28A0092B-C50C-407E-A947-70E740481C1C}">
                <a14:useLocalDpi xmlns:a14="http://schemas.microsoft.com/office/drawing/2010/main" val="0"/>
              </a:ext>
            </a:extLst>
          </a:blip>
          <a:srcRect t="11111"/>
          <a:stretch/>
        </p:blipFill>
        <p:spPr>
          <a:xfrm>
            <a:off x="5304184" y="5153025"/>
            <a:ext cx="1143000" cy="762000"/>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876800" y="533400"/>
            <a:ext cx="4013622" cy="2675748"/>
          </a:xfrm>
          <a:prstGeom prst="rect">
            <a:avLst/>
          </a:prstGeom>
          <a:ln>
            <a:noFill/>
          </a:ln>
          <a:effectLst>
            <a:outerShdw blurRad="190500" algn="tl" rotWithShape="0">
              <a:srgbClr val="000000">
                <a:alpha val="70000"/>
              </a:srgbClr>
            </a:outerShdw>
          </a:effectLst>
        </p:spPr>
      </p:pic>
      <p:sp>
        <p:nvSpPr>
          <p:cNvPr id="5" name="Rectangle 4"/>
          <p:cNvSpPr/>
          <p:nvPr/>
        </p:nvSpPr>
        <p:spPr>
          <a:xfrm>
            <a:off x="4876800" y="2769513"/>
            <a:ext cx="4013622" cy="430887"/>
          </a:xfrm>
          <a:prstGeom prst="rect">
            <a:avLst/>
          </a:prstGeom>
        </p:spPr>
        <p:txBody>
          <a:bodyPr wrap="square">
            <a:spAutoFit/>
          </a:bodyPr>
          <a:lstStyle/>
          <a:p>
            <a:pPr algn="ctr"/>
            <a:r>
              <a:rPr lang="en-US" sz="2200" b="1" dirty="0">
                <a:solidFill>
                  <a:srgbClr val="FFFF00"/>
                </a:solidFill>
                <a:effectLst>
                  <a:outerShdw blurRad="38100" dist="38100" dir="2700000" algn="tl">
                    <a:srgbClr val="000000">
                      <a:alpha val="43137"/>
                    </a:srgbClr>
                  </a:outerShdw>
                </a:effectLst>
                <a:latin typeface="Bradley Hand ITC" panose="03070402050302030203" pitchFamily="66" charset="0"/>
              </a:rPr>
              <a:t>Offering $1,000 Agent Bonus</a:t>
            </a:r>
            <a:endParaRPr lang="en-US" sz="2200" dirty="0">
              <a:solidFill>
                <a:srgbClr val="FFFF00"/>
              </a:solidFill>
            </a:endParaRPr>
          </a:p>
        </p:txBody>
      </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TotalTime>
  <Words>181</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Bradley Hand ITC</vt:lpstr>
      <vt:lpstr>Calibri</vt:lpstr>
      <vt:lpstr>Office Theme</vt:lpstr>
      <vt:lpstr>Beautiful 5 Bedroom Home With Excellent Pond 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36</cp:revision>
  <dcterms:created xsi:type="dcterms:W3CDTF">2006-08-16T00:00:00Z</dcterms:created>
  <dcterms:modified xsi:type="dcterms:W3CDTF">2016-12-14T15:25:02Z</dcterms:modified>
</cp:coreProperties>
</file>