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556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8/28/2015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8/28/2015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8/28/2015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gif"/><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624497" y="872834"/>
            <a:ext cx="4066207" cy="3049654"/>
          </a:xfrm>
          <a:prstGeom prst="rect">
            <a:avLst/>
          </a:prstGeom>
          <a:ln w="9525">
            <a:no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68749" y="4798716"/>
            <a:ext cx="7177702" cy="3192904"/>
          </a:xfrm>
        </p:spPr>
        <p:txBody>
          <a:bodyPr anchor="ctr">
            <a:noAutofit/>
          </a:bodyPr>
          <a:lstStyle/>
          <a:p>
            <a:r>
              <a:rPr lang="en-US" sz="1400" dirty="0" smtClean="0">
                <a:solidFill>
                  <a:srgbClr val="3556A5"/>
                </a:solidFill>
                <a:latin typeface="Georgia" panose="02040502050405020303" pitchFamily="18" charset="0"/>
              </a:rPr>
              <a:t>Located </a:t>
            </a:r>
            <a:r>
              <a:rPr lang="en-US" sz="1400" dirty="0">
                <a:solidFill>
                  <a:srgbClr val="3556A5"/>
                </a:solidFill>
                <a:latin typeface="Georgia" panose="02040502050405020303" pitchFamily="18" charset="0"/>
              </a:rPr>
              <a:t>in the heart of Mount Pleasant this luxurious single floor living, corner townhome has all the upgrades you could desire. The kitchen was designed to give more overall space than the original plan called for and includes a breakfast bar, granite countertops, stainless steel appliances including a gas stove, soft close drawers, under cabinet lighting and a decorative backsplash. The expansive kitchen opens to a spacious breakfast room that can only be found in this kitchen design and is the perfect place for family gatherings. The entire home has hard wood floors(NO CARPET)! The master bathroom has a separate soaking tub and shower with glass tile accents. The home also features a screened in porch, back downstairs patio, fireplace, elevator shaft and a garage large enough to store your cars, kayaks and much more. Located only minutes to the beach, downtown Charleston and North Charleston, this location can't be beat! Enjoy the community clubhouse, swimming pool, fitness center, deep water dock and walking trails. This is a must see for anyone looking for a one floor living, completely upgraded, like new, maintenance free life style in the heart of it all!</a:t>
            </a:r>
          </a:p>
        </p:txBody>
      </p:sp>
      <p:sp>
        <p:nvSpPr>
          <p:cNvPr id="17" name="Rectangle 16"/>
          <p:cNvSpPr/>
          <p:nvPr/>
        </p:nvSpPr>
        <p:spPr>
          <a:xfrm>
            <a:off x="1" y="9217420"/>
            <a:ext cx="7315199" cy="707886"/>
          </a:xfrm>
          <a:prstGeom prst="rect">
            <a:avLst/>
          </a:prstGeom>
        </p:spPr>
        <p:txBody>
          <a:bodyPr wrap="square">
            <a:spAutoFit/>
          </a:bodyPr>
          <a:lstStyle/>
          <a:p>
            <a:r>
              <a:rPr lang="en-US" sz="1600" dirty="0">
                <a:solidFill>
                  <a:srgbClr val="3556A5"/>
                </a:solidFill>
                <a:latin typeface="Georgia" panose="02040502050405020303" pitchFamily="18" charset="0"/>
              </a:rPr>
              <a:t>Michelle Wood</a:t>
            </a:r>
          </a:p>
          <a:p>
            <a:r>
              <a:rPr lang="en-US" sz="1200" dirty="0" smtClean="0">
                <a:solidFill>
                  <a:srgbClr val="3556A5"/>
                </a:solidFill>
                <a:latin typeface="Georgia" panose="02040502050405020303" pitchFamily="18" charset="0"/>
              </a:rPr>
              <a:t>Mobile </a:t>
            </a:r>
            <a:r>
              <a:rPr lang="en-US" sz="1200" dirty="0">
                <a:solidFill>
                  <a:srgbClr val="3556A5"/>
                </a:solidFill>
                <a:latin typeface="Georgia" panose="02040502050405020303" pitchFamily="18" charset="0"/>
              </a:rPr>
              <a:t>- (843) 410-3691</a:t>
            </a:r>
          </a:p>
          <a:p>
            <a:r>
              <a:rPr lang="en-US" sz="1200" dirty="0">
                <a:solidFill>
                  <a:srgbClr val="3556A5"/>
                </a:solidFill>
                <a:latin typeface="Georgia" panose="02040502050405020303" pitchFamily="18" charset="0"/>
              </a:rPr>
              <a:t>michelle.wood@agentownedrealty.com</a:t>
            </a:r>
            <a:endParaRPr lang="en-US" sz="900" dirty="0">
              <a:solidFill>
                <a:srgbClr val="3556A5"/>
              </a:solidFill>
              <a:latin typeface="Georgia" panose="02040502050405020303" pitchFamily="18" charset="0"/>
            </a:endParaRPr>
          </a:p>
        </p:txBody>
      </p:sp>
      <p:sp>
        <p:nvSpPr>
          <p:cNvPr id="18" name="Rectangle 17"/>
          <p:cNvSpPr/>
          <p:nvPr/>
        </p:nvSpPr>
        <p:spPr>
          <a:xfrm>
            <a:off x="4158046" y="9282823"/>
            <a:ext cx="3157155" cy="577081"/>
          </a:xfrm>
          <a:prstGeom prst="rect">
            <a:avLst/>
          </a:prstGeom>
        </p:spPr>
        <p:txBody>
          <a:bodyPr wrap="square" anchor="ctr">
            <a:spAutoFit/>
          </a:bodyPr>
          <a:lstStyle/>
          <a:p>
            <a:pPr algn="r"/>
            <a:r>
              <a:rPr lang="en-US" sz="1050" dirty="0" err="1">
                <a:solidFill>
                  <a:srgbClr val="3556A5"/>
                </a:solidFill>
                <a:latin typeface="Georgia" panose="02040502050405020303" pitchFamily="18" charset="0"/>
              </a:rPr>
              <a:t>AgentOwned</a:t>
            </a:r>
            <a:r>
              <a:rPr lang="en-US" sz="1050" dirty="0">
                <a:solidFill>
                  <a:srgbClr val="3556A5"/>
                </a:solidFill>
                <a:latin typeface="Georgia" panose="02040502050405020303" pitchFamily="18" charset="0"/>
              </a:rPr>
              <a:t> Preferred Group</a:t>
            </a:r>
          </a:p>
          <a:p>
            <a:pPr algn="r"/>
            <a:r>
              <a:rPr lang="en-US" sz="1050" dirty="0">
                <a:solidFill>
                  <a:srgbClr val="3556A5"/>
                </a:solidFill>
                <a:latin typeface="Georgia" panose="02040502050405020303" pitchFamily="18" charset="0"/>
              </a:rPr>
              <a:t>824 Johnnie </a:t>
            </a:r>
            <a:r>
              <a:rPr lang="en-US" sz="1050" dirty="0" err="1">
                <a:solidFill>
                  <a:srgbClr val="3556A5"/>
                </a:solidFill>
                <a:latin typeface="Georgia" panose="02040502050405020303" pitchFamily="18" charset="0"/>
              </a:rPr>
              <a:t>Dodds</a:t>
            </a:r>
            <a:r>
              <a:rPr lang="en-US" sz="1050" dirty="0">
                <a:solidFill>
                  <a:srgbClr val="3556A5"/>
                </a:solidFill>
                <a:latin typeface="Georgia" panose="02040502050405020303" pitchFamily="18" charset="0"/>
              </a:rPr>
              <a:t> Blvd</a:t>
            </a:r>
          </a:p>
          <a:p>
            <a:pPr algn="r"/>
            <a:r>
              <a:rPr lang="en-US" sz="1050" dirty="0">
                <a:solidFill>
                  <a:srgbClr val="3556A5"/>
                </a:solidFill>
                <a:latin typeface="Georgia" panose="02040502050405020303" pitchFamily="18" charset="0"/>
              </a:rPr>
              <a:t>Mt Pleasant, SC 29464</a:t>
            </a:r>
          </a:p>
        </p:txBody>
      </p:sp>
      <p:sp>
        <p:nvSpPr>
          <p:cNvPr id="23" name="Rectangle 22"/>
          <p:cNvSpPr/>
          <p:nvPr/>
        </p:nvSpPr>
        <p:spPr>
          <a:xfrm>
            <a:off x="0" y="0"/>
            <a:ext cx="7315200" cy="677108"/>
          </a:xfrm>
          <a:prstGeom prst="rect">
            <a:avLst/>
          </a:prstGeom>
        </p:spPr>
        <p:txBody>
          <a:bodyPr wrap="square">
            <a:spAutoFit/>
          </a:bodyPr>
          <a:lstStyle/>
          <a:p>
            <a:pPr algn="ctr"/>
            <a:r>
              <a:rPr lang="en-US" sz="2400" i="1" dirty="0">
                <a:ln>
                  <a:solidFill>
                    <a:schemeClr val="tx2"/>
                  </a:solidFill>
                </a:ln>
                <a:solidFill>
                  <a:srgbClr val="3556A5"/>
                </a:solidFill>
                <a:effectLst>
                  <a:outerShdw blurRad="50800" dist="38100" dir="5400000" algn="t" rotWithShape="0">
                    <a:prstClr val="black">
                      <a:alpha val="40000"/>
                    </a:prstClr>
                  </a:outerShdw>
                </a:effectLst>
                <a:latin typeface="Georgia" panose="02040502050405020303" pitchFamily="18" charset="0"/>
              </a:rPr>
              <a:t>Ready to move in NOW</a:t>
            </a:r>
            <a:r>
              <a:rPr lang="en-US" sz="2400" i="1" dirty="0" smtClean="0">
                <a:ln>
                  <a:solidFill>
                    <a:schemeClr val="tx2"/>
                  </a:solidFill>
                </a:ln>
                <a:solidFill>
                  <a:srgbClr val="3556A5"/>
                </a:solidFill>
                <a:effectLst>
                  <a:outerShdw blurRad="50800" dist="38100" dir="5400000" algn="t" rotWithShape="0">
                    <a:prstClr val="black">
                      <a:alpha val="40000"/>
                    </a:prstClr>
                  </a:outerShdw>
                </a:effectLst>
                <a:latin typeface="Georgia" panose="02040502050405020303" pitchFamily="18" charset="0"/>
              </a:rPr>
              <a:t>!!</a:t>
            </a:r>
            <a:br>
              <a:rPr lang="en-US" sz="2400" i="1" dirty="0" smtClean="0">
                <a:ln>
                  <a:solidFill>
                    <a:schemeClr val="tx2"/>
                  </a:solidFill>
                </a:ln>
                <a:solidFill>
                  <a:srgbClr val="3556A5"/>
                </a:solidFill>
                <a:effectLst>
                  <a:outerShdw blurRad="50800" dist="38100" dir="5400000" algn="t" rotWithShape="0">
                    <a:prstClr val="black">
                      <a:alpha val="40000"/>
                    </a:prstClr>
                  </a:outerShdw>
                </a:effectLst>
                <a:latin typeface="Georgia" panose="02040502050405020303" pitchFamily="18" charset="0"/>
              </a:rPr>
            </a:br>
            <a:r>
              <a:rPr lang="en-US" sz="1400" i="1" dirty="0">
                <a:ln>
                  <a:solidFill>
                    <a:schemeClr val="tx2"/>
                  </a:solidFill>
                </a:ln>
                <a:solidFill>
                  <a:srgbClr val="3556A5"/>
                </a:solidFill>
                <a:latin typeface="Georgia" panose="02040502050405020303" pitchFamily="18" charset="0"/>
              </a:rPr>
              <a:t>One Floor Living In </a:t>
            </a:r>
            <a:r>
              <a:rPr lang="en-US" sz="1400" i="1" dirty="0" err="1">
                <a:ln>
                  <a:solidFill>
                    <a:schemeClr val="tx2"/>
                  </a:solidFill>
                </a:ln>
                <a:solidFill>
                  <a:srgbClr val="3556A5"/>
                </a:solidFill>
                <a:latin typeface="Georgia" panose="02040502050405020303" pitchFamily="18" charset="0"/>
              </a:rPr>
              <a:t>Marshfront</a:t>
            </a:r>
            <a:r>
              <a:rPr lang="en-US" sz="1400" i="1" dirty="0">
                <a:ln>
                  <a:solidFill>
                    <a:schemeClr val="tx2"/>
                  </a:solidFill>
                </a:ln>
                <a:solidFill>
                  <a:srgbClr val="3556A5"/>
                </a:solidFill>
                <a:latin typeface="Georgia" panose="02040502050405020303" pitchFamily="18" charset="0"/>
              </a:rPr>
              <a:t> Community!!</a:t>
            </a:r>
            <a:endParaRPr lang="en-US" sz="1400" i="1" dirty="0" smtClean="0">
              <a:ln>
                <a:solidFill>
                  <a:schemeClr val="tx2"/>
                </a:solidFill>
              </a:ln>
              <a:solidFill>
                <a:srgbClr val="3556A5"/>
              </a:solidFill>
              <a:latin typeface="Georgia" panose="02040502050405020303" pitchFamily="18"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57156" y="9342213"/>
            <a:ext cx="1000889" cy="458301"/>
          </a:xfrm>
          <a:prstGeom prst="rect">
            <a:avLst/>
          </a:prstGeom>
        </p:spPr>
      </p:pic>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946854" y="872834"/>
            <a:ext cx="121328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47905" y="872834"/>
            <a:ext cx="121328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47905" y="1942677"/>
            <a:ext cx="121328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47905" y="3012521"/>
            <a:ext cx="121328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951422" y="1944390"/>
            <a:ext cx="1208721" cy="906541"/>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 y="4057974"/>
            <a:ext cx="7315199" cy="740742"/>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rgbClr val="3556A5"/>
                </a:solidFill>
                <a:effectLst>
                  <a:outerShdw blurRad="38100" dist="38100" dir="2700000" algn="tl">
                    <a:srgbClr val="000000">
                      <a:alpha val="43137"/>
                    </a:srgbClr>
                  </a:outerShdw>
                </a:effectLst>
                <a:latin typeface="Georgia" panose="02040502050405020303" pitchFamily="18" charset="0"/>
              </a:rPr>
              <a:t>196 Slipper Shell </a:t>
            </a:r>
            <a:r>
              <a:rPr lang="en-US" sz="2400" b="0" cap="none" dirty="0" smtClean="0">
                <a:ln w="10541" cmpd="sng">
                  <a:noFill/>
                  <a:prstDash val="solid"/>
                </a:ln>
                <a:solidFill>
                  <a:srgbClr val="3556A5"/>
                </a:solidFill>
                <a:effectLst>
                  <a:outerShdw blurRad="38100" dist="38100" dir="2700000" algn="tl">
                    <a:srgbClr val="000000">
                      <a:alpha val="43137"/>
                    </a:srgbClr>
                  </a:outerShdw>
                </a:effectLst>
                <a:latin typeface="Georgia" panose="02040502050405020303" pitchFamily="18" charset="0"/>
              </a:rPr>
              <a:t>Court</a:t>
            </a:r>
            <a:br>
              <a:rPr lang="en-US" sz="2400" b="0" cap="none" dirty="0" smtClean="0">
                <a:ln w="10541" cmpd="sng">
                  <a:noFill/>
                  <a:prstDash val="solid"/>
                </a:ln>
                <a:solidFill>
                  <a:srgbClr val="3556A5"/>
                </a:solidFill>
                <a:effectLst>
                  <a:outerShdw blurRad="38100" dist="38100" dir="2700000" algn="tl">
                    <a:srgbClr val="000000">
                      <a:alpha val="43137"/>
                    </a:srgbClr>
                  </a:outerShdw>
                </a:effectLst>
                <a:latin typeface="Georgia" panose="02040502050405020303" pitchFamily="18" charset="0"/>
              </a:rPr>
            </a:br>
            <a:r>
              <a:rPr lang="en-US" sz="1800" b="0" cap="none" dirty="0" err="1">
                <a:ln w="10541" cmpd="sng">
                  <a:noFill/>
                  <a:prstDash val="solid"/>
                </a:ln>
                <a:solidFill>
                  <a:srgbClr val="3556A5"/>
                </a:solidFill>
                <a:effectLst>
                  <a:outerShdw blurRad="38100" dist="38100" dir="2700000" algn="tl">
                    <a:srgbClr val="000000">
                      <a:alpha val="43137"/>
                    </a:srgbClr>
                  </a:outerShdw>
                </a:effectLst>
                <a:latin typeface="Georgia" panose="02040502050405020303" pitchFamily="18" charset="0"/>
              </a:rPr>
              <a:t>Etiwan</a:t>
            </a:r>
            <a:r>
              <a:rPr lang="en-US" sz="1800" b="0" cap="none" dirty="0">
                <a:ln w="10541" cmpd="sng">
                  <a:noFill/>
                  <a:prstDash val="solid"/>
                </a:ln>
                <a:solidFill>
                  <a:srgbClr val="3556A5"/>
                </a:solidFill>
                <a:effectLst>
                  <a:outerShdw blurRad="38100" dist="38100" dir="2700000" algn="tl">
                    <a:srgbClr val="000000">
                      <a:alpha val="43137"/>
                    </a:srgbClr>
                  </a:outerShdw>
                </a:effectLst>
                <a:latin typeface="Georgia" panose="02040502050405020303" pitchFamily="18" charset="0"/>
              </a:rPr>
              <a:t> Pointe ~ Mount Pleasant ~ MLS# 15021843 ~ $420,000</a:t>
            </a:r>
            <a:endParaRPr lang="en-US" sz="1100" b="0" cap="none" dirty="0">
              <a:ln w="10541" cmpd="sng">
                <a:noFill/>
                <a:prstDash val="solid"/>
              </a:ln>
              <a:solidFill>
                <a:srgbClr val="3556A5"/>
              </a:solidFill>
              <a:effectLst>
                <a:outerShdw blurRad="38100" dist="38100" dir="2700000" algn="tl">
                  <a:srgbClr val="000000">
                    <a:alpha val="43137"/>
                  </a:srgbClr>
                </a:outerShdw>
              </a:effectLst>
              <a:latin typeface="Georgia" panose="02040502050405020303" pitchFamily="18" charset="0"/>
            </a:endParaRPr>
          </a:p>
        </p:txBody>
      </p:sp>
      <p:grpSp>
        <p:nvGrpSpPr>
          <p:cNvPr id="4" name="Group 3"/>
          <p:cNvGrpSpPr/>
          <p:nvPr/>
        </p:nvGrpSpPr>
        <p:grpSpPr>
          <a:xfrm>
            <a:off x="-2481267" y="161025"/>
            <a:ext cx="2221542" cy="1942729"/>
            <a:chOff x="-2002535" y="232993"/>
            <a:chExt cx="1850134" cy="1447800"/>
          </a:xfrm>
        </p:grpSpPr>
        <p:sp>
          <p:nvSpPr>
            <p:cNvPr id="5" name="Diagonal Stripe 4"/>
            <p:cNvSpPr/>
            <p:nvPr/>
          </p:nvSpPr>
          <p:spPr>
            <a:xfrm>
              <a:off x="-1828800" y="232993"/>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009335">
              <a:off x="-2002535" y="704811"/>
              <a:ext cx="1556884" cy="275241"/>
            </a:xfrm>
            <a:prstGeom prst="rect">
              <a:avLst/>
            </a:prstGeom>
            <a:noFill/>
          </p:spPr>
          <p:txBody>
            <a:bodyPr wrap="none" rtlCol="0">
              <a:spAutoFit/>
            </a:bodyPr>
            <a:lstStyle/>
            <a:p>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Move-in Ready!</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pic>
        <p:nvPicPr>
          <p:cNvPr id="19"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47905" y="7984166"/>
            <a:ext cx="121328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0"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050956" y="7984166"/>
            <a:ext cx="121328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946854" y="3012521"/>
            <a:ext cx="121328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497116" y="7984166"/>
            <a:ext cx="121328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5" name="Picture 7"/>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946854" y="7984166"/>
            <a:ext cx="121328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pic>
        <p:nvPicPr>
          <p:cNvPr id="28" name="Picture 3"/>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597642" y="7984166"/>
            <a:ext cx="1213289" cy="909967"/>
          </a:xfrm>
          <a:prstGeom prst="rect">
            <a:avLst/>
          </a:prstGeom>
          <a:ln w="9525">
            <a:solidFill>
              <a:schemeClr val="bg1"/>
            </a:solidFill>
            <a:miter lim="800000"/>
            <a:headEnd/>
            <a:tailEnd/>
          </a:ln>
          <a:effectLst>
            <a:outerShdw blurRad="190500" algn="tl" rotWithShape="0">
              <a:srgbClr val="000000">
                <a:alpha val="50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473</TotalTime>
  <Words>252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Georgia</vt:lpstr>
      <vt:lpstr>Lucida Sans</vt:lpstr>
      <vt:lpstr>Trebuchet MS</vt:lpstr>
      <vt:lpstr>Wingdings</vt:lpstr>
      <vt:lpstr>Wingdings 2</vt:lpstr>
      <vt:lpstr>Wingdings 3</vt:lpstr>
      <vt:lpstr>Apex</vt:lpstr>
      <vt:lpstr>196 Slipper Shell Court Etiwan Pointe ~ Mount Pleasant ~ MLS# 15021843 ~ $420,000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45</cp:revision>
  <dcterms:created xsi:type="dcterms:W3CDTF">2006-08-16T00:00:00Z</dcterms:created>
  <dcterms:modified xsi:type="dcterms:W3CDTF">2015-08-28T17:42:13Z</dcterms:modified>
</cp:coreProperties>
</file>