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82296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5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p:cViewPr>
        <p:scale>
          <a:sx n="75" d="100"/>
          <a:sy n="75" d="100"/>
        </p:scale>
        <p:origin x="750" y="-1584"/>
      </p:cViewPr>
      <p:guideLst>
        <p:guide orient="horz" pos="3168"/>
        <p:guide pos="259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7220" y="3124626"/>
            <a:ext cx="6995160" cy="2156036"/>
          </a:xfrm>
        </p:spPr>
        <p:txBody>
          <a:bodyPr/>
          <a:lstStyle/>
          <a:p>
            <a:r>
              <a:rPr lang="en-US"/>
              <a:t>Click to edit Master title style</a:t>
            </a:r>
          </a:p>
        </p:txBody>
      </p:sp>
      <p:sp>
        <p:nvSpPr>
          <p:cNvPr id="3" name="Subtitle 2"/>
          <p:cNvSpPr>
            <a:spLocks noGrp="1"/>
          </p:cNvSpPr>
          <p:nvPr>
            <p:ph type="subTitle" idx="1"/>
          </p:nvPr>
        </p:nvSpPr>
        <p:spPr>
          <a:xfrm>
            <a:off x="1234440" y="5699760"/>
            <a:ext cx="576072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66460" y="402804"/>
            <a:ext cx="185166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11480" y="402804"/>
            <a:ext cx="541782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50082" y="6463454"/>
            <a:ext cx="699516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50082" y="4263180"/>
            <a:ext cx="699516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11480" y="2346963"/>
            <a:ext cx="363474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183380" y="2346963"/>
            <a:ext cx="363474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11480" y="2251499"/>
            <a:ext cx="3636169"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411480" y="3189817"/>
            <a:ext cx="3636169"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180523" y="2251499"/>
            <a:ext cx="3637597"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4180523" y="3189817"/>
            <a:ext cx="3637597"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1481" y="400474"/>
            <a:ext cx="2707482"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217545" y="400474"/>
            <a:ext cx="4600576"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11481" y="2104814"/>
            <a:ext cx="2707482"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13059" y="7040881"/>
            <a:ext cx="493776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613059" y="898736"/>
            <a:ext cx="493776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613059" y="7872097"/>
            <a:ext cx="493776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1480" y="402802"/>
            <a:ext cx="740664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411480" y="2346963"/>
            <a:ext cx="740664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11480" y="9322648"/>
            <a:ext cx="192024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8/7/2020</a:t>
            </a:fld>
            <a:endParaRPr lang="en-US"/>
          </a:p>
        </p:txBody>
      </p:sp>
      <p:sp>
        <p:nvSpPr>
          <p:cNvPr id="5" name="Footer Placeholder 4"/>
          <p:cNvSpPr>
            <a:spLocks noGrp="1"/>
          </p:cNvSpPr>
          <p:nvPr>
            <p:ph type="ftr" sz="quarter" idx="3"/>
          </p:nvPr>
        </p:nvSpPr>
        <p:spPr>
          <a:xfrm>
            <a:off x="2811780" y="9322648"/>
            <a:ext cx="260604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897880" y="9322648"/>
            <a:ext cx="192024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image" Target="../media/image9.jpeg"/><Relationship Id="rId18" Type="http://schemas.openxmlformats.org/officeDocument/2006/relationships/image" Target="../media/image14.jpeg"/><Relationship Id="rId3" Type="http://schemas.microsoft.com/office/2007/relationships/hdphoto" Target="../media/hdphoto1.wdp"/><Relationship Id="rId7" Type="http://schemas.openxmlformats.org/officeDocument/2006/relationships/hyperlink" Target="http://www.yourcharlestonhousesearch.com/" TargetMode="External"/><Relationship Id="rId12" Type="http://schemas.openxmlformats.org/officeDocument/2006/relationships/image" Target="../media/image8.jpeg"/><Relationship Id="rId17" Type="http://schemas.openxmlformats.org/officeDocument/2006/relationships/image" Target="../media/image13.jpeg"/><Relationship Id="rId2" Type="http://schemas.openxmlformats.org/officeDocument/2006/relationships/image" Target="../media/image2.png"/><Relationship Id="rId16" Type="http://schemas.openxmlformats.org/officeDocument/2006/relationships/image" Target="../media/image12.jpeg"/><Relationship Id="rId20" Type="http://schemas.openxmlformats.org/officeDocument/2006/relationships/image" Target="../media/image16.jpg"/><Relationship Id="rId1" Type="http://schemas.openxmlformats.org/officeDocument/2006/relationships/slideLayout" Target="../slideLayouts/slideLayout1.xml"/><Relationship Id="rId6" Type="http://schemas.openxmlformats.org/officeDocument/2006/relationships/hyperlink" Target="mailto:desiree.maurer1@gmail.com" TargetMode="External"/><Relationship Id="rId11" Type="http://schemas.openxmlformats.org/officeDocument/2006/relationships/image" Target="../media/image7.jpeg"/><Relationship Id="rId5" Type="http://schemas.openxmlformats.org/officeDocument/2006/relationships/hyperlink" Target="http://vimeo.com/444749346" TargetMode="External"/><Relationship Id="rId15" Type="http://schemas.openxmlformats.org/officeDocument/2006/relationships/image" Target="../media/image11.jpeg"/><Relationship Id="rId10" Type="http://schemas.openxmlformats.org/officeDocument/2006/relationships/image" Target="../media/image6.jpeg"/><Relationship Id="rId19" Type="http://schemas.openxmlformats.org/officeDocument/2006/relationships/image" Target="../media/image15.jpeg"/><Relationship Id="rId4" Type="http://schemas.openxmlformats.org/officeDocument/2006/relationships/image" Target="../media/image3.jpg"/><Relationship Id="rId9" Type="http://schemas.openxmlformats.org/officeDocument/2006/relationships/image" Target="../media/image5.gif"/><Relationship Id="rId1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5000"/>
            <a:lum/>
            <a:extLst>
              <a:ext uri="{BEBA8EAE-BF5A-486C-A8C5-ECC9F3942E4B}">
                <a14:imgProps xmlns:a14="http://schemas.microsoft.com/office/drawing/2010/main">
                  <a14:imgLayer r:embed="rId3">
                    <a14:imgEffect>
                      <a14:artisticBlur/>
                    </a14:imgEffect>
                  </a14:imgLayer>
                </a14:imgProps>
              </a:ext>
            </a:extLst>
          </a:blip>
          <a:srcRect/>
          <a:stretch>
            <a:fillRect l="-42000" r="-42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4">
            <a:extLst>
              <a:ext uri="{28A0092B-C50C-407E-A947-70E740481C1C}">
                <a14:useLocalDpi xmlns:a14="http://schemas.microsoft.com/office/drawing/2010/main" val="0"/>
              </a:ext>
            </a:extLst>
          </a:blip>
          <a:srcRect/>
          <a:stretch/>
        </p:blipFill>
        <p:spPr>
          <a:xfrm>
            <a:off x="0" y="916596"/>
            <a:ext cx="4114800" cy="2743200"/>
          </a:xfrm>
          <a:prstGeom prst="rect">
            <a:avLst/>
          </a:prstGeom>
          <a:ln>
            <a:noFill/>
          </a:ln>
          <a:effectLst>
            <a:softEdge rad="112500"/>
          </a:effectLst>
        </p:spPr>
      </p:pic>
      <p:sp>
        <p:nvSpPr>
          <p:cNvPr id="2" name="Title 1"/>
          <p:cNvSpPr>
            <a:spLocks noGrp="1"/>
          </p:cNvSpPr>
          <p:nvPr>
            <p:ph type="ctrTitle"/>
          </p:nvPr>
        </p:nvSpPr>
        <p:spPr>
          <a:xfrm>
            <a:off x="238760" y="-5081"/>
            <a:ext cx="7752080" cy="919481"/>
          </a:xfrm>
        </p:spPr>
        <p:txBody>
          <a:bodyPr>
            <a:noAutofit/>
          </a:bodyPr>
          <a:lstStyle/>
          <a:p>
            <a:r>
              <a:rPr lang="en-US" sz="2800" i="1" dirty="0">
                <a:solidFill>
                  <a:schemeClr val="bg1"/>
                </a:solidFill>
                <a:latin typeface="Goudy Old Style" panose="02020502050305020303" pitchFamily="18" charset="0"/>
              </a:rPr>
              <a:t>JUST LISTED!</a:t>
            </a:r>
            <a:br>
              <a:rPr lang="en-US" sz="2800" i="1" dirty="0">
                <a:solidFill>
                  <a:schemeClr val="bg1"/>
                </a:solidFill>
                <a:latin typeface="Goudy Old Style" panose="02020502050305020303" pitchFamily="18" charset="0"/>
              </a:rPr>
            </a:br>
            <a:r>
              <a:rPr lang="en-US" sz="2400" i="1" dirty="0">
                <a:solidFill>
                  <a:schemeClr val="bg1"/>
                </a:solidFill>
                <a:latin typeface="Goudy Old Style" panose="02020502050305020303" pitchFamily="18" charset="0"/>
              </a:rPr>
              <a:t>Move-in Ready Home on Huge Lot and NO HOA!</a:t>
            </a:r>
            <a:endParaRPr lang="en-US" sz="2800" i="1" dirty="0">
              <a:solidFill>
                <a:schemeClr val="bg1"/>
              </a:solidFill>
              <a:latin typeface="Goudy Old Style" panose="02020502050305020303" pitchFamily="18" charset="0"/>
            </a:endParaRPr>
          </a:p>
        </p:txBody>
      </p:sp>
      <p:sp>
        <p:nvSpPr>
          <p:cNvPr id="3" name="Subtitle 2"/>
          <p:cNvSpPr>
            <a:spLocks noGrp="1"/>
          </p:cNvSpPr>
          <p:nvPr>
            <p:ph type="subTitle" idx="1"/>
          </p:nvPr>
        </p:nvSpPr>
        <p:spPr>
          <a:xfrm>
            <a:off x="0" y="5318812"/>
            <a:ext cx="8229600" cy="2743200"/>
          </a:xfrm>
        </p:spPr>
        <p:txBody>
          <a:bodyPr anchor="ctr">
            <a:noAutofit/>
          </a:bodyPr>
          <a:lstStyle/>
          <a:p>
            <a:r>
              <a:rPr lang="en-US" sz="1100" dirty="0">
                <a:solidFill>
                  <a:schemeClr val="bg1"/>
                </a:solidFill>
                <a:latin typeface="Goudy Old Style" panose="02020502050305020303" pitchFamily="18" charset="0"/>
              </a:rPr>
              <a:t>Welcome home to this lovely 1-story, well maintained, freshly painted home. As you enter the foyer, you will be greeted with high quality laminate flooring throughout the whole home. Your spacious eat-in kitchen, which is off to the right and looks out to the Great Room from the breakfast bar, has plentiful counter and cabinet space. The custom white cabinets include pull out shelves and the breakfast area has a bay window that brings in the morning sun. Off the kitchen is the nicely sized Laundry Room and entrance to the 2-car garage. On those cool winter nights, relax by the fireplace in the spacious Great Room which has a vaulted ceiling, offering lots of natural light and leads out to a huge Sunroom via French Doors. Relax and enjoy a glass of wine, after a long day, in the Sunroom while dinner is cooking on the grill on your very large patio in your fully fenced backyard. To the right of the Great Room is the Owners' Suite, complete with double tray ceiling, large walk-in closet with custom shelving, dual vanities, separate shower and tub. Tucked off to the left of the house, you will find 2 additional, spacious bedrooms, one of which has a vaulted ceiling, and guest bath which offers lots of privacy, whether for your children or visiting guests.</a:t>
            </a:r>
          </a:p>
          <a:p>
            <a:r>
              <a:rPr lang="en-US" sz="1100" dirty="0">
                <a:solidFill>
                  <a:schemeClr val="bg1"/>
                </a:solidFill>
                <a:latin typeface="Goudy Old Style" panose="02020502050305020303" pitchFamily="18" charset="0"/>
              </a:rPr>
              <a:t>Other features include: A well-landscaped yard with beautiful live Oak trees**Lawn irrigation system**Extra driveway parking pad offering plentiful parking when having guests or to store that boat**Garage set up for workshop**A great storage shed in the backyard, perfect to store all of your gardening tools**NO HOA**Walking distance to West Ashley Park**Easy access to 526, Boeing, Joint Base Charleston, MUSC, downtown Charleston, shopping restaurants and more!</a:t>
            </a:r>
          </a:p>
          <a:p>
            <a:endParaRPr lang="en-US" sz="1100" b="1" dirty="0">
              <a:solidFill>
                <a:schemeClr val="bg1"/>
              </a:solidFill>
              <a:latin typeface="Goudy Old Style" panose="02020502050305020303" pitchFamily="18" charset="0"/>
            </a:endParaRPr>
          </a:p>
          <a:p>
            <a:r>
              <a:rPr lang="en-US" sz="1100" b="1" dirty="0">
                <a:solidFill>
                  <a:schemeClr val="bg1"/>
                </a:solidFill>
                <a:latin typeface="Goudy Old Style" panose="02020502050305020303" pitchFamily="18" charset="0"/>
              </a:rPr>
              <a:t>Video Tour: </a:t>
            </a:r>
            <a:r>
              <a:rPr lang="en-US" sz="1100" b="1" dirty="0">
                <a:solidFill>
                  <a:schemeClr val="bg1"/>
                </a:solidFill>
                <a:latin typeface="Goudy Old Style" panose="02020502050305020303" pitchFamily="18" charset="0"/>
                <a:hlinkClick r:id="rId5"/>
              </a:rPr>
              <a:t>http://vimeo.com/444749346</a:t>
            </a:r>
            <a:r>
              <a:rPr lang="en-US" sz="1100" b="1" dirty="0">
                <a:solidFill>
                  <a:schemeClr val="bg1"/>
                </a:solidFill>
                <a:latin typeface="Goudy Old Style" panose="02020502050305020303" pitchFamily="18" charset="0"/>
              </a:rPr>
              <a:t> </a:t>
            </a:r>
            <a:endParaRPr lang="en-US" sz="1100" b="1" dirty="0">
              <a:solidFill>
                <a:srgbClr val="FFFF00"/>
              </a:solidFill>
              <a:latin typeface="Goudy Old Style" panose="02020502050305020303" pitchFamily="18" charset="0"/>
            </a:endParaRPr>
          </a:p>
        </p:txBody>
      </p:sp>
      <p:sp>
        <p:nvSpPr>
          <p:cNvPr id="17" name="Rectangle 16"/>
          <p:cNvSpPr/>
          <p:nvPr/>
        </p:nvSpPr>
        <p:spPr>
          <a:xfrm>
            <a:off x="228600" y="8991601"/>
            <a:ext cx="7772400" cy="1015663"/>
          </a:xfrm>
          <a:prstGeom prst="rect">
            <a:avLst/>
          </a:prstGeom>
        </p:spPr>
        <p:txBody>
          <a:bodyPr wrap="square">
            <a:spAutoFit/>
          </a:bodyPr>
          <a:lstStyle/>
          <a:p>
            <a:pPr algn="ctr"/>
            <a:r>
              <a:rPr lang="en-US" sz="1200" b="1" dirty="0">
                <a:solidFill>
                  <a:schemeClr val="tx2">
                    <a:lumMod val="10000"/>
                  </a:schemeClr>
                </a:solidFill>
                <a:latin typeface="Baskerville Old Face" panose="02020602080505020303" pitchFamily="18" charset="0"/>
              </a:rPr>
              <a:t>Desiree Maurer</a:t>
            </a:r>
            <a:br>
              <a:rPr lang="en-US" sz="1200" b="1" dirty="0">
                <a:solidFill>
                  <a:schemeClr val="tx2">
                    <a:lumMod val="10000"/>
                  </a:schemeClr>
                </a:solidFill>
                <a:latin typeface="Baskerville Old Face" panose="02020602080505020303" pitchFamily="18" charset="0"/>
              </a:rPr>
            </a:br>
            <a:r>
              <a:rPr lang="en-US" sz="1200" dirty="0">
                <a:solidFill>
                  <a:schemeClr val="tx2">
                    <a:lumMod val="10000"/>
                  </a:schemeClr>
                </a:solidFill>
                <a:latin typeface="Baskerville Old Face" panose="02020602080505020303" pitchFamily="18" charset="0"/>
              </a:rPr>
              <a:t>Office - (843) 416-2000</a:t>
            </a:r>
          </a:p>
          <a:p>
            <a:pPr algn="ctr"/>
            <a:r>
              <a:rPr lang="en-US" sz="1200" dirty="0">
                <a:solidFill>
                  <a:schemeClr val="tx2">
                    <a:lumMod val="10000"/>
                  </a:schemeClr>
                </a:solidFill>
                <a:latin typeface="Baskerville Old Face" panose="02020602080505020303" pitchFamily="18" charset="0"/>
              </a:rPr>
              <a:t>Mobile - (843) 327-9010</a:t>
            </a:r>
            <a:br>
              <a:rPr lang="en-US" sz="1200" dirty="0">
                <a:solidFill>
                  <a:schemeClr val="tx2">
                    <a:lumMod val="10000"/>
                  </a:schemeClr>
                </a:solidFill>
                <a:latin typeface="Baskerville Old Face" panose="02020602080505020303" pitchFamily="18" charset="0"/>
              </a:rPr>
            </a:br>
            <a:r>
              <a:rPr lang="en-US" sz="1200" dirty="0">
                <a:solidFill>
                  <a:schemeClr val="tx2">
                    <a:lumMod val="10000"/>
                  </a:schemeClr>
                </a:solidFill>
                <a:latin typeface="Baskerville Old Face" panose="02020602080505020303" pitchFamily="18" charset="0"/>
                <a:hlinkClick r:id="rId6"/>
              </a:rPr>
              <a:t>desiree.maurer1@gmail.com</a:t>
            </a:r>
            <a:endParaRPr lang="en-US" sz="1200" dirty="0">
              <a:solidFill>
                <a:schemeClr val="tx2">
                  <a:lumMod val="10000"/>
                </a:schemeClr>
              </a:solidFill>
              <a:latin typeface="Baskerville Old Face" panose="02020602080505020303" pitchFamily="18" charset="0"/>
            </a:endParaRPr>
          </a:p>
          <a:p>
            <a:pPr algn="ctr"/>
            <a:r>
              <a:rPr lang="en-US" sz="1200" dirty="0">
                <a:solidFill>
                  <a:schemeClr val="tx2">
                    <a:lumMod val="10000"/>
                  </a:schemeClr>
                </a:solidFill>
                <a:latin typeface="Baskerville Old Face" panose="02020602080505020303" pitchFamily="18" charset="0"/>
                <a:hlinkClick r:id="rId7"/>
              </a:rPr>
              <a:t>www.yourcharlestonhousesearch.com</a:t>
            </a:r>
            <a:r>
              <a:rPr lang="en-US" sz="1200" dirty="0">
                <a:solidFill>
                  <a:schemeClr val="tx2">
                    <a:lumMod val="10000"/>
                  </a:schemeClr>
                </a:solidFill>
                <a:latin typeface="Baskerville Old Face" panose="02020602080505020303" pitchFamily="18" charset="0"/>
              </a:rPr>
              <a:t> </a:t>
            </a:r>
            <a:endParaRPr lang="en-US" sz="1000" dirty="0">
              <a:solidFill>
                <a:schemeClr val="tx2">
                  <a:lumMod val="10000"/>
                </a:schemeClr>
              </a:solidFill>
              <a:latin typeface="Baskerville Old Face" panose="02020602080505020303" pitchFamily="18" charset="0"/>
            </a:endParaRPr>
          </a:p>
        </p:txBody>
      </p:sp>
      <p:pic>
        <p:nvPicPr>
          <p:cNvPr id="1026" name="Picture 2"/>
          <p:cNvPicPr>
            <a:picLocks noChangeAspect="1"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a:off x="6629401" y="9110304"/>
            <a:ext cx="1234339" cy="822892"/>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483394" y="8898926"/>
            <a:ext cx="785812" cy="71437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28602" y="9550570"/>
            <a:ext cx="1295399" cy="507831"/>
          </a:xfrm>
          <a:prstGeom prst="rect">
            <a:avLst/>
          </a:prstGeom>
        </p:spPr>
        <p:txBody>
          <a:bodyPr wrap="square">
            <a:spAutoFit/>
          </a:bodyPr>
          <a:lstStyle/>
          <a:p>
            <a:pPr algn="ctr"/>
            <a:r>
              <a:rPr lang="en-US" sz="900" dirty="0">
                <a:solidFill>
                  <a:schemeClr val="tx2">
                    <a:lumMod val="10000"/>
                  </a:schemeClr>
                </a:solidFill>
                <a:latin typeface="Baskerville Old Face" panose="02020602080505020303" pitchFamily="18" charset="0"/>
              </a:rPr>
              <a:t>Keller Williams Realty</a:t>
            </a:r>
            <a:br>
              <a:rPr lang="en-US" sz="900" dirty="0">
                <a:solidFill>
                  <a:schemeClr val="tx2">
                    <a:lumMod val="10000"/>
                  </a:schemeClr>
                </a:solidFill>
                <a:latin typeface="Baskerville Old Face" panose="02020602080505020303" pitchFamily="18" charset="0"/>
              </a:rPr>
            </a:br>
            <a:r>
              <a:rPr lang="en-US" sz="900" dirty="0">
                <a:solidFill>
                  <a:schemeClr val="tx2">
                    <a:lumMod val="10000"/>
                  </a:schemeClr>
                </a:solidFill>
                <a:latin typeface="Baskerville Old Face" panose="02020602080505020303" pitchFamily="18" charset="0"/>
              </a:rPr>
              <a:t>496 </a:t>
            </a:r>
            <a:r>
              <a:rPr lang="en-US" sz="900" dirty="0" err="1">
                <a:solidFill>
                  <a:schemeClr val="tx2">
                    <a:lumMod val="10000"/>
                  </a:schemeClr>
                </a:solidFill>
                <a:latin typeface="Baskerville Old Face" panose="02020602080505020303" pitchFamily="18" charset="0"/>
              </a:rPr>
              <a:t>Bramson</a:t>
            </a:r>
            <a:r>
              <a:rPr lang="en-US" sz="900" dirty="0">
                <a:solidFill>
                  <a:schemeClr val="tx2">
                    <a:lumMod val="10000"/>
                  </a:schemeClr>
                </a:solidFill>
                <a:latin typeface="Baskerville Old Face" panose="02020602080505020303" pitchFamily="18" charset="0"/>
              </a:rPr>
              <a:t> Ct </a:t>
            </a:r>
            <a:r>
              <a:rPr lang="en-US" sz="900" dirty="0" err="1">
                <a:solidFill>
                  <a:schemeClr val="tx2">
                    <a:lumMod val="10000"/>
                  </a:schemeClr>
                </a:solidFill>
                <a:latin typeface="Baskerville Old Face" panose="02020602080505020303" pitchFamily="18" charset="0"/>
              </a:rPr>
              <a:t>Ste</a:t>
            </a:r>
            <a:r>
              <a:rPr lang="en-US" sz="900" dirty="0">
                <a:solidFill>
                  <a:schemeClr val="tx2">
                    <a:lumMod val="10000"/>
                  </a:schemeClr>
                </a:solidFill>
                <a:latin typeface="Baskerville Old Face" panose="02020602080505020303" pitchFamily="18" charset="0"/>
              </a:rPr>
              <a:t> 200</a:t>
            </a:r>
            <a:br>
              <a:rPr lang="en-US" sz="900" dirty="0">
                <a:solidFill>
                  <a:schemeClr val="tx2">
                    <a:lumMod val="10000"/>
                  </a:schemeClr>
                </a:solidFill>
                <a:latin typeface="Baskerville Old Face" panose="02020602080505020303" pitchFamily="18" charset="0"/>
              </a:rPr>
            </a:br>
            <a:r>
              <a:rPr lang="en-US" sz="900" dirty="0">
                <a:solidFill>
                  <a:schemeClr val="tx2">
                    <a:lumMod val="10000"/>
                  </a:schemeClr>
                </a:solidFill>
                <a:latin typeface="Baskerville Old Face" panose="02020602080505020303" pitchFamily="18" charset="0"/>
              </a:rPr>
              <a:t>Mt. Pleasant, SC 29464</a:t>
            </a:r>
          </a:p>
        </p:txBody>
      </p:sp>
      <p:pic>
        <p:nvPicPr>
          <p:cNvPr id="11" name="Picture 10"/>
          <p:cNvPicPr>
            <a:picLocks/>
          </p:cNvPicPr>
          <p:nvPr/>
        </p:nvPicPr>
        <p:blipFill>
          <a:blip r:embed="rId10" cstate="print">
            <a:extLst>
              <a:ext uri="{28A0092B-C50C-407E-A947-70E740481C1C}">
                <a14:useLocalDpi xmlns:a14="http://schemas.microsoft.com/office/drawing/2010/main" val="0"/>
              </a:ext>
            </a:extLst>
          </a:blip>
          <a:srcRect/>
          <a:stretch/>
        </p:blipFill>
        <p:spPr>
          <a:xfrm>
            <a:off x="1885618" y="8064842"/>
            <a:ext cx="1369695" cy="913130"/>
          </a:xfrm>
          <a:prstGeom prst="rect">
            <a:avLst/>
          </a:prstGeom>
          <a:ln>
            <a:noFill/>
          </a:ln>
          <a:effectLst>
            <a:outerShdw blurRad="63500" sx="102000" sy="102000" algn="ctr" rotWithShape="0">
              <a:prstClr val="black">
                <a:alpha val="40000"/>
              </a:prstClr>
            </a:outerShdw>
          </a:effectLst>
        </p:spPr>
      </p:pic>
      <p:pic>
        <p:nvPicPr>
          <p:cNvPr id="13" name="Picture 12"/>
          <p:cNvPicPr>
            <a:picLocks/>
          </p:cNvPicPr>
          <p:nvPr/>
        </p:nvPicPr>
        <p:blipFill>
          <a:blip r:embed="rId11" cstate="print">
            <a:extLst>
              <a:ext uri="{28A0092B-C50C-407E-A947-70E740481C1C}">
                <a14:useLocalDpi xmlns:a14="http://schemas.microsoft.com/office/drawing/2010/main" val="0"/>
              </a:ext>
            </a:extLst>
          </a:blip>
          <a:srcRect/>
          <a:stretch/>
        </p:blipFill>
        <p:spPr>
          <a:xfrm>
            <a:off x="3431857" y="8064207"/>
            <a:ext cx="1365885" cy="914400"/>
          </a:xfrm>
          <a:prstGeom prst="rect">
            <a:avLst/>
          </a:prstGeom>
          <a:ln>
            <a:noFill/>
          </a:ln>
          <a:effectLst>
            <a:outerShdw blurRad="63500" sx="102000" sy="102000" algn="ctr" rotWithShape="0">
              <a:prstClr val="black">
                <a:alpha val="40000"/>
              </a:prstClr>
            </a:outerShdw>
          </a:effectLst>
        </p:spPr>
      </p:pic>
      <p:pic>
        <p:nvPicPr>
          <p:cNvPr id="15" name="Picture 14"/>
          <p:cNvPicPr>
            <a:picLocks/>
          </p:cNvPicPr>
          <p:nvPr/>
        </p:nvPicPr>
        <p:blipFill>
          <a:blip r:embed="rId12" cstate="print">
            <a:extLst>
              <a:ext uri="{28A0092B-C50C-407E-A947-70E740481C1C}">
                <a14:useLocalDpi xmlns:a14="http://schemas.microsoft.com/office/drawing/2010/main" val="0"/>
              </a:ext>
            </a:extLst>
          </a:blip>
          <a:srcRect/>
          <a:stretch/>
        </p:blipFill>
        <p:spPr>
          <a:xfrm>
            <a:off x="1887523" y="4404438"/>
            <a:ext cx="1365885" cy="909956"/>
          </a:xfrm>
          <a:prstGeom prst="rect">
            <a:avLst/>
          </a:prstGeom>
          <a:ln>
            <a:noFill/>
          </a:ln>
          <a:effectLst>
            <a:outerShdw blurRad="63500" sx="102000" sy="102000" algn="ctr" rotWithShape="0">
              <a:prstClr val="black">
                <a:alpha val="40000"/>
              </a:prstClr>
            </a:outerShdw>
          </a:effectLst>
        </p:spPr>
      </p:pic>
      <p:pic>
        <p:nvPicPr>
          <p:cNvPr id="21" name="Picture 20"/>
          <p:cNvPicPr>
            <a:picLocks/>
          </p:cNvPicPr>
          <p:nvPr/>
        </p:nvPicPr>
        <p:blipFill>
          <a:blip r:embed="rId13" cstate="print">
            <a:extLst>
              <a:ext uri="{28A0092B-C50C-407E-A947-70E740481C1C}">
                <a14:useLocalDpi xmlns:a14="http://schemas.microsoft.com/office/drawing/2010/main" val="0"/>
              </a:ext>
            </a:extLst>
          </a:blip>
          <a:srcRect/>
          <a:stretch/>
        </p:blipFill>
        <p:spPr>
          <a:xfrm>
            <a:off x="350666" y="4414743"/>
            <a:ext cx="1350930" cy="901873"/>
          </a:xfrm>
          <a:prstGeom prst="rect">
            <a:avLst/>
          </a:prstGeom>
          <a:ln>
            <a:noFill/>
          </a:ln>
          <a:effectLst>
            <a:outerShdw blurRad="63500" sx="102000" sy="102000" algn="ctr" rotWithShape="0">
              <a:prstClr val="black">
                <a:alpha val="40000"/>
              </a:prstClr>
            </a:outerShdw>
          </a:effectLst>
        </p:spPr>
      </p:pic>
      <p:pic>
        <p:nvPicPr>
          <p:cNvPr id="19" name="Picture 18"/>
          <p:cNvPicPr>
            <a:picLocks/>
          </p:cNvPicPr>
          <p:nvPr/>
        </p:nvPicPr>
        <p:blipFill>
          <a:blip r:embed="rId14" cstate="print">
            <a:extLst>
              <a:ext uri="{28A0092B-C50C-407E-A947-70E740481C1C}">
                <a14:useLocalDpi xmlns:a14="http://schemas.microsoft.com/office/drawing/2010/main" val="0"/>
              </a:ext>
            </a:extLst>
          </a:blip>
          <a:srcRect/>
          <a:stretch/>
        </p:blipFill>
        <p:spPr>
          <a:xfrm>
            <a:off x="4974286" y="4402850"/>
            <a:ext cx="1369696" cy="913131"/>
          </a:xfrm>
          <a:prstGeom prst="rect">
            <a:avLst/>
          </a:prstGeom>
          <a:ln>
            <a:noFill/>
          </a:ln>
          <a:effectLst>
            <a:outerShdw blurRad="63500" sx="102000" sy="102000" algn="ctr" rotWithShape="0">
              <a:prstClr val="black">
                <a:alpha val="40000"/>
              </a:prstClr>
            </a:outerShdw>
          </a:effectLst>
        </p:spPr>
      </p:pic>
      <p:pic>
        <p:nvPicPr>
          <p:cNvPr id="12" name="Picture 11"/>
          <p:cNvPicPr>
            <a:picLocks/>
          </p:cNvPicPr>
          <p:nvPr/>
        </p:nvPicPr>
        <p:blipFill>
          <a:blip r:embed="rId15" cstate="print">
            <a:extLst>
              <a:ext uri="{28A0092B-C50C-407E-A947-70E740481C1C}">
                <a14:useLocalDpi xmlns:a14="http://schemas.microsoft.com/office/drawing/2010/main" val="0"/>
              </a:ext>
            </a:extLst>
          </a:blip>
          <a:srcRect/>
          <a:stretch/>
        </p:blipFill>
        <p:spPr>
          <a:xfrm>
            <a:off x="3429477" y="4402852"/>
            <a:ext cx="1370646" cy="913764"/>
          </a:xfrm>
          <a:prstGeom prst="rect">
            <a:avLst/>
          </a:prstGeom>
          <a:ln>
            <a:noFill/>
          </a:ln>
          <a:effectLst>
            <a:outerShdw blurRad="63500" sx="102000" sy="102000" algn="ctr" rotWithShape="0">
              <a:prstClr val="black">
                <a:alpha val="40000"/>
              </a:prstClr>
            </a:outerShdw>
          </a:effectLst>
        </p:spPr>
      </p:pic>
      <p:pic>
        <p:nvPicPr>
          <p:cNvPr id="14" name="Picture 13"/>
          <p:cNvPicPr>
            <a:picLocks/>
          </p:cNvPicPr>
          <p:nvPr/>
        </p:nvPicPr>
        <p:blipFill>
          <a:blip r:embed="rId16" cstate="print">
            <a:extLst>
              <a:ext uri="{28A0092B-C50C-407E-A947-70E740481C1C}">
                <a14:useLocalDpi xmlns:a14="http://schemas.microsoft.com/office/drawing/2010/main" val="0"/>
              </a:ext>
            </a:extLst>
          </a:blip>
          <a:srcRect/>
          <a:stretch/>
        </p:blipFill>
        <p:spPr>
          <a:xfrm>
            <a:off x="6520044" y="4404749"/>
            <a:ext cx="1366848" cy="911867"/>
          </a:xfrm>
          <a:prstGeom prst="rect">
            <a:avLst/>
          </a:prstGeom>
          <a:ln>
            <a:noFill/>
          </a:ln>
          <a:effectLst>
            <a:outerShdw blurRad="63500" sx="102000" sy="102000" algn="ctr" rotWithShape="0">
              <a:prstClr val="black">
                <a:alpha val="40000"/>
              </a:prstClr>
            </a:outerShdw>
          </a:effectLst>
        </p:spPr>
      </p:pic>
      <p:pic>
        <p:nvPicPr>
          <p:cNvPr id="18" name="Picture 17"/>
          <p:cNvPicPr>
            <a:picLocks/>
          </p:cNvPicPr>
          <p:nvPr/>
        </p:nvPicPr>
        <p:blipFill>
          <a:blip r:embed="rId17" cstate="print">
            <a:extLst>
              <a:ext uri="{28A0092B-C50C-407E-A947-70E740481C1C}">
                <a14:useLocalDpi xmlns:a14="http://schemas.microsoft.com/office/drawing/2010/main" val="0"/>
              </a:ext>
            </a:extLst>
          </a:blip>
          <a:srcRect/>
          <a:stretch/>
        </p:blipFill>
        <p:spPr>
          <a:xfrm>
            <a:off x="340332" y="8064841"/>
            <a:ext cx="1371600" cy="913131"/>
          </a:xfrm>
          <a:prstGeom prst="rect">
            <a:avLst/>
          </a:prstGeom>
          <a:ln>
            <a:noFill/>
          </a:ln>
          <a:effectLst>
            <a:outerShdw blurRad="63500" sx="102000" sy="102000" algn="ctr" rotWithShape="0">
              <a:prstClr val="black">
                <a:alpha val="40000"/>
              </a:prstClr>
            </a:outerShdw>
          </a:effectLst>
        </p:spPr>
      </p:pic>
      <p:pic>
        <p:nvPicPr>
          <p:cNvPr id="24" name="Picture 23"/>
          <p:cNvPicPr>
            <a:picLocks/>
          </p:cNvPicPr>
          <p:nvPr/>
        </p:nvPicPr>
        <p:blipFill>
          <a:blip r:embed="rId18" cstate="print">
            <a:extLst>
              <a:ext uri="{28A0092B-C50C-407E-A947-70E740481C1C}">
                <a14:useLocalDpi xmlns:a14="http://schemas.microsoft.com/office/drawing/2010/main" val="0"/>
              </a:ext>
            </a:extLst>
          </a:blip>
          <a:srcRect/>
          <a:stretch/>
        </p:blipFill>
        <p:spPr>
          <a:xfrm>
            <a:off x="4973334" y="8064525"/>
            <a:ext cx="1371599" cy="913764"/>
          </a:xfrm>
          <a:prstGeom prst="rect">
            <a:avLst/>
          </a:prstGeom>
          <a:ln>
            <a:noFill/>
          </a:ln>
          <a:effectLst>
            <a:outerShdw blurRad="63500" sx="102000" sy="102000" algn="ctr" rotWithShape="0">
              <a:prstClr val="black">
                <a:alpha val="40000"/>
              </a:prstClr>
            </a:outerShdw>
          </a:effectLst>
        </p:spPr>
      </p:pic>
      <p:sp>
        <p:nvSpPr>
          <p:cNvPr id="16" name="Rectangle 15"/>
          <p:cNvSpPr/>
          <p:nvPr/>
        </p:nvSpPr>
        <p:spPr>
          <a:xfrm>
            <a:off x="228601" y="3581400"/>
            <a:ext cx="7772400" cy="738664"/>
          </a:xfrm>
          <a:prstGeom prst="rect">
            <a:avLst/>
          </a:prstGeom>
          <a:noFill/>
        </p:spPr>
        <p:txBody>
          <a:bodyPr wrap="square" anchor="b">
            <a:spAutoFit/>
          </a:bodyPr>
          <a:lstStyle/>
          <a:p>
            <a:pPr algn="ctr"/>
            <a:r>
              <a:rPr lang="en-US" sz="2400" b="1" dirty="0">
                <a:solidFill>
                  <a:schemeClr val="bg1"/>
                </a:solidFill>
                <a:latin typeface="Goudy Old Style" panose="02020502050305020303" pitchFamily="18" charset="0"/>
              </a:rPr>
              <a:t>1975 Fruitwood Avenue</a:t>
            </a:r>
          </a:p>
          <a:p>
            <a:pPr algn="ctr"/>
            <a:r>
              <a:rPr lang="en-US" sz="1800" dirty="0">
                <a:solidFill>
                  <a:schemeClr val="bg1"/>
                </a:solidFill>
                <a:latin typeface="Goudy Old Style" panose="02020502050305020303" pitchFamily="18" charset="0"/>
              </a:rPr>
              <a:t>Magnolia Ranch | Charleston, SC 29414 | MLS# 20021774 | $297,975</a:t>
            </a:r>
          </a:p>
        </p:txBody>
      </p:sp>
      <p:pic>
        <p:nvPicPr>
          <p:cNvPr id="29" name="Picture 28">
            <a:extLst>
              <a:ext uri="{FF2B5EF4-FFF2-40B4-BE49-F238E27FC236}">
                <a16:creationId xmlns:a16="http://schemas.microsoft.com/office/drawing/2014/main" id="{C83F46E6-4A59-484F-B40D-BE212701BF6C}"/>
              </a:ext>
            </a:extLst>
          </p:cNvPr>
          <p:cNvPicPr>
            <a:picLocks/>
          </p:cNvPicPr>
          <p:nvPr/>
        </p:nvPicPr>
        <p:blipFill>
          <a:blip r:embed="rId19" cstate="print">
            <a:extLst>
              <a:ext uri="{28A0092B-C50C-407E-A947-70E740481C1C}">
                <a14:useLocalDpi xmlns:a14="http://schemas.microsoft.com/office/drawing/2010/main" val="0"/>
              </a:ext>
            </a:extLst>
          </a:blip>
          <a:srcRect/>
          <a:stretch/>
        </p:blipFill>
        <p:spPr>
          <a:xfrm>
            <a:off x="6517668" y="8064525"/>
            <a:ext cx="1371599" cy="913764"/>
          </a:xfrm>
          <a:prstGeom prst="rect">
            <a:avLst/>
          </a:prstGeom>
          <a:ln>
            <a:noFill/>
          </a:ln>
          <a:effectLst>
            <a:outerShdw blurRad="63500" sx="102000" sy="102000" algn="ctr" rotWithShape="0">
              <a:prstClr val="black">
                <a:alpha val="40000"/>
              </a:prstClr>
            </a:outerShdw>
          </a:effectLst>
        </p:spPr>
      </p:pic>
      <p:pic>
        <p:nvPicPr>
          <p:cNvPr id="20" name="Picture 19">
            <a:extLst>
              <a:ext uri="{FF2B5EF4-FFF2-40B4-BE49-F238E27FC236}">
                <a16:creationId xmlns:a16="http://schemas.microsoft.com/office/drawing/2014/main" id="{11218FC4-6D25-424B-9C0E-5A6490F7F7B3}"/>
              </a:ext>
            </a:extLst>
          </p:cNvPr>
          <p:cNvPicPr>
            <a:picLocks noChangeAspect="1"/>
          </p:cNvPicPr>
          <p:nvPr/>
        </p:nvPicPr>
        <p:blipFill>
          <a:blip r:embed="rId20">
            <a:extLst>
              <a:ext uri="{28A0092B-C50C-407E-A947-70E740481C1C}">
                <a14:useLocalDpi xmlns:a14="http://schemas.microsoft.com/office/drawing/2010/main" val="0"/>
              </a:ext>
            </a:extLst>
          </a:blip>
          <a:srcRect/>
          <a:stretch/>
        </p:blipFill>
        <p:spPr>
          <a:xfrm>
            <a:off x="4117657" y="920406"/>
            <a:ext cx="4109085" cy="2739390"/>
          </a:xfrm>
          <a:prstGeom prst="rect">
            <a:avLst/>
          </a:prstGeom>
          <a:ln>
            <a:noFill/>
          </a:ln>
          <a:effectLst>
            <a:softEdge rad="112500"/>
          </a:effectLst>
        </p:spPr>
      </p:pic>
    </p:spTree>
    <p:extLst>
      <p:ext uri="{BB962C8B-B14F-4D97-AF65-F5344CB8AC3E}">
        <p14:creationId xmlns:p14="http://schemas.microsoft.com/office/powerpoint/2010/main" val="16495092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795</TotalTime>
  <Words>423</Words>
  <Application>Microsoft Office PowerPoint</Application>
  <PresentationFormat>Custom</PresentationFormat>
  <Paragraphs>11</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Baskerville Old Face</vt:lpstr>
      <vt:lpstr>Calibri</vt:lpstr>
      <vt:lpstr>Goudy Old Style</vt:lpstr>
      <vt:lpstr>Office Theme</vt:lpstr>
      <vt:lpstr>JUST LISTED! Move-in Ready Home on Huge Lot and NO HOA!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Purchase in Mt. Pleasant for under $200K</dc:title>
  <dc:creator>CVH360</dc:creator>
  <cp:lastModifiedBy>A. Thomas Price</cp:lastModifiedBy>
  <cp:revision>53</cp:revision>
  <dcterms:created xsi:type="dcterms:W3CDTF">2006-08-16T00:00:00Z</dcterms:created>
  <dcterms:modified xsi:type="dcterms:W3CDTF">2020-08-07T15:21:03Z</dcterms:modified>
</cp:coreProperties>
</file>