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4/3/2024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599" cy="609600"/>
          </a:xfrm>
        </p:spPr>
        <p:txBody>
          <a:bodyPr anchor="ctr">
            <a:noAutofit/>
          </a:bodyPr>
          <a:lstStyle/>
          <a:p>
            <a:r>
              <a:rPr lang="en-US" sz="2600" b="1" dirty="0">
                <a:ln w="3175">
                  <a:noFill/>
                </a:ln>
                <a:solidFill>
                  <a:srgbClr val="9D0000"/>
                </a:solidFill>
                <a:latin typeface="Futura Lt BT" panose="020B0402020204020303" pitchFamily="34" charset="0"/>
                <a:ea typeface="Gadugi" panose="020B0502040204020203" pitchFamily="34" charset="0"/>
              </a:rPr>
              <a:t>TOP FLOOR CONDO MINUTES FROM FOLLY BEACH</a:t>
            </a:r>
          </a:p>
        </p:txBody>
      </p:sp>
      <p:sp>
        <p:nvSpPr>
          <p:cNvPr id="13" name="Rectangle 12"/>
          <p:cNvSpPr/>
          <p:nvPr/>
        </p:nvSpPr>
        <p:spPr>
          <a:xfrm>
            <a:off x="1065414" y="9068528"/>
            <a:ext cx="3135501" cy="815608"/>
          </a:xfrm>
          <a:prstGeom prst="rect">
            <a:avLst/>
          </a:prstGeom>
        </p:spPr>
        <p:txBody>
          <a:bodyPr wrap="square">
            <a:spAutoFit/>
          </a:bodyPr>
          <a:lstStyle/>
          <a:p>
            <a:r>
              <a:rPr lang="en-US" sz="1400" b="1" dirty="0">
                <a:solidFill>
                  <a:srgbClr val="9D0000"/>
                </a:solidFill>
                <a:latin typeface="Futura Bk BT" panose="020B0502020204020303" pitchFamily="34" charset="0"/>
                <a:ea typeface="Gadugi" panose="020B0502040204020203" pitchFamily="34" charset="0"/>
              </a:rPr>
              <a:t>Nick Mazzilli</a:t>
            </a:r>
            <a:br>
              <a:rPr lang="en-US" sz="1400" b="1"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(843) 640-5575</a:t>
            </a:r>
          </a:p>
          <a:p>
            <a:r>
              <a:rPr lang="en-US" sz="1100">
                <a:solidFill>
                  <a:srgbClr val="9D0000"/>
                </a:solidFill>
                <a:latin typeface="Futura Bk BT" panose="020B0502020204020303" pitchFamily="34" charset="0"/>
                <a:ea typeface="Gadugi" panose="020B0502040204020203" pitchFamily="34" charset="0"/>
              </a:rPr>
              <a:t>nick@nickmcharleston.com</a:t>
            </a:r>
            <a:br>
              <a:rPr lang="en-US" sz="1100"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nickmavencharleston.com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14454" y="9067800"/>
            <a:ext cx="650961" cy="8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05800" y="8991600"/>
            <a:ext cx="822341" cy="82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36017" y="9091612"/>
            <a:ext cx="3135501" cy="769441"/>
          </a:xfrm>
          <a:prstGeom prst="rect">
            <a:avLst/>
          </a:prstGeom>
        </p:spPr>
        <p:txBody>
          <a:bodyPr wrap="square">
            <a:spAutoFit/>
          </a:bodyPr>
          <a:lstStyle/>
          <a:p>
            <a:pPr algn="r"/>
            <a:r>
              <a:rPr lang="en-US" sz="1100" dirty="0">
                <a:solidFill>
                  <a:srgbClr val="9D0000"/>
                </a:solidFill>
                <a:latin typeface="Futura Bk BT" panose="020B0502020204020303"/>
                <a:ea typeface="Gadugi" panose="020B0502040204020203" pitchFamily="34" charset="0"/>
              </a:rPr>
              <a:t>Maven Realty</a:t>
            </a:r>
          </a:p>
          <a:p>
            <a:pPr algn="r"/>
            <a:r>
              <a:rPr lang="en-US" sz="1100" dirty="0">
                <a:solidFill>
                  <a:srgbClr val="9D0000"/>
                </a:solidFill>
                <a:latin typeface="Futura Bk BT" panose="020B0502020204020303"/>
                <a:ea typeface="Gadugi" panose="020B0502040204020203" pitchFamily="34" charset="0"/>
              </a:rPr>
              <a:t>2180 McMillan Ave</a:t>
            </a:r>
          </a:p>
          <a:p>
            <a:pPr algn="r"/>
            <a:r>
              <a:rPr lang="en-US" sz="1100" dirty="0">
                <a:solidFill>
                  <a:srgbClr val="9D0000"/>
                </a:solidFill>
                <a:latin typeface="Futura Bk BT" panose="020B0502020204020303"/>
                <a:ea typeface="Gadugi" panose="020B0502040204020203" pitchFamily="34" charset="0"/>
              </a:rPr>
              <a:t>#71672</a:t>
            </a:r>
          </a:p>
          <a:p>
            <a:pPr algn="r"/>
            <a:r>
              <a:rPr lang="en-US" sz="1100" dirty="0">
                <a:solidFill>
                  <a:srgbClr val="9D0000"/>
                </a:solidFill>
                <a:latin typeface="Futura Bk BT" panose="020B0502020204020303"/>
                <a:ea typeface="Gadugi" panose="020B0502040204020203" pitchFamily="34" charset="0"/>
              </a:rPr>
              <a:t>Charleston, SC 29405</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4136017" y="733587"/>
            <a:ext cx="4017382" cy="2726794"/>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600" b="1" dirty="0">
                <a:latin typeface="Futura LtCn BT" panose="020B0408020204030204" pitchFamily="34" charset="0"/>
              </a:rPr>
              <a:t>1984 Folly Road B310</a:t>
            </a:r>
          </a:p>
          <a:p>
            <a:pPr algn="r"/>
            <a:endParaRPr lang="en-US" sz="2200" dirty="0">
              <a:latin typeface="Futura LtCn BT" panose="020B0408020204030204" pitchFamily="34" charset="0"/>
            </a:endParaRPr>
          </a:p>
          <a:p>
            <a:pPr algn="r"/>
            <a:r>
              <a:rPr lang="en-US" sz="2200" dirty="0">
                <a:latin typeface="Futura LtCn BT" panose="020B0408020204030204" pitchFamily="34" charset="0"/>
              </a:rPr>
              <a:t>Pelican Pointe Villas</a:t>
            </a:r>
          </a:p>
          <a:p>
            <a:pPr algn="r"/>
            <a:r>
              <a:rPr lang="en-US" sz="2200" dirty="0">
                <a:latin typeface="Futura LtCn BT" panose="020B0408020204030204" pitchFamily="34" charset="0"/>
              </a:rPr>
              <a:t>Charleston, SC 29412</a:t>
            </a:r>
          </a:p>
          <a:p>
            <a:pPr algn="r"/>
            <a:r>
              <a:rPr lang="en-US" sz="2200" dirty="0">
                <a:latin typeface="Futura LtCn BT" panose="020B0408020204030204" pitchFamily="34" charset="0"/>
              </a:rPr>
              <a:t>MLS# 24007617</a:t>
            </a:r>
          </a:p>
          <a:p>
            <a:pPr algn="r"/>
            <a:r>
              <a:rPr lang="en-US" sz="2200" dirty="0">
                <a:latin typeface="Futura LtCn BT" panose="020B0408020204030204" pitchFamily="34" charset="0"/>
              </a:rPr>
              <a:t>$425,000</a:t>
            </a:r>
          </a:p>
          <a:p>
            <a:pPr algn="r"/>
            <a:endParaRPr lang="en-US" sz="1800" dirty="0">
              <a:latin typeface="Futura LtCn BT" panose="020B0408020204030204" pitchFamily="34" charset="0"/>
            </a:endParaRPr>
          </a:p>
          <a:p>
            <a:pPr algn="r"/>
            <a:r>
              <a:rPr lang="en-US" sz="1800" dirty="0">
                <a:latin typeface="Futura LtCn BT" panose="020B0408020204030204" pitchFamily="34" charset="0"/>
              </a:rPr>
              <a:t>2 Bed | 2 Bath | 1,133 sf</a:t>
            </a:r>
          </a:p>
        </p:txBody>
      </p:sp>
      <p:sp>
        <p:nvSpPr>
          <p:cNvPr id="18" name="Title 1">
            <a:extLst>
              <a:ext uri="{FF2B5EF4-FFF2-40B4-BE49-F238E27FC236}">
                <a16:creationId xmlns:a16="http://schemas.microsoft.com/office/drawing/2014/main" id="{9E51ACC7-E7E1-460D-821E-8D8957911C34}"/>
              </a:ext>
            </a:extLst>
          </p:cNvPr>
          <p:cNvSpPr txBox="1">
            <a:spLocks/>
          </p:cNvSpPr>
          <p:nvPr/>
        </p:nvSpPr>
        <p:spPr>
          <a:xfrm>
            <a:off x="64004" y="4668802"/>
            <a:ext cx="8101592" cy="3109763"/>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000" b="1" dirty="0">
                <a:solidFill>
                  <a:srgbClr val="9D0000"/>
                </a:solidFill>
                <a:latin typeface="Futura Lt BT" panose="020B0402020204020303" pitchFamily="34" charset="0"/>
              </a:rPr>
              <a:t>NEW PAINT, NEW CARPET, RENOVATED BATHROOMS! TOP UNIT MEANS GREAT VIEWS, HIGH CEILINGS, AND NO ABOVE UNIT!**</a:t>
            </a:r>
          </a:p>
          <a:p>
            <a:endParaRPr lang="en-US" sz="1000" b="1" dirty="0">
              <a:solidFill>
                <a:srgbClr val="9D0000"/>
              </a:solidFill>
              <a:latin typeface="Futura Lt BT" panose="020B0402020204020303" pitchFamily="34" charset="0"/>
            </a:endParaRPr>
          </a:p>
          <a:p>
            <a:r>
              <a:rPr lang="en-US" sz="1000" b="1" dirty="0">
                <a:solidFill>
                  <a:srgbClr val="9D0000"/>
                </a:solidFill>
                <a:latin typeface="Futura Lt BT" panose="020B0402020204020303" pitchFamily="34" charset="0"/>
              </a:rPr>
              <a:t> </a:t>
            </a:r>
            <a:r>
              <a:rPr lang="en-US" sz="1000" dirty="0">
                <a:latin typeface="Futura Lt BT" panose="020B0402020204020303" pitchFamily="34" charset="0"/>
              </a:rPr>
              <a:t>Welcome to this exquisite 2-bedroom, 2-full bathroom top-floor condo nestled in the serene surroundings of Pelican Pointe Villas. Ideally positioned just minutes from the alluring Folly Beach, this unit promises a harmonious blend of coastal living with the luxuries of modern condominium amenities. Step into a luminous living space accentuated by high vaulted ceilings that give an expansive feel and invite an abundance of natural light. The open-plan design seamlessly integrates the living and dining areas, creating a perfect ambiance for intimate gatherings or quiet evenings. The two spacious bedrooms boast ample closet space and are designed to provide an oasis of tranquility.</a:t>
            </a:r>
          </a:p>
          <a:p>
            <a:endParaRPr lang="en-US" sz="1000" dirty="0">
              <a:latin typeface="Futura Lt BT" panose="020B0402020204020303" pitchFamily="34" charset="0"/>
            </a:endParaRPr>
          </a:p>
          <a:p>
            <a:r>
              <a:rPr lang="en-US" sz="1000" dirty="0">
                <a:latin typeface="Futura Lt BT" panose="020B0402020204020303" pitchFamily="34" charset="0"/>
              </a:rPr>
              <a:t>The master suite, in particular, is a retreat, offering homeowners a private sanctuary to relax and rejuvenate. One of the most striking features of this condo is the generous balcony that extends off the living room. It's the perfect vantage point to enjoy panoramic sunrise views, morning coffees, or alfresco dinners under the stars. Living in Pelican Pointe Villas brings more than just a beautiful home; it brings a lifestyle. Dive into the refreshing waters of the community pool, socialize at the clubhouse, or embark on an adventure at nearby Folly Beach. Moreover, being on the top floor means you have the privilege of unparalleled peace with no overhead noise. Pelican Pointe includes drive-under parking and elevator access to maximize convenience. If you've been seeking a blend of coastal beauty and modern convenience, this condo is your dream come true. Schedule your viewing today and immerse yourself in a lifestyle that epitomizes relaxation, beach life, and luxury. All appliances included in the sale (fridge, dishwasher, range, washer, dryer)! HOA covers exterior maintenance, exterior flood and hazard insurance, termite bond/pest control, pool upkeep/maintenance, elevator, internet, and water and sewer.</a:t>
            </a:r>
          </a:p>
        </p:txBody>
      </p:sp>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4" cstate="print">
            <a:extLst>
              <a:ext uri="{28A0092B-C50C-407E-A947-70E740481C1C}">
                <a14:useLocalDpi xmlns:a14="http://schemas.microsoft.com/office/drawing/2010/main" val="0"/>
              </a:ext>
            </a:extLst>
          </a:blip>
          <a:srcRect l="631" r="631"/>
          <a:stretch/>
        </p:blipFill>
        <p:spPr>
          <a:xfrm>
            <a:off x="76200" y="738917"/>
            <a:ext cx="4038600" cy="2726794"/>
          </a:xfrm>
          <a:prstGeom prst="rect">
            <a:avLst/>
          </a:prstGeom>
          <a:ln>
            <a:solidFill>
              <a:schemeClr val="tx1"/>
            </a:solidFill>
          </a:ln>
        </p:spPr>
      </p:pic>
      <p:pic>
        <p:nvPicPr>
          <p:cNvPr id="15" name="Picture 3">
            <a:extLst>
              <a:ext uri="{FF2B5EF4-FFF2-40B4-BE49-F238E27FC236}">
                <a16:creationId xmlns:a16="http://schemas.microsoft.com/office/drawing/2014/main" id="{D145E8CC-0145-4010-A239-78F2575741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271519" y="9069424"/>
            <a:ext cx="543628"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a:extLst>
              <a:ext uri="{FF2B5EF4-FFF2-40B4-BE49-F238E27FC236}">
                <a16:creationId xmlns:a16="http://schemas.microsoft.com/office/drawing/2014/main" id="{B71D9DD2-6467-4ED6-A67C-97A0036BB8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02067" y="3637841"/>
            <a:ext cx="1508760" cy="1005840"/>
          </a:xfrm>
          <a:prstGeom prst="rect">
            <a:avLst/>
          </a:prstGeom>
          <a:ln>
            <a:solidFill>
              <a:schemeClr val="tx1"/>
            </a:solidFill>
          </a:ln>
        </p:spPr>
      </p:pic>
      <p:pic>
        <p:nvPicPr>
          <p:cNvPr id="25" name="Picture 24">
            <a:extLst>
              <a:ext uri="{FF2B5EF4-FFF2-40B4-BE49-F238E27FC236}">
                <a16:creationId xmlns:a16="http://schemas.microsoft.com/office/drawing/2014/main" id="{B4EA4A42-E20B-49FB-948B-3AAF8F924C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47749" y="7806086"/>
            <a:ext cx="1508760" cy="1005840"/>
          </a:xfrm>
          <a:prstGeom prst="rect">
            <a:avLst/>
          </a:prstGeom>
          <a:ln>
            <a:solidFill>
              <a:schemeClr val="tx1"/>
            </a:solidFill>
          </a:ln>
        </p:spPr>
      </p:pic>
      <p:pic>
        <p:nvPicPr>
          <p:cNvPr id="3" name="Picture 2">
            <a:extLst>
              <a:ext uri="{FF2B5EF4-FFF2-40B4-BE49-F238E27FC236}">
                <a16:creationId xmlns:a16="http://schemas.microsoft.com/office/drawing/2014/main" id="{2F2EEDBA-EB1C-DA61-5A55-087A83C890C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200" y="7806086"/>
            <a:ext cx="1508760" cy="1005840"/>
          </a:xfrm>
          <a:prstGeom prst="rect">
            <a:avLst/>
          </a:prstGeom>
          <a:ln>
            <a:solidFill>
              <a:schemeClr val="tx1"/>
            </a:solidFill>
          </a:ln>
        </p:spPr>
      </p:pic>
      <p:pic>
        <p:nvPicPr>
          <p:cNvPr id="4" name="Picture 3">
            <a:extLst>
              <a:ext uri="{FF2B5EF4-FFF2-40B4-BE49-F238E27FC236}">
                <a16:creationId xmlns:a16="http://schemas.microsoft.com/office/drawing/2014/main" id="{88C92944-53F3-8C22-8B1D-AFD29FF4DE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47749" y="3637841"/>
            <a:ext cx="1508760" cy="1005840"/>
          </a:xfrm>
          <a:prstGeom prst="rect">
            <a:avLst/>
          </a:prstGeom>
          <a:ln>
            <a:solidFill>
              <a:schemeClr val="tx1"/>
            </a:solidFill>
          </a:ln>
        </p:spPr>
      </p:pic>
      <p:pic>
        <p:nvPicPr>
          <p:cNvPr id="5" name="Picture 4">
            <a:extLst>
              <a:ext uri="{FF2B5EF4-FFF2-40B4-BE49-F238E27FC236}">
                <a16:creationId xmlns:a16="http://schemas.microsoft.com/office/drawing/2014/main" id="{5442BF7D-D55A-9604-0291-9827DC03DF8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720981" y="7806086"/>
            <a:ext cx="1508760" cy="1005840"/>
          </a:xfrm>
          <a:prstGeom prst="rect">
            <a:avLst/>
          </a:prstGeom>
          <a:ln>
            <a:solidFill>
              <a:schemeClr val="tx1"/>
            </a:solidFill>
          </a:ln>
        </p:spPr>
      </p:pic>
      <p:pic>
        <p:nvPicPr>
          <p:cNvPr id="6" name="Picture 5">
            <a:extLst>
              <a:ext uri="{FF2B5EF4-FFF2-40B4-BE49-F238E27FC236}">
                <a16:creationId xmlns:a16="http://schemas.microsoft.com/office/drawing/2014/main" id="{C57DDDCE-DA90-077A-1C3D-B8CB6FDBBCA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006941" y="7808734"/>
            <a:ext cx="1504788" cy="1003192"/>
          </a:xfrm>
          <a:prstGeom prst="rect">
            <a:avLst/>
          </a:prstGeom>
          <a:ln>
            <a:solidFill>
              <a:schemeClr val="tx1"/>
            </a:solidFill>
          </a:ln>
        </p:spPr>
      </p:pic>
      <p:pic>
        <p:nvPicPr>
          <p:cNvPr id="7" name="Picture 6">
            <a:extLst>
              <a:ext uri="{FF2B5EF4-FFF2-40B4-BE49-F238E27FC236}">
                <a16:creationId xmlns:a16="http://schemas.microsoft.com/office/drawing/2014/main" id="{FFDB4BB4-2DC1-D7E8-E2BC-72FEF492074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65762" y="7808487"/>
            <a:ext cx="1505158" cy="1003439"/>
          </a:xfrm>
          <a:prstGeom prst="rect">
            <a:avLst/>
          </a:prstGeom>
          <a:ln>
            <a:solidFill>
              <a:schemeClr val="tx1"/>
            </a:solidFill>
          </a:ln>
        </p:spPr>
      </p:pic>
      <p:pic>
        <p:nvPicPr>
          <p:cNvPr id="8" name="Picture 7">
            <a:extLst>
              <a:ext uri="{FF2B5EF4-FFF2-40B4-BE49-F238E27FC236}">
                <a16:creationId xmlns:a16="http://schemas.microsoft.com/office/drawing/2014/main" id="{A71F9E90-A451-34E9-E787-F7B25E5199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717909" y="3637841"/>
            <a:ext cx="1505158" cy="1003439"/>
          </a:xfrm>
          <a:prstGeom prst="rect">
            <a:avLst/>
          </a:prstGeom>
          <a:ln>
            <a:solidFill>
              <a:schemeClr val="tx1"/>
            </a:solidFill>
          </a:ln>
        </p:spPr>
      </p:pic>
      <p:pic>
        <p:nvPicPr>
          <p:cNvPr id="9" name="Picture 8">
            <a:extLst>
              <a:ext uri="{FF2B5EF4-FFF2-40B4-BE49-F238E27FC236}">
                <a16:creationId xmlns:a16="http://schemas.microsoft.com/office/drawing/2014/main" id="{0ED1F838-6F25-5679-435E-3AF48DF20EA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6200" y="3637841"/>
            <a:ext cx="1504788" cy="1003192"/>
          </a:xfrm>
          <a:prstGeom prst="rect">
            <a:avLst/>
          </a:prstGeom>
          <a:ln>
            <a:solidFill>
              <a:schemeClr val="tx1"/>
            </a:solidFill>
          </a:ln>
        </p:spPr>
      </p:pic>
      <p:pic>
        <p:nvPicPr>
          <p:cNvPr id="10" name="Picture 9">
            <a:extLst>
              <a:ext uri="{FF2B5EF4-FFF2-40B4-BE49-F238E27FC236}">
                <a16:creationId xmlns:a16="http://schemas.microsoft.com/office/drawing/2014/main" id="{6E332D22-35F5-5FF7-515E-DA617E98E22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359988" y="3637841"/>
            <a:ext cx="1505158" cy="1003439"/>
          </a:xfrm>
          <a:prstGeom prst="rect">
            <a:avLst/>
          </a:prstGeom>
          <a:ln>
            <a:solidFill>
              <a:schemeClr val="tx1"/>
            </a:solidFill>
          </a:ln>
        </p:spPr>
      </p:pic>
    </p:spTree>
    <p:extLst>
      <p:ext uri="{BB962C8B-B14F-4D97-AF65-F5344CB8AC3E}">
        <p14:creationId xmlns:p14="http://schemas.microsoft.com/office/powerpoint/2010/main" val="27011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EEA222-50CC-D009-EE81-5BF909BE4681}"/>
              </a:ext>
            </a:extLst>
          </p:cNvPr>
          <p:cNvSpPr txBox="1">
            <a:spLocks/>
          </p:cNvSpPr>
          <p:nvPr/>
        </p:nvSpPr>
        <p:spPr>
          <a:xfrm>
            <a:off x="0" y="0"/>
            <a:ext cx="8229599" cy="60960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a:ln w="3175">
                  <a:noFill/>
                </a:ln>
                <a:solidFill>
                  <a:srgbClr val="9D0000"/>
                </a:solidFill>
                <a:latin typeface="Futura Lt BT" panose="020B0402020204020303" pitchFamily="34" charset="0"/>
                <a:ea typeface="Gadugi" panose="020B0502040204020203" pitchFamily="34" charset="0"/>
              </a:rPr>
              <a:t>FIRST FLOOR CONDO MINUTES FROM FOLLY BEACH!</a:t>
            </a:r>
            <a:endParaRPr lang="en-US" sz="2600" b="1" dirty="0">
              <a:ln w="3175">
                <a:noFill/>
              </a:ln>
              <a:solidFill>
                <a:srgbClr val="9D0000"/>
              </a:solidFill>
              <a:latin typeface="Futura Lt BT" panose="020B0402020204020303" pitchFamily="34" charset="0"/>
              <a:ea typeface="Gadugi" panose="020B0502040204020203" pitchFamily="34" charset="0"/>
            </a:endParaRPr>
          </a:p>
        </p:txBody>
      </p:sp>
      <p:sp>
        <p:nvSpPr>
          <p:cNvPr id="5" name="Rectangle 4">
            <a:extLst>
              <a:ext uri="{FF2B5EF4-FFF2-40B4-BE49-F238E27FC236}">
                <a16:creationId xmlns:a16="http://schemas.microsoft.com/office/drawing/2014/main" id="{66D422BE-B1CB-A4EA-CAEA-4C9C06F0276A}"/>
              </a:ext>
            </a:extLst>
          </p:cNvPr>
          <p:cNvSpPr/>
          <p:nvPr/>
        </p:nvSpPr>
        <p:spPr>
          <a:xfrm>
            <a:off x="1065414" y="9068528"/>
            <a:ext cx="3135501" cy="815608"/>
          </a:xfrm>
          <a:prstGeom prst="rect">
            <a:avLst/>
          </a:prstGeom>
        </p:spPr>
        <p:txBody>
          <a:bodyPr wrap="square">
            <a:spAutoFit/>
          </a:bodyPr>
          <a:lstStyle/>
          <a:p>
            <a:r>
              <a:rPr lang="en-US" sz="1400" b="1" dirty="0">
                <a:solidFill>
                  <a:srgbClr val="9D0000"/>
                </a:solidFill>
                <a:latin typeface="Futura Bk BT" panose="020B0502020204020303" pitchFamily="34" charset="0"/>
                <a:ea typeface="Gadugi" panose="020B0502040204020203" pitchFamily="34" charset="0"/>
              </a:rPr>
              <a:t>Nick Mazzilli</a:t>
            </a:r>
            <a:br>
              <a:rPr lang="en-US" sz="1400" b="1"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(843) 640-5575</a:t>
            </a:r>
          </a:p>
          <a:p>
            <a:r>
              <a:rPr lang="en-US" sz="1100" dirty="0">
                <a:solidFill>
                  <a:srgbClr val="9D0000"/>
                </a:solidFill>
                <a:latin typeface="Futura Bk BT" panose="020B0502020204020303" pitchFamily="34" charset="0"/>
                <a:ea typeface="Gadugi" panose="020B0502040204020203" pitchFamily="34" charset="0"/>
              </a:rPr>
              <a:t>nick@nickmcharleston.com</a:t>
            </a:r>
            <a:br>
              <a:rPr lang="en-US" sz="1100"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nickmavencharleston.com</a:t>
            </a:r>
          </a:p>
        </p:txBody>
      </p:sp>
      <p:pic>
        <p:nvPicPr>
          <p:cNvPr id="6" name="Picture 2">
            <a:extLst>
              <a:ext uri="{FF2B5EF4-FFF2-40B4-BE49-F238E27FC236}">
                <a16:creationId xmlns:a16="http://schemas.microsoft.com/office/drawing/2014/main" id="{B3FA8696-3184-BB5B-5391-3573BF1328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14454" y="9067800"/>
            <a:ext cx="650961" cy="8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AC1E7CB1-7D43-18A4-FB2C-001C7582BB56}"/>
              </a:ext>
            </a:extLst>
          </p:cNvPr>
          <p:cNvSpPr/>
          <p:nvPr/>
        </p:nvSpPr>
        <p:spPr>
          <a:xfrm>
            <a:off x="4136017" y="9091612"/>
            <a:ext cx="3135501" cy="769441"/>
          </a:xfrm>
          <a:prstGeom prst="rect">
            <a:avLst/>
          </a:prstGeom>
        </p:spPr>
        <p:txBody>
          <a:bodyPr wrap="square">
            <a:spAutoFit/>
          </a:bodyPr>
          <a:lstStyle/>
          <a:p>
            <a:pPr algn="r"/>
            <a:r>
              <a:rPr lang="en-US" sz="1100" dirty="0">
                <a:solidFill>
                  <a:srgbClr val="9D0000"/>
                </a:solidFill>
                <a:latin typeface="Futura Bk BT" panose="020B0502020204020303"/>
                <a:ea typeface="Gadugi" panose="020B0502040204020203" pitchFamily="34" charset="0"/>
              </a:rPr>
              <a:t>Maven Realty</a:t>
            </a:r>
          </a:p>
          <a:p>
            <a:pPr algn="r"/>
            <a:r>
              <a:rPr lang="en-US" sz="1100" dirty="0">
                <a:solidFill>
                  <a:srgbClr val="9D0000"/>
                </a:solidFill>
                <a:latin typeface="Futura Bk BT" panose="020B0502020204020303"/>
                <a:ea typeface="Gadugi" panose="020B0502040204020203" pitchFamily="34" charset="0"/>
              </a:rPr>
              <a:t>2180 McMillan Ave</a:t>
            </a:r>
          </a:p>
          <a:p>
            <a:pPr algn="r"/>
            <a:r>
              <a:rPr lang="en-US" sz="1100" dirty="0">
                <a:solidFill>
                  <a:srgbClr val="9D0000"/>
                </a:solidFill>
                <a:latin typeface="Futura Bk BT" panose="020B0502020204020303"/>
                <a:ea typeface="Gadugi" panose="020B0502040204020203" pitchFamily="34" charset="0"/>
              </a:rPr>
              <a:t>#71672</a:t>
            </a:r>
          </a:p>
          <a:p>
            <a:pPr algn="r"/>
            <a:r>
              <a:rPr lang="en-US" sz="1100" dirty="0">
                <a:solidFill>
                  <a:srgbClr val="9D0000"/>
                </a:solidFill>
                <a:latin typeface="Futura Bk BT" panose="020B0502020204020303"/>
                <a:ea typeface="Gadugi" panose="020B0502040204020203" pitchFamily="34" charset="0"/>
              </a:rPr>
              <a:t>Charleston, SC 29405</a:t>
            </a:r>
          </a:p>
        </p:txBody>
      </p:sp>
      <p:sp>
        <p:nvSpPr>
          <p:cNvPr id="8" name="Title 1">
            <a:extLst>
              <a:ext uri="{FF2B5EF4-FFF2-40B4-BE49-F238E27FC236}">
                <a16:creationId xmlns:a16="http://schemas.microsoft.com/office/drawing/2014/main" id="{B1C1E879-CBD7-AE88-598D-3D4630628766}"/>
              </a:ext>
            </a:extLst>
          </p:cNvPr>
          <p:cNvSpPr txBox="1">
            <a:spLocks/>
          </p:cNvSpPr>
          <p:nvPr/>
        </p:nvSpPr>
        <p:spPr>
          <a:xfrm>
            <a:off x="4136017" y="733587"/>
            <a:ext cx="4017382" cy="2726794"/>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600" b="1" dirty="0">
                <a:latin typeface="Futura LtCn BT" panose="020B0408020204030204" pitchFamily="34" charset="0"/>
              </a:rPr>
              <a:t>1984 Folly Road B111</a:t>
            </a:r>
          </a:p>
          <a:p>
            <a:pPr algn="r"/>
            <a:endParaRPr lang="en-US" sz="2200" dirty="0">
              <a:latin typeface="Futura LtCn BT" panose="020B0408020204030204" pitchFamily="34" charset="0"/>
            </a:endParaRPr>
          </a:p>
          <a:p>
            <a:pPr algn="r"/>
            <a:r>
              <a:rPr lang="en-US" sz="2200" dirty="0">
                <a:latin typeface="Futura LtCn BT" panose="020B0408020204030204"/>
              </a:rPr>
              <a:t>Pelican Pointe Villas</a:t>
            </a:r>
          </a:p>
          <a:p>
            <a:pPr algn="r"/>
            <a:r>
              <a:rPr lang="en-US" sz="2200" dirty="0">
                <a:latin typeface="Futura LtCn BT" panose="020B0408020204030204"/>
              </a:rPr>
              <a:t>Charleston, SC 29412</a:t>
            </a:r>
          </a:p>
          <a:p>
            <a:pPr algn="r"/>
            <a:r>
              <a:rPr lang="en-US" sz="2200" dirty="0">
                <a:latin typeface="Futura LtCn BT" panose="020B0408020204030204"/>
              </a:rPr>
              <a:t>MLS# </a:t>
            </a:r>
            <a:r>
              <a:rPr lang="en-US" sz="2200" dirty="0">
                <a:effectLst/>
                <a:latin typeface="Futura LtCn BT" panose="020B0408020204030204"/>
              </a:rPr>
              <a:t>24007623</a:t>
            </a:r>
            <a:endParaRPr lang="en-US" sz="2200" dirty="0">
              <a:latin typeface="Futura LtCn BT" panose="020B0408020204030204"/>
            </a:endParaRPr>
          </a:p>
          <a:p>
            <a:pPr algn="r"/>
            <a:r>
              <a:rPr lang="en-US" sz="2200" dirty="0">
                <a:latin typeface="Futura LtCn BT" panose="020B0408020204030204"/>
              </a:rPr>
              <a:t>$425,000</a:t>
            </a:r>
          </a:p>
          <a:p>
            <a:pPr algn="r"/>
            <a:endParaRPr lang="en-US" sz="1800" dirty="0">
              <a:latin typeface="Futura LtCn BT" panose="020B0408020204030204" pitchFamily="34" charset="0"/>
            </a:endParaRPr>
          </a:p>
          <a:p>
            <a:pPr algn="r"/>
            <a:r>
              <a:rPr lang="en-US" sz="1800" dirty="0">
                <a:latin typeface="Futura LtCn BT" panose="020B0408020204030204" pitchFamily="34" charset="0"/>
              </a:rPr>
              <a:t>2 Bed | 2 Bath | 1,133 sf</a:t>
            </a:r>
          </a:p>
        </p:txBody>
      </p:sp>
      <p:sp>
        <p:nvSpPr>
          <p:cNvPr id="9" name="Title 1">
            <a:extLst>
              <a:ext uri="{FF2B5EF4-FFF2-40B4-BE49-F238E27FC236}">
                <a16:creationId xmlns:a16="http://schemas.microsoft.com/office/drawing/2014/main" id="{4179A10E-E7C7-5B36-7F35-933A15FDF3B2}"/>
              </a:ext>
            </a:extLst>
          </p:cNvPr>
          <p:cNvSpPr txBox="1">
            <a:spLocks/>
          </p:cNvSpPr>
          <p:nvPr/>
        </p:nvSpPr>
        <p:spPr>
          <a:xfrm>
            <a:off x="64004" y="4668802"/>
            <a:ext cx="8101592" cy="3109763"/>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000" b="1" dirty="0">
                <a:solidFill>
                  <a:srgbClr val="9D0000"/>
                </a:solidFill>
                <a:latin typeface="Futura Lt BT" panose="020B0402020204020303" pitchFamily="34" charset="0"/>
              </a:rPr>
              <a:t>NEW PAINT AND JUST RENOVATED BATHROOMS!** </a:t>
            </a:r>
          </a:p>
          <a:p>
            <a:endParaRPr lang="en-US" sz="1000" b="1" dirty="0">
              <a:solidFill>
                <a:srgbClr val="9D0000"/>
              </a:solidFill>
              <a:latin typeface="Futura Lt BT" panose="020B0402020204020303" pitchFamily="34" charset="0"/>
            </a:endParaRPr>
          </a:p>
          <a:p>
            <a:r>
              <a:rPr lang="en-US" sz="1000" dirty="0">
                <a:latin typeface="Futura Lt BT" panose="020B0402020204020303" pitchFamily="34" charset="0"/>
              </a:rPr>
              <a:t>Welcome to this exquisite 2-bedroom, 2-full bathroom first floor condo nestled in the serene surroundings of Pelican Pointe Villas. Ideally positioned just minutes from the alluring Folly Beach, this unit promises a harmonious blend of coastal living with the luxuries of modern condominium amenities. Step into a luminous living space with laminate vinyl plank flooring throughout the entire unit. The open-plan design seamlessly integrates the living and dining areas, creating a perfect ambiance for intimate gatherings or quiet evenings. The two spacious bedrooms boast ample closet space and are designed to provide an oasis of tranquility.</a:t>
            </a:r>
          </a:p>
          <a:p>
            <a:endParaRPr lang="en-US" sz="1000" dirty="0">
              <a:latin typeface="Futura Lt BT" panose="020B0402020204020303" pitchFamily="34" charset="0"/>
            </a:endParaRPr>
          </a:p>
          <a:p>
            <a:r>
              <a:rPr lang="en-US" sz="1000" dirty="0">
                <a:latin typeface="Futura Lt BT" panose="020B0402020204020303" pitchFamily="34" charset="0"/>
              </a:rPr>
              <a:t>The master suite, in particular, is a retreat, offering homeowners a private sanctuary to relax and rejuvenate. One of the most striking features of this condo is the generous balcony that extends off the living room. It's the perfect vantage point to enjoy panoramic sunrise views, morning coffees, or alfresco dinners under the stars. Living in Pelican Pointe Villas brings more than just a beautiful home; it brings a lifestyle. Dive into the refreshing waters of the community pool, socialize at the clubhouse, or embark on an adventure at nearby Folly Beach. Pelican Pointe includes drive-under parking and elevator access to maximize convenience. If you've been seeking a blend of coastal beauty and modern convenience, this condo is your dream come true. Schedule your viewing today and immerse yourself in a lifestyle that epitomizes relaxation, beach life, and luxury. All appliances included in the sale (fridge, dishwasher, range, washer, dryer)! HOA covers exterior maintenance, exterior flood and hazard insurance, termite bond/pest control, pool upkeep/maintenance, elevator, internet, and water and sewer.</a:t>
            </a:r>
          </a:p>
        </p:txBody>
      </p:sp>
      <p:pic>
        <p:nvPicPr>
          <p:cNvPr id="10" name="Picture 9">
            <a:extLst>
              <a:ext uri="{FF2B5EF4-FFF2-40B4-BE49-F238E27FC236}">
                <a16:creationId xmlns:a16="http://schemas.microsoft.com/office/drawing/2014/main" id="{C7918658-4073-004B-EB29-1C1517372A8B}"/>
              </a:ext>
            </a:extLst>
          </p:cNvPr>
          <p:cNvPicPr>
            <a:picLocks noChangeAspect="1"/>
          </p:cNvPicPr>
          <p:nvPr/>
        </p:nvPicPr>
        <p:blipFill>
          <a:blip r:embed="rId3" cstate="print">
            <a:extLst>
              <a:ext uri="{28A0092B-C50C-407E-A947-70E740481C1C}">
                <a14:useLocalDpi xmlns:a14="http://schemas.microsoft.com/office/drawing/2010/main" val="0"/>
              </a:ext>
            </a:extLst>
          </a:blip>
          <a:srcRect l="631" r="631"/>
          <a:stretch/>
        </p:blipFill>
        <p:spPr>
          <a:xfrm>
            <a:off x="76200" y="738917"/>
            <a:ext cx="4038600" cy="2726794"/>
          </a:xfrm>
          <a:prstGeom prst="rect">
            <a:avLst/>
          </a:prstGeom>
          <a:ln>
            <a:solidFill>
              <a:schemeClr val="tx1"/>
            </a:solidFill>
          </a:ln>
        </p:spPr>
      </p:pic>
      <p:pic>
        <p:nvPicPr>
          <p:cNvPr id="11" name="Picture 3">
            <a:extLst>
              <a:ext uri="{FF2B5EF4-FFF2-40B4-BE49-F238E27FC236}">
                <a16:creationId xmlns:a16="http://schemas.microsoft.com/office/drawing/2014/main" id="{925BD35B-96D4-C8BE-76A3-420C5C646E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271519" y="9069424"/>
            <a:ext cx="543628"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A2854574-C20F-AA83-9E83-7390EF45D9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691" y="7806086"/>
            <a:ext cx="1508760" cy="1005840"/>
          </a:xfrm>
          <a:prstGeom prst="rect">
            <a:avLst/>
          </a:prstGeom>
          <a:ln>
            <a:solidFill>
              <a:schemeClr val="tx1"/>
            </a:solidFill>
          </a:ln>
        </p:spPr>
      </p:pic>
      <p:pic>
        <p:nvPicPr>
          <p:cNvPr id="13" name="Picture 12">
            <a:extLst>
              <a:ext uri="{FF2B5EF4-FFF2-40B4-BE49-F238E27FC236}">
                <a16:creationId xmlns:a16="http://schemas.microsoft.com/office/drawing/2014/main" id="{ADCED524-C71A-2F4E-D92A-2A0102739A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47749" y="7806086"/>
            <a:ext cx="1508760" cy="1005840"/>
          </a:xfrm>
          <a:prstGeom prst="rect">
            <a:avLst/>
          </a:prstGeom>
          <a:ln>
            <a:solidFill>
              <a:schemeClr val="tx1"/>
            </a:solidFill>
          </a:ln>
        </p:spPr>
      </p:pic>
      <p:pic>
        <p:nvPicPr>
          <p:cNvPr id="14" name="Picture 13">
            <a:extLst>
              <a:ext uri="{FF2B5EF4-FFF2-40B4-BE49-F238E27FC236}">
                <a16:creationId xmlns:a16="http://schemas.microsoft.com/office/drawing/2014/main" id="{F8ACB1DA-D4E1-D623-CB27-519838D1CAC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05138" y="3637841"/>
            <a:ext cx="1504830" cy="1003220"/>
          </a:xfrm>
          <a:prstGeom prst="rect">
            <a:avLst/>
          </a:prstGeom>
          <a:ln>
            <a:solidFill>
              <a:schemeClr val="tx1"/>
            </a:solidFill>
          </a:ln>
        </p:spPr>
      </p:pic>
      <p:pic>
        <p:nvPicPr>
          <p:cNvPr id="15" name="Picture 14">
            <a:extLst>
              <a:ext uri="{FF2B5EF4-FFF2-40B4-BE49-F238E27FC236}">
                <a16:creationId xmlns:a16="http://schemas.microsoft.com/office/drawing/2014/main" id="{FD1CB04F-6161-FBF3-34E9-C928B32A43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721594" y="7806086"/>
            <a:ext cx="1508760" cy="1005840"/>
          </a:xfrm>
          <a:prstGeom prst="rect">
            <a:avLst/>
          </a:prstGeom>
          <a:ln>
            <a:solidFill>
              <a:schemeClr val="tx1"/>
            </a:solidFill>
          </a:ln>
        </p:spPr>
      </p:pic>
      <p:pic>
        <p:nvPicPr>
          <p:cNvPr id="16" name="Picture 15">
            <a:extLst>
              <a:ext uri="{FF2B5EF4-FFF2-40B4-BE49-F238E27FC236}">
                <a16:creationId xmlns:a16="http://schemas.microsoft.com/office/drawing/2014/main" id="{4C69DCF2-B579-3D96-E73D-42A2C76656C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47749" y="3637841"/>
            <a:ext cx="1508760" cy="1005840"/>
          </a:xfrm>
          <a:prstGeom prst="rect">
            <a:avLst/>
          </a:prstGeom>
          <a:ln>
            <a:solidFill>
              <a:schemeClr val="tx1"/>
            </a:solidFill>
          </a:ln>
        </p:spPr>
      </p:pic>
      <p:pic>
        <p:nvPicPr>
          <p:cNvPr id="17" name="Picture 16">
            <a:extLst>
              <a:ext uri="{FF2B5EF4-FFF2-40B4-BE49-F238E27FC236}">
                <a16:creationId xmlns:a16="http://schemas.microsoft.com/office/drawing/2014/main" id="{2EA3FC38-E383-B794-08CB-B07EE7CF090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691" y="3637841"/>
            <a:ext cx="1504788" cy="1001887"/>
          </a:xfrm>
          <a:prstGeom prst="rect">
            <a:avLst/>
          </a:prstGeom>
          <a:ln>
            <a:solidFill>
              <a:schemeClr val="tx1"/>
            </a:solidFill>
          </a:ln>
        </p:spPr>
      </p:pic>
      <p:pic>
        <p:nvPicPr>
          <p:cNvPr id="18" name="Picture 17">
            <a:extLst>
              <a:ext uri="{FF2B5EF4-FFF2-40B4-BE49-F238E27FC236}">
                <a16:creationId xmlns:a16="http://schemas.microsoft.com/office/drawing/2014/main" id="{763D24FB-FB6E-7370-4F7F-AF737A5297A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366497" y="7808488"/>
            <a:ext cx="1505158" cy="1003438"/>
          </a:xfrm>
          <a:prstGeom prst="rect">
            <a:avLst/>
          </a:prstGeom>
          <a:ln>
            <a:solidFill>
              <a:schemeClr val="tx1"/>
            </a:solidFill>
          </a:ln>
        </p:spPr>
      </p:pic>
      <p:pic>
        <p:nvPicPr>
          <p:cNvPr id="19" name="Picture 18">
            <a:extLst>
              <a:ext uri="{FF2B5EF4-FFF2-40B4-BE49-F238E27FC236}">
                <a16:creationId xmlns:a16="http://schemas.microsoft.com/office/drawing/2014/main" id="{65886334-1EAB-A174-5384-6D52465B816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19260" y="3637841"/>
            <a:ext cx="1505158" cy="1003438"/>
          </a:xfrm>
          <a:prstGeom prst="rect">
            <a:avLst/>
          </a:prstGeom>
          <a:ln>
            <a:solidFill>
              <a:schemeClr val="tx1"/>
            </a:solidFill>
          </a:ln>
        </p:spPr>
      </p:pic>
      <p:pic>
        <p:nvPicPr>
          <p:cNvPr id="20" name="Picture 19">
            <a:extLst>
              <a:ext uri="{FF2B5EF4-FFF2-40B4-BE49-F238E27FC236}">
                <a16:creationId xmlns:a16="http://schemas.microsoft.com/office/drawing/2014/main" id="{64316FDE-D9BD-74C6-F3C6-29B0F01F943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007798" y="7809388"/>
            <a:ext cx="1503808" cy="1002538"/>
          </a:xfrm>
          <a:prstGeom prst="rect">
            <a:avLst/>
          </a:prstGeom>
          <a:ln>
            <a:solidFill>
              <a:schemeClr val="tx1"/>
            </a:solidFill>
          </a:ln>
        </p:spPr>
      </p:pic>
      <p:pic>
        <p:nvPicPr>
          <p:cNvPr id="21" name="Picture 20">
            <a:extLst>
              <a:ext uri="{FF2B5EF4-FFF2-40B4-BE49-F238E27FC236}">
                <a16:creationId xmlns:a16="http://schemas.microsoft.com/office/drawing/2014/main" id="{06732FC1-9C29-42AA-6AAC-1C1CDB8BDBC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362199" y="3637841"/>
            <a:ext cx="1505158" cy="1002133"/>
          </a:xfrm>
          <a:prstGeom prst="rect">
            <a:avLst/>
          </a:prstGeom>
          <a:ln>
            <a:solidFill>
              <a:schemeClr val="tx1"/>
            </a:solidFill>
          </a:ln>
        </p:spPr>
      </p:pic>
    </p:spTree>
    <p:extLst>
      <p:ext uri="{BB962C8B-B14F-4D97-AF65-F5344CB8AC3E}">
        <p14:creationId xmlns:p14="http://schemas.microsoft.com/office/powerpoint/2010/main" val="144588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795</Words>
  <Application>Microsoft Office PowerPoint</Application>
  <PresentationFormat>Custom</PresentationFormat>
  <Paragraphs>40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Futura Bk BT</vt:lpstr>
      <vt:lpstr>Futura Lt BT</vt:lpstr>
      <vt:lpstr>Futura LtCn BT</vt:lpstr>
      <vt:lpstr>Office Theme</vt:lpstr>
      <vt:lpstr>TOP FLOOR CONDO MINUTES FROM FOLLY BEACH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101</cp:revision>
  <dcterms:created xsi:type="dcterms:W3CDTF">2006-08-16T00:00:00Z</dcterms:created>
  <dcterms:modified xsi:type="dcterms:W3CDTF">2024-04-03T21:04:33Z</dcterms:modified>
</cp:coreProperties>
</file>