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2801600"/>
  <p:notesSz cx="6858000" cy="9144000"/>
  <p:defaultTextStyle>
    <a:defPPr>
      <a:defRPr lang="en-US"/>
    </a:defPPr>
    <a:lvl1pPr marL="0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1pPr>
    <a:lvl2pPr marL="587822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2pPr>
    <a:lvl3pPr marL="1175644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3pPr>
    <a:lvl4pPr marL="1763466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4pPr>
    <a:lvl5pPr marL="2351288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5pPr>
    <a:lvl6pPr marL="2939110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6pPr>
    <a:lvl7pPr marL="3526932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7pPr>
    <a:lvl8pPr marL="4114754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8pPr>
    <a:lvl9pPr marL="4702576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032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474" y="-402"/>
      </p:cViewPr>
      <p:guideLst>
        <p:guide orient="horz" pos="4032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976796"/>
            <a:ext cx="6606540" cy="274404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7254240"/>
            <a:ext cx="5440680" cy="327152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8782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17564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7634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3512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9391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5269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114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7025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512660"/>
            <a:ext cx="1748790" cy="1092284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512660"/>
            <a:ext cx="5116830" cy="1092284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8226214"/>
            <a:ext cx="6606540" cy="2542540"/>
          </a:xfrm>
        </p:spPr>
        <p:txBody>
          <a:bodyPr anchor="t"/>
          <a:lstStyle>
            <a:lvl1pPr algn="l">
              <a:defRPr sz="51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5425866"/>
            <a:ext cx="6606540" cy="2800349"/>
          </a:xfrm>
        </p:spPr>
        <p:txBody>
          <a:bodyPr anchor="b"/>
          <a:lstStyle>
            <a:lvl1pPr marL="0" indent="0">
              <a:buNone/>
              <a:defRPr sz="2600">
                <a:solidFill>
                  <a:schemeClr val="tx1">
                    <a:tint val="75000"/>
                  </a:schemeClr>
                </a:solidFill>
              </a:defRPr>
            </a:lvl1pPr>
            <a:lvl2pPr marL="587822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2pPr>
            <a:lvl3pPr marL="1175644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3pPr>
            <a:lvl4pPr marL="176346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4pPr>
            <a:lvl5pPr marL="2351288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5pPr>
            <a:lvl6pPr marL="293911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6pPr>
            <a:lvl7pPr marL="3526932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7pPr>
            <a:lvl8pPr marL="411475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8pPr>
            <a:lvl9pPr marL="470257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987042"/>
            <a:ext cx="3432810" cy="8448464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6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987042"/>
            <a:ext cx="3432810" cy="8448464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6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865544"/>
            <a:ext cx="3434160" cy="1194222"/>
          </a:xfrm>
        </p:spPr>
        <p:txBody>
          <a:bodyPr anchor="b"/>
          <a:lstStyle>
            <a:lvl1pPr marL="0" indent="0">
              <a:buNone/>
              <a:defRPr sz="3100" b="1"/>
            </a:lvl1pPr>
            <a:lvl2pPr marL="587822" indent="0">
              <a:buNone/>
              <a:defRPr sz="2600" b="1"/>
            </a:lvl2pPr>
            <a:lvl3pPr marL="1175644" indent="0">
              <a:buNone/>
              <a:defRPr sz="2300" b="1"/>
            </a:lvl3pPr>
            <a:lvl4pPr marL="1763466" indent="0">
              <a:buNone/>
              <a:defRPr sz="2100" b="1"/>
            </a:lvl4pPr>
            <a:lvl5pPr marL="2351288" indent="0">
              <a:buNone/>
              <a:defRPr sz="2100" b="1"/>
            </a:lvl5pPr>
            <a:lvl6pPr marL="2939110" indent="0">
              <a:buNone/>
              <a:defRPr sz="2100" b="1"/>
            </a:lvl6pPr>
            <a:lvl7pPr marL="3526932" indent="0">
              <a:buNone/>
              <a:defRPr sz="2100" b="1"/>
            </a:lvl7pPr>
            <a:lvl8pPr marL="4114754" indent="0">
              <a:buNone/>
              <a:defRPr sz="2100" b="1"/>
            </a:lvl8pPr>
            <a:lvl9pPr marL="4702576" indent="0">
              <a:buNone/>
              <a:defRPr sz="21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4059766"/>
            <a:ext cx="3434160" cy="7375738"/>
          </a:xfrm>
        </p:spPr>
        <p:txBody>
          <a:bodyPr/>
          <a:lstStyle>
            <a:lvl1pPr>
              <a:defRPr sz="3100"/>
            </a:lvl1pPr>
            <a:lvl2pPr>
              <a:defRPr sz="26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865544"/>
            <a:ext cx="3435508" cy="1194222"/>
          </a:xfrm>
        </p:spPr>
        <p:txBody>
          <a:bodyPr anchor="b"/>
          <a:lstStyle>
            <a:lvl1pPr marL="0" indent="0">
              <a:buNone/>
              <a:defRPr sz="3100" b="1"/>
            </a:lvl1pPr>
            <a:lvl2pPr marL="587822" indent="0">
              <a:buNone/>
              <a:defRPr sz="2600" b="1"/>
            </a:lvl2pPr>
            <a:lvl3pPr marL="1175644" indent="0">
              <a:buNone/>
              <a:defRPr sz="2300" b="1"/>
            </a:lvl3pPr>
            <a:lvl4pPr marL="1763466" indent="0">
              <a:buNone/>
              <a:defRPr sz="2100" b="1"/>
            </a:lvl4pPr>
            <a:lvl5pPr marL="2351288" indent="0">
              <a:buNone/>
              <a:defRPr sz="2100" b="1"/>
            </a:lvl5pPr>
            <a:lvl6pPr marL="2939110" indent="0">
              <a:buNone/>
              <a:defRPr sz="2100" b="1"/>
            </a:lvl6pPr>
            <a:lvl7pPr marL="3526932" indent="0">
              <a:buNone/>
              <a:defRPr sz="2100" b="1"/>
            </a:lvl7pPr>
            <a:lvl8pPr marL="4114754" indent="0">
              <a:buNone/>
              <a:defRPr sz="2100" b="1"/>
            </a:lvl8pPr>
            <a:lvl9pPr marL="4702576" indent="0">
              <a:buNone/>
              <a:defRPr sz="21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4059766"/>
            <a:ext cx="3435508" cy="7375738"/>
          </a:xfrm>
        </p:spPr>
        <p:txBody>
          <a:bodyPr/>
          <a:lstStyle>
            <a:lvl1pPr>
              <a:defRPr sz="3100"/>
            </a:lvl1pPr>
            <a:lvl2pPr>
              <a:defRPr sz="26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4/27/2018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4/27/2018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4/27/2018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509694"/>
            <a:ext cx="2557066" cy="2169160"/>
          </a:xfrm>
        </p:spPr>
        <p:txBody>
          <a:bodyPr anchor="b"/>
          <a:lstStyle>
            <a:lvl1pPr algn="l">
              <a:defRPr sz="26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509695"/>
            <a:ext cx="4344988" cy="10925811"/>
          </a:xfrm>
        </p:spPr>
        <p:txBody>
          <a:bodyPr/>
          <a:lstStyle>
            <a:lvl1pPr>
              <a:defRPr sz="4100"/>
            </a:lvl1pPr>
            <a:lvl2pPr>
              <a:defRPr sz="3600"/>
            </a:lvl2pPr>
            <a:lvl3pPr>
              <a:defRPr sz="3100"/>
            </a:lvl3pPr>
            <a:lvl4pPr>
              <a:defRPr sz="2600"/>
            </a:lvl4pPr>
            <a:lvl5pPr>
              <a:defRPr sz="2600"/>
            </a:lvl5pPr>
            <a:lvl6pPr>
              <a:defRPr sz="2600"/>
            </a:lvl6pPr>
            <a:lvl7pPr>
              <a:defRPr sz="2600"/>
            </a:lvl7pPr>
            <a:lvl8pPr>
              <a:defRPr sz="2600"/>
            </a:lvl8pPr>
            <a:lvl9pPr>
              <a:defRPr sz="2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678855"/>
            <a:ext cx="2557066" cy="8756651"/>
          </a:xfrm>
        </p:spPr>
        <p:txBody>
          <a:bodyPr/>
          <a:lstStyle>
            <a:lvl1pPr marL="0" indent="0">
              <a:buNone/>
              <a:defRPr sz="1800"/>
            </a:lvl1pPr>
            <a:lvl2pPr marL="587822" indent="0">
              <a:buNone/>
              <a:defRPr sz="1500"/>
            </a:lvl2pPr>
            <a:lvl3pPr marL="1175644" indent="0">
              <a:buNone/>
              <a:defRPr sz="1300"/>
            </a:lvl3pPr>
            <a:lvl4pPr marL="1763466" indent="0">
              <a:buNone/>
              <a:defRPr sz="1200"/>
            </a:lvl4pPr>
            <a:lvl5pPr marL="2351288" indent="0">
              <a:buNone/>
              <a:defRPr sz="1200"/>
            </a:lvl5pPr>
            <a:lvl6pPr marL="2939110" indent="0">
              <a:buNone/>
              <a:defRPr sz="1200"/>
            </a:lvl6pPr>
            <a:lvl7pPr marL="3526932" indent="0">
              <a:buNone/>
              <a:defRPr sz="1200"/>
            </a:lvl7pPr>
            <a:lvl8pPr marL="4114754" indent="0">
              <a:buNone/>
              <a:defRPr sz="1200"/>
            </a:lvl8pPr>
            <a:lvl9pPr marL="4702576" indent="0">
              <a:buNone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8961121"/>
            <a:ext cx="4663440" cy="1057911"/>
          </a:xfrm>
        </p:spPr>
        <p:txBody>
          <a:bodyPr anchor="b"/>
          <a:lstStyle>
            <a:lvl1pPr algn="l">
              <a:defRPr sz="26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1143846"/>
            <a:ext cx="4663440" cy="7680960"/>
          </a:xfrm>
        </p:spPr>
        <p:txBody>
          <a:bodyPr/>
          <a:lstStyle>
            <a:lvl1pPr marL="0" indent="0">
              <a:buNone/>
              <a:defRPr sz="4100"/>
            </a:lvl1pPr>
            <a:lvl2pPr marL="587822" indent="0">
              <a:buNone/>
              <a:defRPr sz="3600"/>
            </a:lvl2pPr>
            <a:lvl3pPr marL="1175644" indent="0">
              <a:buNone/>
              <a:defRPr sz="3100"/>
            </a:lvl3pPr>
            <a:lvl4pPr marL="1763466" indent="0">
              <a:buNone/>
              <a:defRPr sz="2600"/>
            </a:lvl4pPr>
            <a:lvl5pPr marL="2351288" indent="0">
              <a:buNone/>
              <a:defRPr sz="2600"/>
            </a:lvl5pPr>
            <a:lvl6pPr marL="2939110" indent="0">
              <a:buNone/>
              <a:defRPr sz="2600"/>
            </a:lvl6pPr>
            <a:lvl7pPr marL="3526932" indent="0">
              <a:buNone/>
              <a:defRPr sz="2600"/>
            </a:lvl7pPr>
            <a:lvl8pPr marL="4114754" indent="0">
              <a:buNone/>
              <a:defRPr sz="2600"/>
            </a:lvl8pPr>
            <a:lvl9pPr marL="4702576" indent="0">
              <a:buNone/>
              <a:defRPr sz="26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10019032"/>
            <a:ext cx="4663440" cy="1502409"/>
          </a:xfrm>
        </p:spPr>
        <p:txBody>
          <a:bodyPr/>
          <a:lstStyle>
            <a:lvl1pPr marL="0" indent="0">
              <a:buNone/>
              <a:defRPr sz="1800"/>
            </a:lvl1pPr>
            <a:lvl2pPr marL="587822" indent="0">
              <a:buNone/>
              <a:defRPr sz="1500"/>
            </a:lvl2pPr>
            <a:lvl3pPr marL="1175644" indent="0">
              <a:buNone/>
              <a:defRPr sz="1300"/>
            </a:lvl3pPr>
            <a:lvl4pPr marL="1763466" indent="0">
              <a:buNone/>
              <a:defRPr sz="1200"/>
            </a:lvl4pPr>
            <a:lvl5pPr marL="2351288" indent="0">
              <a:buNone/>
              <a:defRPr sz="1200"/>
            </a:lvl5pPr>
            <a:lvl6pPr marL="2939110" indent="0">
              <a:buNone/>
              <a:defRPr sz="1200"/>
            </a:lvl6pPr>
            <a:lvl7pPr marL="3526932" indent="0">
              <a:buNone/>
              <a:defRPr sz="1200"/>
            </a:lvl7pPr>
            <a:lvl8pPr marL="4114754" indent="0">
              <a:buNone/>
              <a:defRPr sz="1200"/>
            </a:lvl8pPr>
            <a:lvl9pPr marL="4702576" indent="0">
              <a:buNone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512658"/>
            <a:ext cx="6995160" cy="2133600"/>
          </a:xfrm>
          <a:prstGeom prst="rect">
            <a:avLst/>
          </a:prstGeom>
        </p:spPr>
        <p:txBody>
          <a:bodyPr vert="horz" lIns="117564" tIns="58782" rIns="117564" bIns="58782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987042"/>
            <a:ext cx="6995160" cy="8448464"/>
          </a:xfrm>
          <a:prstGeom prst="rect">
            <a:avLst/>
          </a:prstGeom>
        </p:spPr>
        <p:txBody>
          <a:bodyPr vert="horz" lIns="117564" tIns="58782" rIns="117564" bIns="58782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11865188"/>
            <a:ext cx="1813560" cy="681566"/>
          </a:xfrm>
          <a:prstGeom prst="rect">
            <a:avLst/>
          </a:prstGeom>
        </p:spPr>
        <p:txBody>
          <a:bodyPr vert="horz" lIns="117564" tIns="58782" rIns="117564" bIns="58782" rtlCol="0" anchor="ctr"/>
          <a:lstStyle>
            <a:lvl1pPr algn="l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4/27/2018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11865188"/>
            <a:ext cx="2461260" cy="681566"/>
          </a:xfrm>
          <a:prstGeom prst="rect">
            <a:avLst/>
          </a:prstGeom>
        </p:spPr>
        <p:txBody>
          <a:bodyPr vert="horz" lIns="117564" tIns="58782" rIns="117564" bIns="58782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11865188"/>
            <a:ext cx="1813560" cy="681566"/>
          </a:xfrm>
          <a:prstGeom prst="rect">
            <a:avLst/>
          </a:prstGeom>
        </p:spPr>
        <p:txBody>
          <a:bodyPr vert="horz" lIns="117564" tIns="58782" rIns="117564" bIns="58782" rtlCol="0" anchor="ctr"/>
          <a:lstStyle>
            <a:lvl1pPr algn="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175644" rtl="0" eaLnBrk="1" latinLnBrk="0" hangingPunct="1">
        <a:spcBef>
          <a:spcPct val="0"/>
        </a:spcBef>
        <a:buNone/>
        <a:defRPr sz="57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40867" indent="-440867" algn="l" defTabSz="1175644" rtl="0" eaLnBrk="1" latinLnBrk="0" hangingPunct="1">
        <a:spcBef>
          <a:spcPct val="20000"/>
        </a:spcBef>
        <a:buFont typeface="Arial" pitchFamily="34" charset="0"/>
        <a:buChar char="•"/>
        <a:defRPr sz="4100" kern="1200">
          <a:solidFill>
            <a:schemeClr val="tx1"/>
          </a:solidFill>
          <a:latin typeface="+mn-lt"/>
          <a:ea typeface="+mn-ea"/>
          <a:cs typeface="+mn-cs"/>
        </a:defRPr>
      </a:lvl1pPr>
      <a:lvl2pPr marL="955211" indent="-367389" algn="l" defTabSz="1175644" rtl="0" eaLnBrk="1" latinLnBrk="0" hangingPunct="1">
        <a:spcBef>
          <a:spcPct val="20000"/>
        </a:spcBef>
        <a:buFont typeface="Arial" pitchFamily="34" charset="0"/>
        <a:buChar char="–"/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469555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3100" kern="1200">
          <a:solidFill>
            <a:schemeClr val="tx1"/>
          </a:solidFill>
          <a:latin typeface="+mn-lt"/>
          <a:ea typeface="+mn-ea"/>
          <a:cs typeface="+mn-cs"/>
        </a:defRPr>
      </a:lvl3pPr>
      <a:lvl4pPr marL="2057377" indent="-293911" algn="l" defTabSz="1175644" rtl="0" eaLnBrk="1" latinLnBrk="0" hangingPunct="1">
        <a:spcBef>
          <a:spcPct val="20000"/>
        </a:spcBef>
        <a:buFont typeface="Arial" pitchFamily="34" charset="0"/>
        <a:buChar char="–"/>
        <a:defRPr sz="2600" kern="1200">
          <a:solidFill>
            <a:schemeClr val="tx1"/>
          </a:solidFill>
          <a:latin typeface="+mn-lt"/>
          <a:ea typeface="+mn-ea"/>
          <a:cs typeface="+mn-cs"/>
        </a:defRPr>
      </a:lvl4pPr>
      <a:lvl5pPr marL="2645199" indent="-293911" algn="l" defTabSz="1175644" rtl="0" eaLnBrk="1" latinLnBrk="0" hangingPunct="1">
        <a:spcBef>
          <a:spcPct val="20000"/>
        </a:spcBef>
        <a:buFont typeface="Arial" pitchFamily="34" charset="0"/>
        <a:buChar char="»"/>
        <a:defRPr sz="2600" kern="1200">
          <a:solidFill>
            <a:schemeClr val="tx1"/>
          </a:solidFill>
          <a:latin typeface="+mn-lt"/>
          <a:ea typeface="+mn-ea"/>
          <a:cs typeface="+mn-cs"/>
        </a:defRPr>
      </a:lvl5pPr>
      <a:lvl6pPr marL="3233021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6pPr>
      <a:lvl7pPr marL="3820843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7pPr>
      <a:lvl8pPr marL="4408665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8pPr>
      <a:lvl9pPr marL="4996487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1pPr>
      <a:lvl2pPr marL="587822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1175644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763466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51288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939110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526932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4114754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702576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13" Type="http://schemas.openxmlformats.org/officeDocument/2006/relationships/image" Target="../media/image12.jpeg"/><Relationship Id="rId3" Type="http://schemas.openxmlformats.org/officeDocument/2006/relationships/image" Target="../media/image2.jpg"/><Relationship Id="rId7" Type="http://schemas.openxmlformats.org/officeDocument/2006/relationships/image" Target="../media/image6.jpeg"/><Relationship Id="rId12" Type="http://schemas.openxmlformats.org/officeDocument/2006/relationships/image" Target="../media/image11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jpeg"/><Relationship Id="rId10" Type="http://schemas.openxmlformats.org/officeDocument/2006/relationships/image" Target="../media/image9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Relationship Id="rId14" Type="http://schemas.openxmlformats.org/officeDocument/2006/relationships/image" Target="../media/image1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0" y="0"/>
            <a:ext cx="7769540" cy="43703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1814" y="4393047"/>
            <a:ext cx="7772400" cy="874435"/>
          </a:xfrm>
          <a:prstGeom prst="rect">
            <a:avLst/>
          </a:prstGeom>
          <a:gradFill>
            <a:gsLst>
              <a:gs pos="0">
                <a:schemeClr val="bg1">
                  <a:alpha val="0"/>
                </a:schemeClr>
              </a:gs>
              <a:gs pos="23000">
                <a:schemeClr val="bg1">
                  <a:alpha val="96000"/>
                </a:schemeClr>
              </a:gs>
              <a:gs pos="100000">
                <a:schemeClr val="bg1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endParaRPr lang="en-US" sz="2400" dirty="0">
              <a:solidFill>
                <a:schemeClr val="bg2">
                  <a:lumMod val="50000"/>
                </a:schemeClr>
              </a:solidFill>
              <a:latin typeface="Palatino Linotype" panose="02040502050505030304" pitchFamily="18" charset="0"/>
            </a:endParaRPr>
          </a:p>
          <a:p>
            <a:pPr algn="ctr"/>
            <a:r>
              <a:rPr lang="en-US" sz="2400" dirty="0">
                <a:solidFill>
                  <a:schemeClr val="bg2">
                    <a:lumMod val="50000"/>
                  </a:schemeClr>
                </a:solidFill>
                <a:latin typeface="Palatino Linotype" panose="02040502050505030304" pitchFamily="18" charset="0"/>
              </a:rPr>
              <a:t>19 41st Avenue</a:t>
            </a:r>
          </a:p>
          <a:p>
            <a:pPr algn="ctr"/>
            <a:r>
              <a:rPr lang="en-US" sz="1800" dirty="0">
                <a:solidFill>
                  <a:schemeClr val="bg2">
                    <a:lumMod val="50000"/>
                  </a:schemeClr>
                </a:solidFill>
                <a:latin typeface="Palatino Linotype" panose="02040502050505030304" pitchFamily="18" charset="0"/>
              </a:rPr>
              <a:t>Isle of Palms, SC 29451 ~ MLS# 18007268 ~ $749,900</a:t>
            </a:r>
          </a:p>
        </p:txBody>
      </p:sp>
      <p:sp>
        <p:nvSpPr>
          <p:cNvPr id="8" name="Double Brace 7"/>
          <p:cNvSpPr/>
          <p:nvPr/>
        </p:nvSpPr>
        <p:spPr>
          <a:xfrm rot="5400000">
            <a:off x="-5718275" y="6667500"/>
            <a:ext cx="7467600" cy="3276600"/>
          </a:xfrm>
          <a:prstGeom prst="bracePair">
            <a:avLst>
              <a:gd name="adj" fmla="val 3799"/>
            </a:avLst>
          </a:prstGeom>
          <a:ln>
            <a:solidFill>
              <a:schemeClr val="bg2">
                <a:lumMod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32238" y="5433508"/>
            <a:ext cx="4113176" cy="6744864"/>
          </a:xfrm>
        </p:spPr>
        <p:txBody>
          <a:bodyPr anchor="ctr">
            <a:noAutofit/>
          </a:bodyPr>
          <a:lstStyle/>
          <a:p>
            <a:r>
              <a:rPr lang="en-US" sz="1400" b="1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What’s better than living at the beach??</a:t>
            </a:r>
          </a:p>
          <a:p>
            <a:r>
              <a:rPr lang="en-US" sz="1400" b="1" i="1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Nothing!</a:t>
            </a:r>
          </a:p>
          <a:p>
            <a:endParaRPr lang="en-US" sz="1400" b="1" i="1" dirty="0">
              <a:solidFill>
                <a:schemeClr val="bg2">
                  <a:lumMod val="25000"/>
                </a:schemeClr>
              </a:solidFill>
              <a:latin typeface="Palatino Linotype" panose="02040502050505030304" pitchFamily="18" charset="0"/>
              <a:cs typeface="Times New Roman" panose="02020603050405020304" pitchFamily="18" charset="0"/>
            </a:endParaRPr>
          </a:p>
          <a:p>
            <a:r>
              <a:rPr lang="en-US" sz="14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That’s what makes this one story home on Isle of Palms so amazing. </a:t>
            </a:r>
          </a:p>
          <a:p>
            <a:endParaRPr lang="en-US" sz="1400" dirty="0">
              <a:solidFill>
                <a:schemeClr val="bg2">
                  <a:lumMod val="25000"/>
                </a:schemeClr>
              </a:solidFill>
              <a:latin typeface="Palatino Linotype" panose="02040502050505030304" pitchFamily="18" charset="0"/>
              <a:cs typeface="Times New Roman" panose="02020603050405020304" pitchFamily="18" charset="0"/>
            </a:endParaRPr>
          </a:p>
          <a:p>
            <a:r>
              <a:rPr lang="en-US" sz="14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From this location, you can walk two blocks east &amp; be on the white sand beach enjoying the surf and sand OR you can walk two blocks west to rent a wave runner or grab a bite to eat at the Morgan Creek Grill while enjoying the beautiful water views. </a:t>
            </a:r>
          </a:p>
          <a:p>
            <a:endParaRPr lang="en-US" sz="1400">
              <a:solidFill>
                <a:schemeClr val="bg2">
                  <a:lumMod val="25000"/>
                </a:schemeClr>
              </a:solidFill>
              <a:latin typeface="Palatino Linotype" panose="02040502050505030304" pitchFamily="18" charset="0"/>
              <a:cs typeface="Times New Roman" panose="02020603050405020304" pitchFamily="18" charset="0"/>
            </a:endParaRPr>
          </a:p>
          <a:p>
            <a:r>
              <a:rPr lang="en-US" sz="140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With </a:t>
            </a:r>
            <a:r>
              <a:rPr lang="en-US" sz="14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a golf cart you can make your way to Harris Teeter, shopping, dining &amp; just leave your car at home. </a:t>
            </a:r>
          </a:p>
          <a:p>
            <a:endParaRPr lang="en-US" sz="1400" dirty="0">
              <a:solidFill>
                <a:schemeClr val="bg2">
                  <a:lumMod val="25000"/>
                </a:schemeClr>
              </a:solidFill>
              <a:latin typeface="Palatino Linotype" panose="02040502050505030304" pitchFamily="18" charset="0"/>
              <a:cs typeface="Times New Roman" panose="02020603050405020304" pitchFamily="18" charset="0"/>
            </a:endParaRPr>
          </a:p>
          <a:p>
            <a:r>
              <a:rPr lang="en-US" sz="14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This brick home has a stylish, arched, gated entry, a front porch, a screened porch &amp; deck overlooking the large, fenced-in backyard. </a:t>
            </a:r>
          </a:p>
          <a:p>
            <a:endParaRPr lang="en-US" sz="1400" dirty="0">
              <a:solidFill>
                <a:schemeClr val="bg2">
                  <a:lumMod val="25000"/>
                </a:schemeClr>
              </a:solidFill>
              <a:latin typeface="Palatino Linotype" panose="02040502050505030304" pitchFamily="18" charset="0"/>
              <a:cs typeface="Times New Roman" panose="02020603050405020304" pitchFamily="18" charset="0"/>
            </a:endParaRPr>
          </a:p>
          <a:p>
            <a:r>
              <a:rPr lang="en-US" sz="14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Inside you'll find an eat-in kitchen, comfortable living/dining room &amp; family room with a cozy stove fireplace. </a:t>
            </a:r>
          </a:p>
          <a:p>
            <a:endParaRPr lang="en-US" sz="1400" dirty="0">
              <a:solidFill>
                <a:schemeClr val="bg2">
                  <a:lumMod val="25000"/>
                </a:schemeClr>
              </a:solidFill>
              <a:latin typeface="Palatino Linotype" panose="02040502050505030304" pitchFamily="18" charset="0"/>
              <a:cs typeface="Times New Roman" panose="02020603050405020304" pitchFamily="18" charset="0"/>
            </a:endParaRPr>
          </a:p>
          <a:p>
            <a:r>
              <a:rPr lang="en-US" sz="14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If the beach lifestyle has been calling your name, now's your chance to say yes.</a:t>
            </a:r>
            <a:endParaRPr lang="en-US" sz="1400" i="1" dirty="0">
              <a:solidFill>
                <a:schemeClr val="bg2">
                  <a:lumMod val="25000"/>
                </a:schemeClr>
              </a:solidFill>
              <a:latin typeface="Palatino Linotype" panose="0204050205050503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-4182" y="-2"/>
            <a:ext cx="777658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600" dirty="0">
                <a:ln w="3175">
                  <a:noFill/>
                </a:ln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dwardian Script ITC" panose="030303020407070D0804" pitchFamily="66" charset="0"/>
                <a:cs typeface="Times New Roman" panose="02020603050405020304" pitchFamily="18" charset="0"/>
              </a:rPr>
              <a:t>Price Reduced</a:t>
            </a:r>
            <a:endParaRPr lang="en-US" sz="1700" i="1" dirty="0">
              <a:ln w="3175">
                <a:noFill/>
              </a:ln>
              <a:solidFill>
                <a:schemeClr val="bg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Palatino Linotype" panose="02040502050505030304" pitchFamily="18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9303" b="11067"/>
          <a:stretch/>
        </p:blipFill>
        <p:spPr>
          <a:xfrm>
            <a:off x="8382000" y="3067050"/>
            <a:ext cx="1905000" cy="142875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7" name="Right Brace 6"/>
          <p:cNvSpPr/>
          <p:nvPr/>
        </p:nvSpPr>
        <p:spPr>
          <a:xfrm rot="16200000">
            <a:off x="-1981742" y="2519499"/>
            <a:ext cx="228599" cy="3419200"/>
          </a:xfrm>
          <a:prstGeom prst="rightBrace">
            <a:avLst>
              <a:gd name="adj1" fmla="val 37151"/>
              <a:gd name="adj2" fmla="val 50000"/>
            </a:avLst>
          </a:prstGeom>
          <a:ln>
            <a:solidFill>
              <a:schemeClr val="bg2">
                <a:lumMod val="9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1814" y="12344400"/>
            <a:ext cx="7772400" cy="457200"/>
          </a:xfrm>
          <a:prstGeom prst="rect">
            <a:avLst/>
          </a:prstGeom>
          <a:blipFill>
            <a:blip r:embed="rId4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800" dirty="0">
                <a:solidFill>
                  <a:schemeClr val="tx1"/>
                </a:solidFill>
                <a:latin typeface="Palatino Linotype" panose="02040502050505030304" pitchFamily="18" charset="0"/>
              </a:rPr>
              <a:t>Sam Stith     Sam@MattOneillTeam.com     (843) 452-5271</a:t>
            </a:r>
          </a:p>
        </p:txBody>
      </p:sp>
      <p:pic>
        <p:nvPicPr>
          <p:cNvPr id="10" name="Picture 9"/>
          <p:cNvPicPr>
            <a:picLocks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815686"/>
            <a:ext cx="1828800" cy="1216152"/>
          </a:xfrm>
          <a:prstGeom prst="rect">
            <a:avLst/>
          </a:prstGeom>
        </p:spPr>
      </p:pic>
      <p:pic>
        <p:nvPicPr>
          <p:cNvPr id="11" name="Picture 10"/>
          <p:cNvPicPr>
            <a:picLocks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433508"/>
            <a:ext cx="1828800" cy="1216152"/>
          </a:xfrm>
          <a:prstGeom prst="rect">
            <a:avLst/>
          </a:prstGeom>
        </p:spPr>
      </p:pic>
      <p:pic>
        <p:nvPicPr>
          <p:cNvPr id="14" name="Picture 13"/>
          <p:cNvPicPr>
            <a:picLocks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0962220"/>
            <a:ext cx="1828800" cy="1216152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-4038600" y="25975"/>
            <a:ext cx="388075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 err="1">
                <a:ln>
                  <a:solidFill>
                    <a:srgbClr val="C00000"/>
                  </a:solidFill>
                </a:ln>
                <a:solidFill>
                  <a:srgbClr val="C000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Edwardian Script ITC" panose="030303020407070D0804" pitchFamily="66" charset="0"/>
                <a:cs typeface="Times New Roman" panose="02020603050405020304" pitchFamily="18" charset="0"/>
              </a:rPr>
              <a:t>Parkshore</a:t>
            </a:r>
            <a:r>
              <a:rPr lang="en-US" sz="3200" b="1" dirty="0">
                <a:ln>
                  <a:solidFill>
                    <a:srgbClr val="C00000"/>
                  </a:solidFill>
                </a:ln>
                <a:solidFill>
                  <a:srgbClr val="C000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Edwardian Script ITC" panose="030303020407070D0804" pitchFamily="66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n>
                  <a:solidFill>
                    <a:srgbClr val="C00000"/>
                  </a:solidFill>
                </a:ln>
                <a:solidFill>
                  <a:srgbClr val="C000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Edwardian Script ITC" panose="030303020407070D0804" pitchFamily="66" charset="0"/>
                <a:cs typeface="Times New Roman" panose="02020603050405020304" pitchFamily="18" charset="0"/>
              </a:rPr>
              <a:t>Marshfront</a:t>
            </a:r>
            <a:endParaRPr lang="en-US" sz="2800" dirty="0">
              <a:ln>
                <a:solidFill>
                  <a:srgbClr val="C00000"/>
                </a:solidFill>
              </a:ln>
              <a:solidFill>
                <a:srgbClr val="C00000"/>
              </a:solidFill>
            </a:endParaRPr>
          </a:p>
        </p:txBody>
      </p:sp>
      <p:pic>
        <p:nvPicPr>
          <p:cNvPr id="18" name="Picture 17"/>
          <p:cNvPicPr>
            <a:picLocks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197864"/>
            <a:ext cx="1828800" cy="1216152"/>
          </a:xfrm>
          <a:prstGeom prst="rect">
            <a:avLst/>
          </a:prstGeom>
        </p:spPr>
      </p:pic>
      <p:pic>
        <p:nvPicPr>
          <p:cNvPr id="21" name="Picture 20"/>
          <p:cNvPicPr>
            <a:picLocks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9580042"/>
            <a:ext cx="1828800" cy="1216152"/>
          </a:xfrm>
          <a:prstGeom prst="rect">
            <a:avLst/>
          </a:prstGeom>
        </p:spPr>
      </p:pic>
      <p:pic>
        <p:nvPicPr>
          <p:cNvPr id="22" name="Picture 21"/>
          <p:cNvPicPr>
            <a:picLocks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3600" y="6815686"/>
            <a:ext cx="1828800" cy="1216152"/>
          </a:xfrm>
          <a:prstGeom prst="rect">
            <a:avLst/>
          </a:prstGeom>
        </p:spPr>
      </p:pic>
      <p:pic>
        <p:nvPicPr>
          <p:cNvPr id="23" name="Picture 22"/>
          <p:cNvPicPr>
            <a:picLocks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3600" y="5433508"/>
            <a:ext cx="1828800" cy="1216152"/>
          </a:xfrm>
          <a:prstGeom prst="rect">
            <a:avLst/>
          </a:prstGeom>
        </p:spPr>
      </p:pic>
      <p:pic>
        <p:nvPicPr>
          <p:cNvPr id="24" name="Picture 23"/>
          <p:cNvPicPr>
            <a:picLocks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3600" y="10962220"/>
            <a:ext cx="1828800" cy="1216152"/>
          </a:xfrm>
          <a:prstGeom prst="rect">
            <a:avLst/>
          </a:prstGeom>
        </p:spPr>
      </p:pic>
      <p:pic>
        <p:nvPicPr>
          <p:cNvPr id="25" name="Picture 24"/>
          <p:cNvPicPr>
            <a:picLocks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3600" y="8197864"/>
            <a:ext cx="1828800" cy="1216152"/>
          </a:xfrm>
          <a:prstGeom prst="rect">
            <a:avLst/>
          </a:prstGeom>
        </p:spPr>
      </p:pic>
      <p:pic>
        <p:nvPicPr>
          <p:cNvPr id="26" name="Picture 25"/>
          <p:cNvPicPr>
            <a:picLocks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3600" y="9580042"/>
            <a:ext cx="1828800" cy="12161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80552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188</TotalTime>
  <Words>197</Words>
  <Application>Microsoft Office PowerPoint</Application>
  <PresentationFormat>Custom</PresentationFormat>
  <Paragraphs>20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Edwardian Script ITC</vt:lpstr>
      <vt:lpstr>Palatino Linotype</vt:lpstr>
      <vt:lpstr>Times New Roman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37</cp:revision>
  <dcterms:created xsi:type="dcterms:W3CDTF">2006-08-16T00:00:00Z</dcterms:created>
  <dcterms:modified xsi:type="dcterms:W3CDTF">2018-04-27T12:14:40Z</dcterms:modified>
</cp:coreProperties>
</file>