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p:scale>
          <a:sx n="100" d="100"/>
          <a:sy n="100" d="100"/>
        </p:scale>
        <p:origin x="102" y="-12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1/2/2020</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g"/><Relationship Id="rId3" Type="http://schemas.microsoft.com/office/2007/relationships/hdphoto" Target="../media/hdphoto1.wdp"/><Relationship Id="rId7" Type="http://schemas.openxmlformats.org/officeDocument/2006/relationships/image" Target="../media/image4.gif"/><Relationship Id="rId12" Type="http://schemas.openxmlformats.org/officeDocument/2006/relationships/image" Target="../media/image9.jpeg"/><Relationship Id="rId17" Type="http://schemas.openxmlformats.org/officeDocument/2006/relationships/image" Target="../media/image14.jpg"/><Relationship Id="rId2" Type="http://schemas.openxmlformats.org/officeDocument/2006/relationships/image" Target="../media/image2.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hyperlink" Target="http://www.yourcharlestonhousesearch.com/" TargetMode="External"/><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mailto:desiree.maurer1@gmail.com"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8760" y="-5081"/>
            <a:ext cx="7752080" cy="772159"/>
          </a:xfrm>
        </p:spPr>
        <p:txBody>
          <a:bodyPr>
            <a:noAutofit/>
          </a:bodyPr>
          <a:lstStyle/>
          <a:p>
            <a: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t>West Ashley Renovated Mid-Century Modern</a:t>
            </a:r>
            <a:br>
              <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rPr>
            </a:br>
            <a:r>
              <a:rPr lang="en-US" sz="2400" i="1" dirty="0">
                <a:solidFill>
                  <a:schemeClr val="bg1"/>
                </a:solidFill>
                <a:effectLst>
                  <a:outerShdw blurRad="38100" dist="38100" dir="2700000" algn="tl">
                    <a:srgbClr val="000000">
                      <a:alpha val="43137"/>
                    </a:srgbClr>
                  </a:outerShdw>
                </a:effectLst>
                <a:latin typeface="Goudy Old Style" panose="02020502050305020303" pitchFamily="18" charset="0"/>
              </a:rPr>
              <a:t>Open House Saturday and Sunday</a:t>
            </a:r>
            <a:endParaRPr lang="en-US" sz="2800" i="1" dirty="0">
              <a:solidFill>
                <a:schemeClr val="bg1"/>
              </a:solidFill>
              <a:effectLst>
                <a:outerShdw blurRad="38100" dist="38100" dir="2700000" algn="tl">
                  <a:srgbClr val="000000">
                    <a:alpha val="43137"/>
                  </a:srgbClr>
                </a:outerShdw>
              </a:effectLst>
              <a:latin typeface="Goudy Old Style" panose="02020502050305020303" pitchFamily="18" charset="0"/>
            </a:endParaRPr>
          </a:p>
        </p:txBody>
      </p:sp>
      <p:sp>
        <p:nvSpPr>
          <p:cNvPr id="3" name="Subtitle 2"/>
          <p:cNvSpPr>
            <a:spLocks noGrp="1"/>
          </p:cNvSpPr>
          <p:nvPr>
            <p:ph type="subTitle" idx="1"/>
          </p:nvPr>
        </p:nvSpPr>
        <p:spPr>
          <a:xfrm>
            <a:off x="0" y="5028248"/>
            <a:ext cx="8229600" cy="3035960"/>
          </a:xfrm>
        </p:spPr>
        <p:txBody>
          <a:bodyPr anchor="ctr">
            <a:noAutofit/>
          </a:bodyPr>
          <a:lstStyle/>
          <a:p>
            <a:r>
              <a:rPr lang="en-US" sz="1200" dirty="0">
                <a:solidFill>
                  <a:schemeClr val="bg1"/>
                </a:solidFill>
                <a:latin typeface="Goudy Old Style" panose="02020502050305020303" pitchFamily="18" charset="0"/>
              </a:rPr>
              <a:t>Situated just minutes to downtown Charleston and I26, this stunning &amp; exquisitely remodeled mid-century modern home offers an open floor plan &amp; spacious yard for seamless indoor/outdoor enjoyment. From the expansive living/dining area with ultra modern dream kitchen to the BRAND NEW deck, you &amp; your family will fall in love with the most detailed, unique features of this showstopper. The light-filled chef's kitchen has generous counters &amp; unique storage space, large island &amp; top-of-the-line professional stainless steel appliances incl 36'' Pro Series S/S </a:t>
            </a:r>
            <a:r>
              <a:rPr lang="en-US" sz="1200" dirty="0" err="1">
                <a:solidFill>
                  <a:schemeClr val="bg1"/>
                </a:solidFill>
                <a:latin typeface="Goudy Old Style" panose="02020502050305020303" pitchFamily="18" charset="0"/>
              </a:rPr>
              <a:t>Bertazzoni</a:t>
            </a:r>
            <a:r>
              <a:rPr lang="en-US" sz="1200" dirty="0">
                <a:solidFill>
                  <a:schemeClr val="bg1"/>
                </a:solidFill>
                <a:latin typeface="Goudy Old Style" panose="02020502050305020303" pitchFamily="18" charset="0"/>
              </a:rPr>
              <a:t> gas Range w/Convection Oven, </a:t>
            </a:r>
            <a:r>
              <a:rPr lang="en-US" sz="1200" dirty="0" err="1">
                <a:solidFill>
                  <a:schemeClr val="bg1"/>
                </a:solidFill>
                <a:latin typeface="Goudy Old Style" panose="02020502050305020303" pitchFamily="18" charset="0"/>
              </a:rPr>
              <a:t>Smeg</a:t>
            </a:r>
            <a:r>
              <a:rPr lang="en-US" sz="1200" dirty="0">
                <a:solidFill>
                  <a:schemeClr val="bg1"/>
                </a:solidFill>
                <a:latin typeface="Goudy Old Style" panose="02020502050305020303" pitchFamily="18" charset="0"/>
              </a:rPr>
              <a:t> warming oven and pot filler. The romantic master retreat includes spacious closet storage and </a:t>
            </a:r>
            <a:r>
              <a:rPr lang="en-US" sz="1200" dirty="0" err="1">
                <a:solidFill>
                  <a:schemeClr val="bg1"/>
                </a:solidFill>
                <a:latin typeface="Goudy Old Style" panose="02020502050305020303" pitchFamily="18" charset="0"/>
              </a:rPr>
              <a:t>zen</a:t>
            </a:r>
            <a:r>
              <a:rPr lang="en-US" sz="1200" dirty="0">
                <a:solidFill>
                  <a:schemeClr val="bg1"/>
                </a:solidFill>
                <a:latin typeface="Goudy Old Style" panose="02020502050305020303" pitchFamily="18" charset="0"/>
              </a:rPr>
              <a:t>-like master bath which even has heated towel bars &amp; Bluetooth speaker system! The awesome loft (NOT included in the square footage but has heat vents) is perfect for an office/teen 'cave'/creative space or 4th bedroom. Other highlighted features such as elegant Brazilian Tigerwood hardwood floors throughout, recessed lighting, built-in modern designed cabinets, along with the two additional, nicely sized bedrooms and European style guest bath round off this truly unique and striking home. Please ask your agent for the detailed upgrades list!</a:t>
            </a:r>
          </a:p>
          <a:p>
            <a:r>
              <a:rPr lang="en-US" sz="1200" dirty="0">
                <a:solidFill>
                  <a:schemeClr val="bg1"/>
                </a:solidFill>
                <a:latin typeface="Goudy Old Style" panose="02020502050305020303" pitchFamily="18" charset="0"/>
              </a:rPr>
              <a:t>Between your huge backyard at the end of a quiet </a:t>
            </a:r>
            <a:r>
              <a:rPr lang="en-US" sz="1200" dirty="0" err="1">
                <a:solidFill>
                  <a:schemeClr val="bg1"/>
                </a:solidFill>
                <a:latin typeface="Goudy Old Style" panose="02020502050305020303" pitchFamily="18" charset="0"/>
              </a:rPr>
              <a:t>cul</a:t>
            </a:r>
            <a:r>
              <a:rPr lang="en-US" sz="1200" dirty="0">
                <a:solidFill>
                  <a:schemeClr val="bg1"/>
                </a:solidFill>
                <a:latin typeface="Goudy Old Style" panose="02020502050305020303" pitchFamily="18" charset="0"/>
              </a:rPr>
              <a:t> de sac (with NO HOA and no flood zone!) which offers a peaceful, country-like setting and all of the state-of-the-art features that you would normally see in high end, new construction homes, you will never want to leave this true architectural mid-century-modern architecture experience! Popular restaurants, shops, parks and biking trails are just within a 2.5 mile radius too! Don't miss this opportunity for unparalleled living and entertaining space whilst preserving the peacefulness and privacy of individual sleeping quarters! Appraisal just done and in hand too!</a:t>
            </a:r>
          </a:p>
        </p:txBody>
      </p:sp>
      <p:sp>
        <p:nvSpPr>
          <p:cNvPr id="17" name="Rectangle 16"/>
          <p:cNvSpPr/>
          <p:nvPr/>
        </p:nvSpPr>
        <p:spPr>
          <a:xfrm>
            <a:off x="228600" y="8991601"/>
            <a:ext cx="7772400" cy="1015663"/>
          </a:xfrm>
          <a:prstGeom prst="rect">
            <a:avLst/>
          </a:prstGeom>
        </p:spPr>
        <p:txBody>
          <a:bodyPr wrap="square">
            <a:spAutoFit/>
          </a:bodyPr>
          <a:lstStyle/>
          <a:p>
            <a:pPr algn="ctr"/>
            <a:r>
              <a:rPr lang="en-US" sz="1200" b="1" dirty="0">
                <a:solidFill>
                  <a:schemeClr val="tx2">
                    <a:lumMod val="10000"/>
                  </a:schemeClr>
                </a:solidFill>
                <a:latin typeface="Baskerville Old Face" panose="02020602080505020303" pitchFamily="18" charset="0"/>
              </a:rPr>
              <a:t>Desiree Maurer</a:t>
            </a:r>
            <a:br>
              <a:rPr lang="en-US" sz="1200" b="1"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rPr>
              <a:t>Office - (843) 416-2000</a:t>
            </a:r>
          </a:p>
          <a:p>
            <a:pPr algn="ctr"/>
            <a:r>
              <a:rPr lang="en-US" sz="1200" dirty="0">
                <a:solidFill>
                  <a:schemeClr val="tx2">
                    <a:lumMod val="10000"/>
                  </a:schemeClr>
                </a:solidFill>
                <a:latin typeface="Baskerville Old Face" panose="02020602080505020303" pitchFamily="18" charset="0"/>
              </a:rPr>
              <a:t>Mobile - (843) 327-9010</a:t>
            </a:r>
            <a:br>
              <a:rPr lang="en-US" sz="1200" dirty="0">
                <a:solidFill>
                  <a:schemeClr val="tx2">
                    <a:lumMod val="10000"/>
                  </a:schemeClr>
                </a:solidFill>
                <a:latin typeface="Baskerville Old Face" panose="02020602080505020303" pitchFamily="18" charset="0"/>
              </a:rPr>
            </a:br>
            <a:r>
              <a:rPr lang="en-US" sz="1200" dirty="0">
                <a:solidFill>
                  <a:schemeClr val="tx2">
                    <a:lumMod val="10000"/>
                  </a:schemeClr>
                </a:solidFill>
                <a:latin typeface="Baskerville Old Face" panose="02020602080505020303" pitchFamily="18" charset="0"/>
                <a:hlinkClick r:id="rId4"/>
              </a:rPr>
              <a:t>desiree.maurer1@gmail.com</a:t>
            </a:r>
            <a:endParaRPr lang="en-US" sz="1200" dirty="0">
              <a:solidFill>
                <a:schemeClr val="tx2">
                  <a:lumMod val="10000"/>
                </a:schemeClr>
              </a:solidFill>
              <a:latin typeface="Baskerville Old Face" panose="02020602080505020303" pitchFamily="18" charset="0"/>
            </a:endParaRPr>
          </a:p>
          <a:p>
            <a:pPr algn="ctr"/>
            <a:r>
              <a:rPr lang="en-US" sz="1200" dirty="0">
                <a:solidFill>
                  <a:schemeClr val="tx2">
                    <a:lumMod val="10000"/>
                  </a:schemeClr>
                </a:solidFill>
                <a:latin typeface="Baskerville Old Face" panose="02020602080505020303" pitchFamily="18" charset="0"/>
                <a:hlinkClick r:id="rId5"/>
              </a:rPr>
              <a:t>www.yourcharlestonhousesearch.com</a:t>
            </a:r>
            <a:r>
              <a:rPr lang="en-US" sz="1200" dirty="0">
                <a:solidFill>
                  <a:schemeClr val="tx2">
                    <a:lumMod val="10000"/>
                  </a:schemeClr>
                </a:solidFill>
                <a:latin typeface="Baskerville Old Face" panose="02020602080505020303" pitchFamily="18" charset="0"/>
              </a:rPr>
              <a:t> </a:t>
            </a:r>
            <a:endParaRPr lang="en-US" sz="1000" dirty="0">
              <a:solidFill>
                <a:schemeClr val="tx2">
                  <a:lumMod val="10000"/>
                </a:schemeClr>
              </a:solidFill>
              <a:latin typeface="Baskerville Old Face" panose="02020602080505020303" pitchFamily="18" charset="0"/>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29401" y="9110304"/>
            <a:ext cx="1234339"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83394" y="8898926"/>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2" y="9550570"/>
            <a:ext cx="1295399" cy="507831"/>
          </a:xfrm>
          <a:prstGeom prst="rect">
            <a:avLst/>
          </a:prstGeom>
        </p:spPr>
        <p:txBody>
          <a:bodyPr wrap="square">
            <a:spAutoFit/>
          </a:bodyPr>
          <a:lstStyle/>
          <a:p>
            <a:pPr algn="ctr"/>
            <a:r>
              <a:rPr lang="en-US" sz="900" dirty="0">
                <a:solidFill>
                  <a:schemeClr val="tx2">
                    <a:lumMod val="10000"/>
                  </a:schemeClr>
                </a:solidFill>
                <a:latin typeface="Baskerville Old Face" panose="02020602080505020303" pitchFamily="18" charset="0"/>
              </a:rPr>
              <a:t>Keller Williams Realty</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496 </a:t>
            </a:r>
            <a:r>
              <a:rPr lang="en-US" sz="900" dirty="0" err="1">
                <a:solidFill>
                  <a:schemeClr val="tx2">
                    <a:lumMod val="10000"/>
                  </a:schemeClr>
                </a:solidFill>
                <a:latin typeface="Baskerville Old Face" panose="02020602080505020303" pitchFamily="18" charset="0"/>
              </a:rPr>
              <a:t>Bramson</a:t>
            </a:r>
            <a:r>
              <a:rPr lang="en-US" sz="900" dirty="0">
                <a:solidFill>
                  <a:schemeClr val="tx2">
                    <a:lumMod val="10000"/>
                  </a:schemeClr>
                </a:solidFill>
                <a:latin typeface="Baskerville Old Face" panose="02020602080505020303" pitchFamily="18" charset="0"/>
              </a:rPr>
              <a:t> Ct </a:t>
            </a:r>
            <a:r>
              <a:rPr lang="en-US" sz="900" dirty="0" err="1">
                <a:solidFill>
                  <a:schemeClr val="tx2">
                    <a:lumMod val="10000"/>
                  </a:schemeClr>
                </a:solidFill>
                <a:latin typeface="Baskerville Old Face" panose="02020602080505020303" pitchFamily="18" charset="0"/>
              </a:rPr>
              <a:t>Ste</a:t>
            </a:r>
            <a:r>
              <a:rPr lang="en-US" sz="900" dirty="0">
                <a:solidFill>
                  <a:schemeClr val="tx2">
                    <a:lumMod val="10000"/>
                  </a:schemeClr>
                </a:solidFill>
                <a:latin typeface="Baskerville Old Face" panose="02020602080505020303" pitchFamily="18" charset="0"/>
              </a:rPr>
              <a:t> 200</a:t>
            </a:r>
            <a:br>
              <a:rPr lang="en-US" sz="900" dirty="0">
                <a:solidFill>
                  <a:schemeClr val="tx2">
                    <a:lumMod val="10000"/>
                  </a:schemeClr>
                </a:solidFill>
                <a:latin typeface="Baskerville Old Face" panose="02020602080505020303" pitchFamily="18" charset="0"/>
              </a:rPr>
            </a:br>
            <a:r>
              <a:rPr lang="en-US" sz="900" dirty="0">
                <a:solidFill>
                  <a:schemeClr val="tx2">
                    <a:lumMod val="10000"/>
                  </a:schemeClr>
                </a:solidFill>
                <a:latin typeface="Baskerville Old Face" panose="02020602080505020303" pitchFamily="18" charset="0"/>
              </a:rPr>
              <a:t>Mt. Pleasant, SC 29464</a:t>
            </a:r>
          </a:p>
        </p:txBody>
      </p:sp>
      <p:pic>
        <p:nvPicPr>
          <p:cNvPr id="11" name="Picture 10"/>
          <p:cNvPicPr>
            <a:picLocks/>
          </p:cNvPicPr>
          <p:nvPr/>
        </p:nvPicPr>
        <p:blipFill>
          <a:blip r:embed="rId8" cstate="print">
            <a:extLst>
              <a:ext uri="{28A0092B-C50C-407E-A947-70E740481C1C}">
                <a14:useLocalDpi xmlns:a14="http://schemas.microsoft.com/office/drawing/2010/main" val="0"/>
              </a:ext>
            </a:extLst>
          </a:blip>
          <a:srcRect/>
          <a:stretch/>
        </p:blipFill>
        <p:spPr>
          <a:xfrm>
            <a:off x="1890835" y="8066734"/>
            <a:ext cx="1371600" cy="913764"/>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9" cstate="print">
            <a:extLst>
              <a:ext uri="{28A0092B-C50C-407E-A947-70E740481C1C}">
                <a14:useLocalDpi xmlns:a14="http://schemas.microsoft.com/office/drawing/2010/main" val="0"/>
              </a:ext>
            </a:extLst>
          </a:blip>
          <a:srcRect/>
          <a:stretch/>
        </p:blipFill>
        <p:spPr>
          <a:xfrm>
            <a:off x="3436108" y="8067675"/>
            <a:ext cx="1369695"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10" cstate="print">
            <a:extLst>
              <a:ext uri="{28A0092B-C50C-407E-A947-70E740481C1C}">
                <a14:useLocalDpi xmlns:a14="http://schemas.microsoft.com/office/drawing/2010/main" val="0"/>
              </a:ext>
            </a:extLst>
          </a:blip>
          <a:srcRect/>
          <a:stretch/>
        </p:blipFill>
        <p:spPr>
          <a:xfrm>
            <a:off x="1886566" y="4115752"/>
            <a:ext cx="1371600" cy="912495"/>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1" cstate="print">
            <a:extLst>
              <a:ext uri="{28A0092B-C50C-407E-A947-70E740481C1C}">
                <a14:useLocalDpi xmlns:a14="http://schemas.microsoft.com/office/drawing/2010/main" val="0"/>
              </a:ext>
            </a:extLst>
          </a:blip>
          <a:srcRect/>
          <a:stretch/>
        </p:blipFill>
        <p:spPr>
          <a:xfrm>
            <a:off x="344608" y="4117650"/>
            <a:ext cx="1371600"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2" cstate="print">
            <a:extLst>
              <a:ext uri="{28A0092B-C50C-407E-A947-70E740481C1C}">
                <a14:useLocalDpi xmlns:a14="http://schemas.microsoft.com/office/drawing/2010/main" val="0"/>
              </a:ext>
            </a:extLst>
          </a:blip>
          <a:srcRect/>
          <a:stretch/>
        </p:blipFill>
        <p:spPr>
          <a:xfrm>
            <a:off x="4972863" y="4116388"/>
            <a:ext cx="1371600" cy="91440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3" cstate="print">
            <a:extLst>
              <a:ext uri="{28A0092B-C50C-407E-A947-70E740481C1C}">
                <a14:useLocalDpi xmlns:a14="http://schemas.microsoft.com/office/drawing/2010/main" val="0"/>
              </a:ext>
            </a:extLst>
          </a:blip>
          <a:srcRect/>
          <a:stretch/>
        </p:blipFill>
        <p:spPr>
          <a:xfrm>
            <a:off x="3429954" y="4117337"/>
            <a:ext cx="1371600" cy="913131"/>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4" cstate="print">
            <a:extLst>
              <a:ext uri="{28A0092B-C50C-407E-A947-70E740481C1C}">
                <a14:useLocalDpi xmlns:a14="http://schemas.microsoft.com/office/drawing/2010/main" val="0"/>
              </a:ext>
            </a:extLst>
          </a:blip>
          <a:srcRect/>
          <a:stretch/>
        </p:blipFill>
        <p:spPr>
          <a:xfrm>
            <a:off x="6514345" y="4116706"/>
            <a:ext cx="1371600" cy="912495"/>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5" cstate="print">
            <a:extLst>
              <a:ext uri="{28A0092B-C50C-407E-A947-70E740481C1C}">
                <a14:useLocalDpi xmlns:a14="http://schemas.microsoft.com/office/drawing/2010/main" val="0"/>
              </a:ext>
            </a:extLst>
          </a:blip>
          <a:srcRect/>
          <a:stretch/>
        </p:blipFill>
        <p:spPr>
          <a:xfrm>
            <a:off x="344609" y="8064207"/>
            <a:ext cx="1371600" cy="913764"/>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6" cstate="print">
            <a:extLst>
              <a:ext uri="{28A0092B-C50C-407E-A947-70E740481C1C}">
                <a14:useLocalDpi xmlns:a14="http://schemas.microsoft.com/office/drawing/2010/main" val="0"/>
              </a:ext>
            </a:extLst>
          </a:blip>
          <a:srcRect/>
          <a:stretch/>
        </p:blipFill>
        <p:spPr>
          <a:xfrm>
            <a:off x="4975703" y="8067050"/>
            <a:ext cx="1371600" cy="913131"/>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1" y="3320376"/>
            <a:ext cx="7772400" cy="738664"/>
          </a:xfrm>
          <a:prstGeom prst="rect">
            <a:avLst/>
          </a:prstGeom>
          <a:noFill/>
        </p:spPr>
        <p:txBody>
          <a:bodyPr wrap="square" anchor="b">
            <a:spAutoFit/>
          </a:bodyPr>
          <a:lstStyle/>
          <a:p>
            <a:pPr algn="ctr"/>
            <a:r>
              <a:rPr lang="en-US" sz="2400" b="1" dirty="0">
                <a:solidFill>
                  <a:schemeClr val="bg1"/>
                </a:solidFill>
                <a:latin typeface="Goudy Old Style" panose="02020502050305020303" pitchFamily="18" charset="0"/>
              </a:rPr>
              <a:t>19 Ashland Drive</a:t>
            </a:r>
          </a:p>
          <a:p>
            <a:pPr algn="ctr"/>
            <a:r>
              <a:rPr lang="en-US" sz="1800" dirty="0" err="1">
                <a:solidFill>
                  <a:schemeClr val="bg1"/>
                </a:solidFill>
                <a:latin typeface="Goudy Old Style" panose="02020502050305020303" pitchFamily="18" charset="0"/>
              </a:rPr>
              <a:t>Wespanee</a:t>
            </a:r>
            <a:r>
              <a:rPr lang="en-US" sz="1800" dirty="0">
                <a:solidFill>
                  <a:schemeClr val="bg1"/>
                </a:solidFill>
                <a:latin typeface="Goudy Old Style" panose="02020502050305020303" pitchFamily="18" charset="0"/>
              </a:rPr>
              <a:t> Place | Charleston, SC 29407 | MLS# 20000033 | $489,975</a:t>
            </a:r>
          </a:p>
        </p:txBody>
      </p:sp>
      <p:pic>
        <p:nvPicPr>
          <p:cNvPr id="5" name="Picture 4"/>
          <p:cNvPicPr>
            <a:picLocks noChangeAspect="1"/>
          </p:cNvPicPr>
          <p:nvPr/>
        </p:nvPicPr>
        <p:blipFill>
          <a:blip r:embed="rId17">
            <a:extLst>
              <a:ext uri="{28A0092B-C50C-407E-A947-70E740481C1C}">
                <a14:useLocalDpi xmlns:a14="http://schemas.microsoft.com/office/drawing/2010/main" val="0"/>
              </a:ext>
            </a:extLst>
          </a:blip>
          <a:srcRect/>
          <a:stretch/>
        </p:blipFill>
        <p:spPr>
          <a:xfrm>
            <a:off x="346674" y="825375"/>
            <a:ext cx="3657600" cy="2436704"/>
          </a:xfrm>
          <a:prstGeom prst="rect">
            <a:avLst/>
          </a:prstGeom>
          <a:ln>
            <a:solidFill>
              <a:schemeClr val="tx1"/>
            </a:solidFill>
          </a:ln>
          <a:effectLst>
            <a:outerShdw blurRad="63500" sx="102000" sy="102000" algn="ctr" rotWithShape="0">
              <a:prstClr val="black">
                <a:alpha val="40000"/>
              </a:prstClr>
            </a:outerShdw>
          </a:effectLst>
        </p:spPr>
      </p:pic>
      <p:pic>
        <p:nvPicPr>
          <p:cNvPr id="28" name="Picture 27">
            <a:extLst>
              <a:ext uri="{FF2B5EF4-FFF2-40B4-BE49-F238E27FC236}">
                <a16:creationId xmlns:a16="http://schemas.microsoft.com/office/drawing/2014/main" id="{09724F35-68BB-469A-B0F3-72AA12E16EA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4236481" y="825375"/>
            <a:ext cx="3657599" cy="2436704"/>
          </a:xfrm>
          <a:prstGeom prst="rect">
            <a:avLst/>
          </a:prstGeom>
          <a:ln>
            <a:solidFill>
              <a:schemeClr val="tx1"/>
            </a:solidFill>
          </a:ln>
          <a:effectLst>
            <a:outerShdw blurRad="63500" sx="102000" sy="102000" algn="ctr" rotWithShape="0">
              <a:prstClr val="black">
                <a:alpha val="40000"/>
              </a:prstClr>
            </a:outerShdw>
          </a:effectLst>
        </p:spPr>
      </p:pic>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6518138" y="8067368"/>
            <a:ext cx="1371600" cy="912495"/>
          </a:xfrm>
          <a:prstGeom prst="rect">
            <a:avLst/>
          </a:prstGeom>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TotalTime>
  <Words>398</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Baskerville Old Face</vt:lpstr>
      <vt:lpstr>Calibri</vt:lpstr>
      <vt:lpstr>Goudy Old Style</vt:lpstr>
      <vt:lpstr>Office Theme</vt:lpstr>
      <vt:lpstr>West Ashley Renovated Mid-Century Modern Open House Saturday and Sunday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41</cp:revision>
  <dcterms:created xsi:type="dcterms:W3CDTF">2006-08-16T00:00:00Z</dcterms:created>
  <dcterms:modified xsi:type="dcterms:W3CDTF">2020-01-02T20:36:16Z</dcterms:modified>
</cp:coreProperties>
</file>