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9144000" cy="9144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3" d="100"/>
          <a:sy n="53" d="100"/>
        </p:scale>
        <p:origin x="1896" y="120"/>
      </p:cViewPr>
      <p:guideLst>
        <p:guide orient="horz" pos="288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828800"/>
            <a:ext cx="8229600" cy="24384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1D8BD707-D9CF-40AE-B4C6-C98DA3205C09}" type="datetimeFigureOut">
              <a:rPr lang="en-US" smtClean="0"/>
              <a:pPr/>
              <a:t>4/21/2016</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B6F15528-21DE-4FAA-801E-634DDDAF4B2B}" type="slidenum">
              <a:rPr lang="en-US" smtClean="0"/>
              <a:pPr/>
              <a:t>‹#›</a:t>
            </a:fld>
            <a:endParaRPr lang="en-US"/>
          </a:p>
        </p:txBody>
      </p:sp>
      <p:sp>
        <p:nvSpPr>
          <p:cNvPr id="9" name="Subtitle 8"/>
          <p:cNvSpPr>
            <a:spLocks noGrp="1"/>
          </p:cNvSpPr>
          <p:nvPr>
            <p:ph type="subTitle" idx="1"/>
          </p:nvPr>
        </p:nvSpPr>
        <p:spPr>
          <a:xfrm>
            <a:off x="1371600" y="4442264"/>
            <a:ext cx="6400800" cy="23368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4/21/2016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66185"/>
            <a:ext cx="2057400" cy="780203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66185"/>
            <a:ext cx="6019800" cy="780203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4/21/2016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4/21/2016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812800"/>
            <a:ext cx="7086600" cy="24384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3343715"/>
            <a:ext cx="7086600" cy="2012949"/>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8555568"/>
            <a:ext cx="762000" cy="486833"/>
          </a:xfrm>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2133601"/>
            <a:ext cx="4038600" cy="6034617"/>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2133601"/>
            <a:ext cx="4038600" cy="6034617"/>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4/21/2016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64067"/>
            <a:ext cx="8229600" cy="1524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2046817"/>
            <a:ext cx="4040188" cy="1001183"/>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2046817"/>
            <a:ext cx="4041775" cy="1001183"/>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3149601"/>
            <a:ext cx="4040188" cy="5018617"/>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6" y="3149601"/>
            <a:ext cx="4041775" cy="5018617"/>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4/21/2016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4/21/2016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364067"/>
            <a:ext cx="3008313" cy="154940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1" y="2032001"/>
            <a:ext cx="3008313" cy="6136217"/>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364067"/>
            <a:ext cx="5111750" cy="7804151"/>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4/21/2016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812800"/>
            <a:ext cx="5486400" cy="696384"/>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2442633"/>
            <a:ext cx="5486400" cy="52832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555716"/>
            <a:ext cx="5486400" cy="707136"/>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366184"/>
            <a:ext cx="8229600" cy="1524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2133600"/>
            <a:ext cx="8229600" cy="62788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8555568"/>
            <a:ext cx="2133600" cy="486833"/>
          </a:xfrm>
          <a:prstGeom prst="rect">
            <a:avLst/>
          </a:prstGeom>
        </p:spPr>
        <p:txBody>
          <a:bodyPr vert="horz" anchor="b"/>
          <a:lstStyle>
            <a:lvl1pPr algn="l" eaLnBrk="1" latinLnBrk="0" hangingPunct="1">
              <a:defRPr kumimoji="0" sz="1200">
                <a:solidFill>
                  <a:schemeClr val="tx1">
                    <a:shade val="50000"/>
                  </a:schemeClr>
                </a:solidFill>
              </a:defRPr>
            </a:lvl1pPr>
          </a:lstStyle>
          <a:p>
            <a:fld id="{1D8BD707-D9CF-40AE-B4C6-C98DA3205C09}" type="datetimeFigureOut">
              <a:rPr lang="en-US" smtClean="0"/>
              <a:pPr/>
              <a:t>4/21/2016</a:t>
            </a:fld>
            <a:endParaRPr lang="en-US"/>
          </a:p>
        </p:txBody>
      </p:sp>
      <p:sp>
        <p:nvSpPr>
          <p:cNvPr id="3" name="Footer Placeholder 2"/>
          <p:cNvSpPr>
            <a:spLocks noGrp="1"/>
          </p:cNvSpPr>
          <p:nvPr>
            <p:ph type="ftr" sz="quarter" idx="3"/>
          </p:nvPr>
        </p:nvSpPr>
        <p:spPr>
          <a:xfrm>
            <a:off x="3124200" y="8555568"/>
            <a:ext cx="2895600" cy="486833"/>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8555568"/>
            <a:ext cx="762000" cy="486833"/>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B6F15528-21DE-4FAA-801E-634DDDAF4B2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image" Target="../media/image13.jp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jp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jpg"/><Relationship Id="rId5" Type="http://schemas.openxmlformats.org/officeDocument/2006/relationships/image" Target="../media/image5.jpeg"/><Relationship Id="rId15" Type="http://schemas.openxmlformats.org/officeDocument/2006/relationships/image" Target="../media/image15.jp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jpg"/><Relationship Id="rId1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01"/>
          <p:cNvPicPr>
            <a:picLocks noChangeAspect="1" noChangeArrowheads="1"/>
          </p:cNvPicPr>
          <p:nvPr/>
        </p:nvPicPr>
        <p:blipFill rotWithShape="1">
          <a:blip r:embed="rId2"/>
          <a:srcRect b="20004"/>
          <a:stretch/>
        </p:blipFill>
        <p:spPr bwMode="auto">
          <a:xfrm>
            <a:off x="-1" y="1406"/>
            <a:ext cx="9142125" cy="5484994"/>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5" name="Text Box 3"/>
          <p:cNvSpPr txBox="1">
            <a:spLocks noChangeArrowheads="1" noChangeShapeType="1"/>
          </p:cNvSpPr>
          <p:nvPr/>
        </p:nvSpPr>
        <p:spPr bwMode="auto">
          <a:xfrm>
            <a:off x="0" y="-1"/>
            <a:ext cx="6243461" cy="9523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195" tIns="36195" rIns="36195" bIns="36195" numCol="1" anchor="ctr" anchorCtr="0" compatLnSpc="1">
            <a:prstTxWarp prst="textNoShape">
              <a:avLst/>
            </a:prstTxWarp>
          </a:bodyPr>
          <a:lstStyle/>
          <a:p>
            <a:pPr lvl="0" algn="ctr" fontAlgn="base">
              <a:spcBef>
                <a:spcPct val="0"/>
              </a:spcBef>
              <a:spcAft>
                <a:spcPct val="0"/>
              </a:spcAft>
            </a:pPr>
            <a:r>
              <a:rPr lang="en-US" sz="2800">
                <a:solidFill>
                  <a:srgbClr val="FFFF00"/>
                </a:solidFill>
                <a:effectLst>
                  <a:outerShdw blurRad="38100" dist="38100" dir="2700000" algn="tl">
                    <a:srgbClr val="000000">
                      <a:alpha val="43137"/>
                    </a:srgbClr>
                  </a:outerShdw>
                </a:effectLst>
                <a:latin typeface="Trajan Pro" panose="02020502050506020301" pitchFamily="18" charset="0"/>
                <a:cs typeface="Arial" pitchFamily="34" charset="0"/>
              </a:rPr>
              <a:t>Historic </a:t>
            </a:r>
            <a:r>
              <a:rPr lang="en-US" sz="2800" smtClean="0">
                <a:solidFill>
                  <a:srgbClr val="FFFF00"/>
                </a:solidFill>
                <a:effectLst>
                  <a:outerShdw blurRad="38100" dist="38100" dir="2700000" algn="tl">
                    <a:srgbClr val="000000">
                      <a:alpha val="43137"/>
                    </a:srgbClr>
                  </a:outerShdw>
                </a:effectLst>
                <a:latin typeface="Trajan Pro" panose="02020502050506020301" pitchFamily="18" charset="0"/>
                <a:cs typeface="Arial" pitchFamily="34" charset="0"/>
              </a:rPr>
              <a:t>Gem</a:t>
            </a:r>
          </a:p>
          <a:p>
            <a:pPr lvl="0" algn="ctr" fontAlgn="base">
              <a:spcBef>
                <a:spcPct val="0"/>
              </a:spcBef>
              <a:spcAft>
                <a:spcPct val="0"/>
              </a:spcAft>
            </a:pPr>
            <a:r>
              <a:rPr lang="en-US" smtClean="0">
                <a:solidFill>
                  <a:srgbClr val="FFFF00"/>
                </a:solidFill>
                <a:effectLst>
                  <a:outerShdw blurRad="38100" dist="38100" dir="2700000" algn="tl">
                    <a:srgbClr val="000000">
                      <a:alpha val="43137"/>
                    </a:srgbClr>
                  </a:outerShdw>
                </a:effectLst>
                <a:latin typeface="Trajan Pro" panose="02020502050506020301" pitchFamily="18" charset="0"/>
                <a:cs typeface="Arial" pitchFamily="34" charset="0"/>
              </a:rPr>
              <a:t>Open </a:t>
            </a:r>
            <a:r>
              <a:rPr lang="en-US" dirty="0">
                <a:solidFill>
                  <a:srgbClr val="FFFF00"/>
                </a:solidFill>
                <a:effectLst>
                  <a:outerShdw blurRad="38100" dist="38100" dir="2700000" algn="tl">
                    <a:srgbClr val="000000">
                      <a:alpha val="43137"/>
                    </a:srgbClr>
                  </a:outerShdw>
                </a:effectLst>
                <a:latin typeface="Trajan Pro" panose="02020502050506020301" pitchFamily="18" charset="0"/>
                <a:cs typeface="Arial" pitchFamily="34" charset="0"/>
              </a:rPr>
              <a:t>House Sunday </a:t>
            </a:r>
            <a:r>
              <a:rPr lang="en-US" dirty="0" smtClean="0">
                <a:solidFill>
                  <a:srgbClr val="FFFF00"/>
                </a:solidFill>
                <a:effectLst>
                  <a:outerShdw blurRad="38100" dist="38100" dir="2700000" algn="tl">
                    <a:srgbClr val="000000">
                      <a:alpha val="43137"/>
                    </a:srgbClr>
                  </a:outerShdw>
                </a:effectLst>
                <a:latin typeface="Trajan Pro" panose="02020502050506020301" pitchFamily="18" charset="0"/>
                <a:cs typeface="Arial" pitchFamily="34" charset="0"/>
              </a:rPr>
              <a:t>4/24 12-3</a:t>
            </a:r>
            <a:endParaRPr kumimoji="0" lang="en-US" sz="1050" b="0" i="0" u="none" strike="noStrike" cap="none" normalizeH="0" baseline="0" dirty="0" smtClean="0">
              <a:ln>
                <a:noFill/>
              </a:ln>
              <a:solidFill>
                <a:srgbClr val="FFFF00"/>
              </a:solidFill>
              <a:effectLst>
                <a:outerShdw blurRad="38100" dist="38100" dir="2700000" algn="tl">
                  <a:srgbClr val="000000">
                    <a:alpha val="43137"/>
                  </a:srgbClr>
                </a:outerShdw>
              </a:effectLst>
              <a:latin typeface="Trajan Pro" panose="02020502050506020301" pitchFamily="18" charset="0"/>
              <a:cs typeface="Arial" pitchFamily="34" charset="0"/>
            </a:endParaRPr>
          </a:p>
        </p:txBody>
      </p:sp>
      <p:sp>
        <p:nvSpPr>
          <p:cNvPr id="6" name="Rectangle 4"/>
          <p:cNvSpPr>
            <a:spLocks noChangeArrowheads="1"/>
          </p:cNvSpPr>
          <p:nvPr/>
        </p:nvSpPr>
        <p:spPr bwMode="auto">
          <a:xfrm>
            <a:off x="76200" y="7467600"/>
            <a:ext cx="5675869" cy="1595924"/>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pic>
        <p:nvPicPr>
          <p:cNvPr id="1030" name="Picture 6" descr="1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8475"/>
          <a:stretch/>
        </p:blipFill>
        <p:spPr bwMode="auto">
          <a:xfrm>
            <a:off x="-3177485" y="2139614"/>
            <a:ext cx="1637270" cy="13693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031" name="Picture 7" descr="1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043" r="23274" b="8475"/>
          <a:stretch/>
        </p:blipFill>
        <p:spPr bwMode="auto">
          <a:xfrm>
            <a:off x="-1087092" y="2139614"/>
            <a:ext cx="862569" cy="13693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032" name="Picture 8" descr="10"/>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8475"/>
          <a:stretch/>
        </p:blipFill>
        <p:spPr bwMode="auto">
          <a:xfrm>
            <a:off x="-2293078" y="4257024"/>
            <a:ext cx="1637270" cy="13693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7" name="Text Box 9"/>
          <p:cNvSpPr txBox="1">
            <a:spLocks noChangeArrowheads="1"/>
          </p:cNvSpPr>
          <p:nvPr/>
        </p:nvSpPr>
        <p:spPr bwMode="auto">
          <a:xfrm>
            <a:off x="0" y="6266036"/>
            <a:ext cx="7232613" cy="26875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ctr" anchorCtr="0" compatLnSpc="1">
            <a:prstTxWarp prst="textNoShape">
              <a:avLst/>
            </a:prstTxWarp>
          </a:bodyPr>
          <a:lstStyle/>
          <a:p>
            <a:pPr lvl="0" algn="ctr" fontAlgn="base">
              <a:spcBef>
                <a:spcPct val="0"/>
              </a:spcBef>
              <a:spcAft>
                <a:spcPct val="0"/>
              </a:spcAft>
            </a:pPr>
            <a:r>
              <a:rPr lang="en-US" sz="1500" dirty="0">
                <a:latin typeface="Tw Cen MT" pitchFamily="34" charset="0"/>
                <a:cs typeface="Arial" pitchFamily="34" charset="0"/>
              </a:rPr>
              <a:t>1850's brick carriage house, tucked away on quiet lane in the beautiful </a:t>
            </a:r>
            <a:r>
              <a:rPr lang="en-US" sz="1500" dirty="0" err="1">
                <a:latin typeface="Tw Cen MT" pitchFamily="34" charset="0"/>
                <a:cs typeface="Arial" pitchFamily="34" charset="0"/>
              </a:rPr>
              <a:t>Ansborough</a:t>
            </a:r>
            <a:r>
              <a:rPr lang="en-US" sz="1500" dirty="0">
                <a:latin typeface="Tw Cen MT" pitchFamily="34" charset="0"/>
                <a:cs typeface="Arial" pitchFamily="34" charset="0"/>
              </a:rPr>
              <a:t> neighborhood. The house is nestled behind a private Charleston brick wall with iron gate. The brick paver drive leads you to the home with a lush private garden with a fountain, and out door seating. Enter into the open concept kitchen, living area. The kitchen boasts a arched window with exposed brick and a tin ceiling, stainless steel counter tops and appliances. Architectural details include gorgeous heart of pine flooring through out the house, tall ceilings, transom windows and crown molding. The 2nd floor includes a bedroom, full bath and study. The elegant study has a gas fireplace, crown molding, and built ins. The third floor has another 2 bedrooms and full bath with amazing views of down town Charleston. Easy walk to restaurants, bars, library, cultural events and the water front. This house can be eligible for 0.5% of the loan amount cash back toward closing costs. Ask me how!</a:t>
            </a:r>
            <a:endParaRPr kumimoji="0" lang="en-US" sz="1500" b="0" i="0" u="none" strike="noStrike" cap="none" normalizeH="0" baseline="0" dirty="0" smtClean="0">
              <a:ln>
                <a:noFill/>
              </a:ln>
              <a:effectLst/>
              <a:latin typeface="Arial" pitchFamily="34" charset="0"/>
              <a:cs typeface="Arial" pitchFamily="34" charset="0"/>
            </a:endParaRPr>
          </a:p>
        </p:txBody>
      </p:sp>
      <p:sp>
        <p:nvSpPr>
          <p:cNvPr id="9" name="Text Box 11"/>
          <p:cNvSpPr txBox="1">
            <a:spLocks noChangeArrowheads="1" noChangeShapeType="1"/>
          </p:cNvSpPr>
          <p:nvPr/>
        </p:nvSpPr>
        <p:spPr bwMode="auto">
          <a:xfrm>
            <a:off x="7232614" y="5626402"/>
            <a:ext cx="1909510" cy="1065416"/>
          </a:xfrm>
          <a:prstGeom prst="rect">
            <a:avLst/>
          </a:prstGeom>
          <a:noFill/>
          <a:ln w="0" algn="in">
            <a:noFill/>
            <a:miter lim="800000"/>
            <a:headEnd/>
            <a:tailEnd/>
          </a:ln>
          <a:effectLst/>
          <a:extLst/>
        </p:spPr>
        <p:txBody>
          <a:bodyPr vert="horz" wrap="square" lIns="36195" tIns="36195" rIns="36195" bIns="36195" numCol="1" anchor="t" anchorCtr="0" compatLnSpc="1">
            <a:prstTxWarp prst="textNoShape">
              <a:avLst/>
            </a:prstTxWarp>
          </a:bodyPr>
          <a:lstStyle/>
          <a:p>
            <a:pPr lvl="0" algn="ctr" fontAlgn="base">
              <a:spcBef>
                <a:spcPct val="0"/>
              </a:spcBef>
              <a:spcAft>
                <a:spcPct val="0"/>
              </a:spcAft>
            </a:pPr>
            <a:r>
              <a:rPr lang="en-US" sz="1600" b="1" dirty="0">
                <a:latin typeface="Tw Cen MT" pitchFamily="34" charset="0"/>
                <a:cs typeface="Arial" pitchFamily="34" charset="0"/>
              </a:rPr>
              <a:t>Rodney </a:t>
            </a:r>
            <a:r>
              <a:rPr lang="en-US" sz="1600" b="1" dirty="0" smtClean="0">
                <a:latin typeface="Tw Cen MT" pitchFamily="34" charset="0"/>
                <a:cs typeface="Arial" pitchFamily="34" charset="0"/>
              </a:rPr>
              <a:t>Hancock</a:t>
            </a:r>
          </a:p>
          <a:p>
            <a:pPr lvl="0" algn="ctr" fontAlgn="base">
              <a:spcBef>
                <a:spcPct val="0"/>
              </a:spcBef>
              <a:spcAft>
                <a:spcPct val="0"/>
              </a:spcAft>
            </a:pPr>
            <a:endParaRPr lang="en-US" sz="1100" dirty="0" smtClean="0">
              <a:latin typeface="Tw Cen MT" pitchFamily="34" charset="0"/>
              <a:cs typeface="Arial" pitchFamily="34" charset="0"/>
            </a:endParaRPr>
          </a:p>
          <a:p>
            <a:pPr lvl="0" algn="ctr" fontAlgn="base">
              <a:spcBef>
                <a:spcPct val="0"/>
              </a:spcBef>
              <a:spcAft>
                <a:spcPct val="0"/>
              </a:spcAft>
            </a:pPr>
            <a:r>
              <a:rPr lang="en-US" sz="1100" dirty="0" smtClean="0">
                <a:latin typeface="Tw Cen MT" pitchFamily="34" charset="0"/>
                <a:cs typeface="Arial" pitchFamily="34" charset="0"/>
              </a:rPr>
              <a:t>(</a:t>
            </a:r>
            <a:r>
              <a:rPr lang="en-US" sz="1100" dirty="0">
                <a:latin typeface="Tw Cen MT" pitchFamily="34" charset="0"/>
                <a:cs typeface="Arial" pitchFamily="34" charset="0"/>
              </a:rPr>
              <a:t>843) 437-1347</a:t>
            </a:r>
          </a:p>
          <a:p>
            <a:pPr lvl="0" algn="ctr" fontAlgn="base">
              <a:spcBef>
                <a:spcPct val="0"/>
              </a:spcBef>
              <a:spcAft>
                <a:spcPct val="0"/>
              </a:spcAft>
            </a:pPr>
            <a:r>
              <a:rPr lang="en-US" sz="1050" dirty="0" smtClean="0">
                <a:latin typeface="Tw Cen MT" pitchFamily="34" charset="0"/>
                <a:cs typeface="Arial" pitchFamily="34" charset="0"/>
              </a:rPr>
              <a:t>rodneyhancock08@gmail.com</a:t>
            </a:r>
            <a:r>
              <a:rPr lang="en-US" sz="1050" dirty="0">
                <a:latin typeface="Tw Cen MT" pitchFamily="34" charset="0"/>
                <a:cs typeface="Arial" pitchFamily="34" charset="0"/>
              </a:rPr>
              <a:t/>
            </a:r>
            <a:br>
              <a:rPr lang="en-US" sz="1050" dirty="0">
                <a:latin typeface="Tw Cen MT" pitchFamily="34" charset="0"/>
                <a:cs typeface="Arial" pitchFamily="34" charset="0"/>
              </a:rPr>
            </a:br>
            <a:r>
              <a:rPr lang="en-US" sz="1050" dirty="0">
                <a:latin typeface="Tw Cen MT" pitchFamily="34" charset="0"/>
                <a:cs typeface="Arial" pitchFamily="34" charset="0"/>
              </a:rPr>
              <a:t>mortgageprofessionalsonline.com</a:t>
            </a:r>
            <a:endParaRPr kumimoji="0" lang="en-US" sz="1050" b="0" u="none" strike="noStrike" cap="none" normalizeH="0" baseline="0" dirty="0" smtClean="0">
              <a:ln>
                <a:noFill/>
              </a:ln>
              <a:effectLst/>
              <a:latin typeface="Arial" pitchFamily="34" charset="0"/>
              <a:cs typeface="Arial" pitchFamily="34" charset="0"/>
            </a:endParaRPr>
          </a:p>
        </p:txBody>
      </p:sp>
      <p:pic>
        <p:nvPicPr>
          <p:cNvPr id="1036"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06995" y="6982836"/>
            <a:ext cx="1560748" cy="696852"/>
          </a:xfrm>
          <a:prstGeom prst="rect">
            <a:avLst/>
          </a:prstGeom>
          <a:noFill/>
          <a:ln w="9525"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2" name="Text Box 18"/>
          <p:cNvSpPr txBox="1">
            <a:spLocks noChangeArrowheads="1"/>
          </p:cNvSpPr>
          <p:nvPr/>
        </p:nvSpPr>
        <p:spPr bwMode="auto">
          <a:xfrm>
            <a:off x="7232614" y="7970707"/>
            <a:ext cx="1909510" cy="9829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lvl="0" algn="ctr" fontAlgn="base">
              <a:spcBef>
                <a:spcPct val="0"/>
              </a:spcBef>
              <a:spcAft>
                <a:spcPct val="0"/>
              </a:spcAft>
            </a:pPr>
            <a:r>
              <a:rPr lang="en-US" sz="1100" dirty="0">
                <a:effectLst>
                  <a:outerShdw blurRad="38100" dist="38100" dir="2700000" algn="tl">
                    <a:srgbClr val="000000">
                      <a:alpha val="43137"/>
                    </a:srgbClr>
                  </a:outerShdw>
                </a:effectLst>
                <a:latin typeface="Tw Cen MT" pitchFamily="34" charset="0"/>
                <a:cs typeface="Arial" pitchFamily="34" charset="0"/>
              </a:rPr>
              <a:t>AgentOwned Charleston Group</a:t>
            </a:r>
          </a:p>
          <a:p>
            <a:pPr lvl="0" algn="ctr" fontAlgn="base">
              <a:spcBef>
                <a:spcPct val="0"/>
              </a:spcBef>
              <a:spcAft>
                <a:spcPct val="0"/>
              </a:spcAft>
            </a:pPr>
            <a:r>
              <a:rPr lang="en-US" sz="1100" dirty="0">
                <a:effectLst>
                  <a:outerShdw blurRad="38100" dist="38100" dir="2700000" algn="tl">
                    <a:srgbClr val="000000">
                      <a:alpha val="43137"/>
                    </a:srgbClr>
                  </a:outerShdw>
                </a:effectLst>
                <a:latin typeface="Tw Cen MT" pitchFamily="34" charset="0"/>
                <a:cs typeface="Arial" pitchFamily="34" charset="0"/>
              </a:rPr>
              <a:t>902 Savannah Hwy</a:t>
            </a:r>
          </a:p>
          <a:p>
            <a:pPr lvl="0" algn="ctr" fontAlgn="base">
              <a:spcBef>
                <a:spcPct val="0"/>
              </a:spcBef>
              <a:spcAft>
                <a:spcPct val="0"/>
              </a:spcAft>
            </a:pPr>
            <a:r>
              <a:rPr lang="en-US" sz="1100" dirty="0">
                <a:effectLst>
                  <a:outerShdw blurRad="38100" dist="38100" dir="2700000" algn="tl">
                    <a:srgbClr val="000000">
                      <a:alpha val="43137"/>
                    </a:srgbClr>
                  </a:outerShdw>
                </a:effectLst>
                <a:latin typeface="Tw Cen MT" pitchFamily="34" charset="0"/>
                <a:cs typeface="Arial" pitchFamily="34" charset="0"/>
              </a:rPr>
              <a:t>Charleston, SC </a:t>
            </a:r>
            <a:r>
              <a:rPr lang="en-US" sz="1100" dirty="0" smtClean="0">
                <a:effectLst>
                  <a:outerShdw blurRad="38100" dist="38100" dir="2700000" algn="tl">
                    <a:srgbClr val="000000">
                      <a:alpha val="43137"/>
                    </a:srgbClr>
                  </a:outerShdw>
                </a:effectLst>
                <a:latin typeface="Tw Cen MT" pitchFamily="34" charset="0"/>
                <a:cs typeface="Arial" pitchFamily="34" charset="0"/>
              </a:rPr>
              <a:t>29407</a:t>
            </a:r>
          </a:p>
          <a:p>
            <a:pPr lvl="0" algn="ctr" fontAlgn="base">
              <a:spcBef>
                <a:spcPct val="0"/>
              </a:spcBef>
              <a:spcAft>
                <a:spcPct val="0"/>
              </a:spcAft>
            </a:pPr>
            <a:r>
              <a:rPr lang="en-US" sz="900" dirty="0" smtClean="0">
                <a:effectLst>
                  <a:outerShdw blurRad="38100" dist="38100" dir="2700000" algn="tl">
                    <a:srgbClr val="000000">
                      <a:alpha val="43137"/>
                    </a:srgbClr>
                  </a:outerShdw>
                </a:effectLst>
                <a:latin typeface="Tw Cen MT" pitchFamily="34" charset="0"/>
                <a:cs typeface="Arial" pitchFamily="34" charset="0"/>
              </a:rPr>
              <a:t>Real </a:t>
            </a:r>
            <a:r>
              <a:rPr kumimoji="0" lang="en-US" sz="900" b="0" i="0" u="none" strike="noStrike" cap="none" normalizeH="0" baseline="0" dirty="0" smtClean="0">
                <a:ln>
                  <a:noFill/>
                </a:ln>
                <a:solidFill>
                  <a:schemeClr val="tx1"/>
                </a:solidFill>
                <a:effectLst>
                  <a:outerShdw blurRad="38100" dist="38100" dir="2700000" algn="tl">
                    <a:srgbClr val="000000">
                      <a:alpha val="43137"/>
                    </a:srgbClr>
                  </a:outerShdw>
                </a:effectLst>
                <a:latin typeface="Tw Cen MT" pitchFamily="34" charset="0"/>
                <a:cs typeface="Arial" pitchFamily="34" charset="0"/>
              </a:rPr>
              <a:t>Estate ● Mortgage</a:t>
            </a:r>
            <a:br>
              <a:rPr kumimoji="0" lang="en-US" sz="900" b="0" i="0" u="none" strike="noStrike" cap="none" normalizeH="0" baseline="0" dirty="0" smtClean="0">
                <a:ln>
                  <a:noFill/>
                </a:ln>
                <a:solidFill>
                  <a:schemeClr val="tx1"/>
                </a:solidFill>
                <a:effectLst>
                  <a:outerShdw blurRad="38100" dist="38100" dir="2700000" algn="tl">
                    <a:srgbClr val="000000">
                      <a:alpha val="43137"/>
                    </a:srgbClr>
                  </a:outerShdw>
                </a:effectLst>
                <a:latin typeface="Tw Cen MT" pitchFamily="34" charset="0"/>
                <a:cs typeface="Arial" pitchFamily="34" charset="0"/>
              </a:rPr>
            </a:br>
            <a:r>
              <a:rPr kumimoji="0" lang="en-US" sz="900" b="0" i="0" u="none" strike="noStrike" cap="none" normalizeH="0" baseline="0" dirty="0" smtClean="0">
                <a:ln>
                  <a:noFill/>
                </a:ln>
                <a:solidFill>
                  <a:schemeClr val="tx1"/>
                </a:solidFill>
                <a:effectLst>
                  <a:outerShdw blurRad="38100" dist="38100" dir="2700000" algn="tl">
                    <a:srgbClr val="000000">
                      <a:alpha val="43137"/>
                    </a:srgbClr>
                  </a:outerShdw>
                </a:effectLst>
                <a:latin typeface="Tw Cen MT" pitchFamily="34" charset="0"/>
                <a:cs typeface="Arial" pitchFamily="34" charset="0"/>
              </a:rPr>
              <a:t>Insurance ● Business Brokerage</a:t>
            </a:r>
            <a:endParaRPr kumimoji="0" lang="en-US" sz="12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pic>
        <p:nvPicPr>
          <p:cNvPr id="1043" name="Picture 1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00788" y="8953632"/>
            <a:ext cx="139417" cy="1903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3" name="WordArt 20"/>
          <p:cNvSpPr>
            <a:spLocks noChangeArrowheads="1" noChangeShapeType="1" noTextEdit="1"/>
          </p:cNvSpPr>
          <p:nvPr/>
        </p:nvSpPr>
        <p:spPr bwMode="auto">
          <a:xfrm>
            <a:off x="9829800" y="5181600"/>
            <a:ext cx="2345672" cy="466138"/>
          </a:xfrm>
          <a:prstGeom prst="rect">
            <a:avLst/>
          </a:prstGeom>
        </p:spPr>
        <p:txBody>
          <a:bodyPr wrap="none" fromWordArt="1">
            <a:prstTxWarp prst="textPlain">
              <a:avLst>
                <a:gd name="adj" fmla="val 50000"/>
              </a:avLst>
            </a:prstTxWarp>
          </a:bodyPr>
          <a:lstStyle/>
          <a:p>
            <a:pPr algn="ctr" rtl="0">
              <a:buNone/>
            </a:pPr>
            <a:r>
              <a:rPr lang="en-US" sz="3600" kern="10" spc="720" dirty="0" smtClean="0">
                <a:ln w="9525">
                  <a:solidFill>
                    <a:srgbClr val="000000"/>
                  </a:solidFill>
                  <a:round/>
                  <a:headEnd/>
                  <a:tailEnd/>
                </a:ln>
                <a:solidFill>
                  <a:srgbClr val="FFFF00"/>
                </a:solidFill>
                <a:effectLst>
                  <a:outerShdw dist="45791" dir="3378596" algn="ctr" rotWithShape="0">
                    <a:srgbClr val="4D4D4D">
                      <a:alpha val="80000"/>
                    </a:srgbClr>
                  </a:outerShdw>
                </a:effectLst>
                <a:latin typeface="Tw Cen MT"/>
              </a:rPr>
              <a:t>$450,000</a:t>
            </a:r>
            <a:endParaRPr lang="en-US" sz="3600" kern="10" spc="720" dirty="0">
              <a:ln w="9525">
                <a:solidFill>
                  <a:srgbClr val="000000"/>
                </a:solidFill>
                <a:round/>
                <a:headEnd/>
                <a:tailEnd/>
              </a:ln>
              <a:solidFill>
                <a:srgbClr val="FFFF00"/>
              </a:solidFill>
              <a:effectLst>
                <a:outerShdw dist="45791" dir="3378596" algn="ctr" rotWithShape="0">
                  <a:srgbClr val="4D4D4D">
                    <a:alpha val="80000"/>
                  </a:srgbClr>
                </a:outerShdw>
              </a:effectLst>
              <a:latin typeface="Tw Cen MT"/>
            </a:endParaRPr>
          </a:p>
        </p:txBody>
      </p:sp>
      <p:pic>
        <p:nvPicPr>
          <p:cNvPr id="1039" name="Picture 15"/>
          <p:cNvPicPr>
            <a:picLocks noChangeAspect="1" noChangeArrowheads="1"/>
          </p:cNvPicPr>
          <p:nvPr/>
        </p:nvPicPr>
        <p:blipFill>
          <a:blip r:embed="rId8"/>
          <a:stretch>
            <a:fillRect/>
          </a:stretch>
        </p:blipFill>
        <p:spPr bwMode="auto">
          <a:xfrm>
            <a:off x="6243461" y="2116268"/>
            <a:ext cx="1368706" cy="10265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 name="Picture 15"/>
          <p:cNvPicPr>
            <a:picLocks noChangeAspect="1" noChangeArrowheads="1"/>
          </p:cNvPicPr>
          <p:nvPr/>
        </p:nvPicPr>
        <p:blipFill>
          <a:blip r:embed="rId9"/>
          <a:stretch>
            <a:fillRect/>
          </a:stretch>
        </p:blipFill>
        <p:spPr bwMode="auto">
          <a:xfrm>
            <a:off x="7699092" y="2116267"/>
            <a:ext cx="1368708" cy="10265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9" name="Picture 15"/>
          <p:cNvPicPr>
            <a:picLocks noChangeAspect="1" noChangeArrowheads="1"/>
          </p:cNvPicPr>
          <p:nvPr/>
        </p:nvPicPr>
        <p:blipFill rotWithShape="1">
          <a:blip r:embed="rId10">
            <a:extLst>
              <a:ext uri="{28A0092B-C50C-407E-A947-70E740481C1C}">
                <a14:useLocalDpi xmlns:a14="http://schemas.microsoft.com/office/drawing/2010/main" val="0"/>
              </a:ext>
            </a:extLst>
          </a:blip>
          <a:srcRect b="11855"/>
          <a:stretch/>
        </p:blipFill>
        <p:spPr bwMode="auto">
          <a:xfrm>
            <a:off x="6243461" y="150794"/>
            <a:ext cx="2824339" cy="18671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10175326" y="4197640"/>
            <a:ext cx="1654620" cy="523220"/>
          </a:xfrm>
          <a:prstGeom prst="rect">
            <a:avLst/>
          </a:prstGeom>
        </p:spPr>
        <p:txBody>
          <a:bodyPr wrap="none">
            <a:spAutoFit/>
          </a:bodyPr>
          <a:lstStyle/>
          <a:p>
            <a:pPr lvl="0" algn="ctr" fontAlgn="base">
              <a:spcBef>
                <a:spcPct val="0"/>
              </a:spcBef>
              <a:spcAft>
                <a:spcPct val="0"/>
              </a:spcAft>
            </a:pPr>
            <a:r>
              <a:rPr lang="en-US" sz="2800" dirty="0" smtClean="0">
                <a:solidFill>
                  <a:srgbClr val="FFFF00"/>
                </a:solidFill>
                <a:effectLst>
                  <a:outerShdw blurRad="38100" dist="38100" dir="2700000" algn="tl">
                    <a:srgbClr val="000000">
                      <a:alpha val="43137"/>
                    </a:srgbClr>
                  </a:outerShdw>
                </a:effectLst>
                <a:latin typeface="Tw Cen MT" pitchFamily="34" charset="0"/>
                <a:cs typeface="Arial" pitchFamily="34" charset="0"/>
              </a:rPr>
              <a:t>$450,000</a:t>
            </a:r>
            <a:endParaRPr lang="en-US" sz="2800" dirty="0">
              <a:solidFill>
                <a:srgbClr val="FFFF00"/>
              </a:solidFill>
              <a:effectLst>
                <a:outerShdw blurRad="38100" dist="38100" dir="2700000" algn="tl">
                  <a:srgbClr val="000000">
                    <a:alpha val="43137"/>
                  </a:srgbClr>
                </a:outerShdw>
              </a:effectLst>
              <a:latin typeface="Tw Cen MT" pitchFamily="34" charset="0"/>
              <a:cs typeface="Arial" pitchFamily="34" charset="0"/>
            </a:endParaRPr>
          </a:p>
        </p:txBody>
      </p:sp>
      <p:sp>
        <p:nvSpPr>
          <p:cNvPr id="21" name="Text Box 3"/>
          <p:cNvSpPr txBox="1">
            <a:spLocks noChangeArrowheads="1" noChangeShapeType="1"/>
          </p:cNvSpPr>
          <p:nvPr/>
        </p:nvSpPr>
        <p:spPr bwMode="auto">
          <a:xfrm>
            <a:off x="6468" y="5486400"/>
            <a:ext cx="7226145"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195" tIns="36195" rIns="36195" bIns="36195" numCol="1" anchor="ctr" anchorCtr="0" compatLnSpc="1">
            <a:prstTxWarp prst="textNoShape">
              <a:avLst/>
            </a:prstTxWarp>
          </a:bodyPr>
          <a:lstStyle/>
          <a:p>
            <a:pPr lvl="0" algn="ctr" fontAlgn="base">
              <a:spcBef>
                <a:spcPct val="0"/>
              </a:spcBef>
              <a:spcAft>
                <a:spcPct val="0"/>
              </a:spcAft>
            </a:pPr>
            <a:r>
              <a:rPr lang="en-US" sz="2800" b="1" dirty="0">
                <a:effectLst>
                  <a:outerShdw blurRad="38100" dist="38100" dir="2700000" algn="tl">
                    <a:srgbClr val="000000">
                      <a:alpha val="43137"/>
                    </a:srgbClr>
                  </a:outerShdw>
                </a:effectLst>
                <a:latin typeface="Tw Cen MT" pitchFamily="34" charset="0"/>
                <a:cs typeface="Arial" pitchFamily="34" charset="0"/>
              </a:rPr>
              <a:t>1 Motley Lane</a:t>
            </a:r>
          </a:p>
          <a:p>
            <a:pPr lvl="0" algn="ctr" fontAlgn="base">
              <a:spcBef>
                <a:spcPct val="0"/>
              </a:spcBef>
              <a:spcAft>
                <a:spcPct val="0"/>
              </a:spcAft>
            </a:pPr>
            <a:r>
              <a:rPr lang="en-US" b="1" dirty="0" err="1" smtClean="0">
                <a:effectLst>
                  <a:outerShdw blurRad="38100" dist="38100" dir="2700000" algn="tl">
                    <a:srgbClr val="000000">
                      <a:alpha val="43137"/>
                    </a:srgbClr>
                  </a:outerShdw>
                </a:effectLst>
                <a:latin typeface="Tw Cen MT" pitchFamily="34" charset="0"/>
                <a:cs typeface="Arial" pitchFamily="34" charset="0"/>
              </a:rPr>
              <a:t>Ansonborough</a:t>
            </a:r>
            <a:r>
              <a:rPr lang="en-US" b="1" dirty="0" smtClean="0">
                <a:effectLst>
                  <a:outerShdw blurRad="38100" dist="38100" dir="2700000" algn="tl">
                    <a:srgbClr val="000000">
                      <a:alpha val="43137"/>
                    </a:srgbClr>
                  </a:outerShdw>
                </a:effectLst>
                <a:latin typeface="Tw Cen MT" pitchFamily="34" charset="0"/>
                <a:cs typeface="Arial" pitchFamily="34" charset="0"/>
              </a:rPr>
              <a:t> </a:t>
            </a:r>
            <a:r>
              <a:rPr lang="en-US"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b="1" dirty="0" smtClean="0">
                <a:effectLst>
                  <a:outerShdw blurRad="38100" dist="38100" dir="2700000" algn="tl">
                    <a:srgbClr val="000000">
                      <a:alpha val="43137"/>
                    </a:srgbClr>
                  </a:outerShdw>
                </a:effectLst>
                <a:latin typeface="Tw Cen MT" pitchFamily="34" charset="0"/>
                <a:cs typeface="Arial" pitchFamily="34" charset="0"/>
              </a:rPr>
              <a:t> Charleston</a:t>
            </a:r>
            <a:r>
              <a:rPr lang="en-US" b="1" dirty="0">
                <a:effectLst>
                  <a:outerShdw blurRad="38100" dist="38100" dir="2700000" algn="tl">
                    <a:srgbClr val="000000">
                      <a:alpha val="43137"/>
                    </a:srgbClr>
                  </a:outerShdw>
                </a:effectLst>
                <a:latin typeface="Tw Cen MT" pitchFamily="34" charset="0"/>
                <a:cs typeface="Arial" pitchFamily="34" charset="0"/>
              </a:rPr>
              <a:t> </a:t>
            </a: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b="1" dirty="0">
                <a:effectLst>
                  <a:outerShdw blurRad="38100" dist="38100" dir="2700000" algn="tl">
                    <a:srgbClr val="000000">
                      <a:alpha val="43137"/>
                    </a:srgbClr>
                  </a:outerShdw>
                </a:effectLst>
                <a:latin typeface="Tw Cen MT" pitchFamily="34" charset="0"/>
                <a:cs typeface="Arial" pitchFamily="34" charset="0"/>
              </a:rPr>
              <a:t> </a:t>
            </a:r>
            <a:r>
              <a:rPr lang="en-US" b="1" dirty="0" smtClean="0">
                <a:effectLst>
                  <a:outerShdw blurRad="38100" dist="38100" dir="2700000" algn="tl">
                    <a:srgbClr val="000000">
                      <a:alpha val="43137"/>
                    </a:srgbClr>
                  </a:outerShdw>
                </a:effectLst>
                <a:latin typeface="Tw Cen MT" pitchFamily="34" charset="0"/>
                <a:cs typeface="Arial" pitchFamily="34" charset="0"/>
              </a:rPr>
              <a:t>MLS</a:t>
            </a:r>
            <a:r>
              <a:rPr lang="en-US" b="1" dirty="0">
                <a:effectLst>
                  <a:outerShdw blurRad="38100" dist="38100" dir="2700000" algn="tl">
                    <a:srgbClr val="000000">
                      <a:alpha val="43137"/>
                    </a:srgbClr>
                  </a:outerShdw>
                </a:effectLst>
                <a:latin typeface="Tw Cen MT" pitchFamily="34" charset="0"/>
                <a:cs typeface="Arial" pitchFamily="34" charset="0"/>
              </a:rPr>
              <a:t># </a:t>
            </a:r>
            <a:r>
              <a:rPr lang="en-US" b="1" dirty="0" smtClean="0">
                <a:effectLst>
                  <a:outerShdw blurRad="38100" dist="38100" dir="2700000" algn="tl">
                    <a:srgbClr val="000000">
                      <a:alpha val="43137"/>
                    </a:srgbClr>
                  </a:outerShdw>
                </a:effectLst>
                <a:latin typeface="Tw Cen MT" pitchFamily="34" charset="0"/>
                <a:cs typeface="Arial" pitchFamily="34" charset="0"/>
              </a:rPr>
              <a:t>16009554</a:t>
            </a:r>
            <a:r>
              <a:rPr lang="en-US" b="1" dirty="0">
                <a:effectLst>
                  <a:outerShdw blurRad="38100" dist="38100" dir="2700000" algn="tl">
                    <a:srgbClr val="000000">
                      <a:alpha val="43137"/>
                    </a:srgbClr>
                  </a:outerShdw>
                </a:effectLst>
                <a:latin typeface="Tw Cen MT" pitchFamily="34" charset="0"/>
                <a:cs typeface="Arial" pitchFamily="34" charset="0"/>
              </a:rPr>
              <a:t> </a:t>
            </a: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b="1" dirty="0">
                <a:effectLst>
                  <a:outerShdw blurRad="38100" dist="38100" dir="2700000" algn="tl">
                    <a:srgbClr val="000000">
                      <a:alpha val="43137"/>
                    </a:srgbClr>
                  </a:outerShdw>
                </a:effectLst>
                <a:latin typeface="Tw Cen MT" pitchFamily="34" charset="0"/>
                <a:cs typeface="Arial" pitchFamily="34" charset="0"/>
              </a:rPr>
              <a:t> </a:t>
            </a:r>
            <a:r>
              <a:rPr lang="en-US" b="1" dirty="0" smtClean="0">
                <a:effectLst>
                  <a:outerShdw blurRad="38100" dist="38100" dir="2700000" algn="tl">
                    <a:srgbClr val="000000">
                      <a:alpha val="43137"/>
                    </a:srgbClr>
                  </a:outerShdw>
                </a:effectLst>
                <a:latin typeface="Tw Cen MT" pitchFamily="34" charset="0"/>
                <a:cs typeface="Arial" pitchFamily="34" charset="0"/>
              </a:rPr>
              <a:t>$</a:t>
            </a:r>
            <a:r>
              <a:rPr lang="en-US" b="1" dirty="0">
                <a:effectLst>
                  <a:outerShdw blurRad="38100" dist="38100" dir="2700000" algn="tl">
                    <a:srgbClr val="000000">
                      <a:alpha val="43137"/>
                    </a:srgbClr>
                  </a:outerShdw>
                </a:effectLst>
                <a:latin typeface="Tw Cen MT" pitchFamily="34" charset="0"/>
                <a:cs typeface="Arial" pitchFamily="34" charset="0"/>
              </a:rPr>
              <a:t>1,060,000</a:t>
            </a:r>
            <a:endParaRPr kumimoji="0" lang="en-US" sz="1050" b="1" i="0" u="none" strike="noStrike" cap="none" normalizeH="0" baseline="0" dirty="0" smtClean="0">
              <a:ln>
                <a:noFill/>
              </a:ln>
              <a:effectLst>
                <a:outerShdw blurRad="38100" dist="38100" dir="2700000" algn="tl">
                  <a:srgbClr val="000000">
                    <a:alpha val="43137"/>
                  </a:srgbClr>
                </a:outerShdw>
              </a:effectLst>
              <a:latin typeface="Tw Cen MT" pitchFamily="34" charset="0"/>
              <a:cs typeface="Arial" pitchFamily="34" charset="0"/>
            </a:endParaRPr>
          </a:p>
        </p:txBody>
      </p:sp>
      <p:pic>
        <p:nvPicPr>
          <p:cNvPr id="22" name="Picture 15"/>
          <p:cNvPicPr>
            <a:picLocks noChangeAspect="1" noChangeArrowheads="1"/>
          </p:cNvPicPr>
          <p:nvPr/>
        </p:nvPicPr>
        <p:blipFill>
          <a:blip r:embed="rId11"/>
          <a:stretch>
            <a:fillRect/>
          </a:stretch>
        </p:blipFill>
        <p:spPr bwMode="auto">
          <a:xfrm>
            <a:off x="6243461" y="3241151"/>
            <a:ext cx="846030" cy="10265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4" name="Picture 15"/>
          <p:cNvPicPr>
            <a:picLocks noChangeAspect="1" noChangeArrowheads="1"/>
          </p:cNvPicPr>
          <p:nvPr/>
        </p:nvPicPr>
        <p:blipFill>
          <a:blip r:embed="rId12"/>
          <a:stretch>
            <a:fillRect/>
          </a:stretch>
        </p:blipFill>
        <p:spPr bwMode="auto">
          <a:xfrm>
            <a:off x="6243461" y="4366035"/>
            <a:ext cx="1368706" cy="10265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5" name="Picture 15"/>
          <p:cNvPicPr>
            <a:picLocks noChangeAspect="1" noChangeArrowheads="1"/>
          </p:cNvPicPr>
          <p:nvPr/>
        </p:nvPicPr>
        <p:blipFill>
          <a:blip r:embed="rId13"/>
          <a:stretch>
            <a:fillRect/>
          </a:stretch>
        </p:blipFill>
        <p:spPr bwMode="auto">
          <a:xfrm>
            <a:off x="7699092" y="4366033"/>
            <a:ext cx="1368708" cy="10265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6" name="Picture 15"/>
          <p:cNvPicPr>
            <a:picLocks noChangeAspect="1" noChangeArrowheads="1"/>
          </p:cNvPicPr>
          <p:nvPr/>
        </p:nvPicPr>
        <p:blipFill>
          <a:blip r:embed="rId14"/>
          <a:stretch>
            <a:fillRect/>
          </a:stretch>
        </p:blipFill>
        <p:spPr bwMode="auto">
          <a:xfrm>
            <a:off x="7232614" y="3241151"/>
            <a:ext cx="846030" cy="10265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7" name="Picture 15"/>
          <p:cNvPicPr>
            <a:picLocks noChangeAspect="1" noChangeArrowheads="1"/>
          </p:cNvPicPr>
          <p:nvPr/>
        </p:nvPicPr>
        <p:blipFill>
          <a:blip r:embed="rId15"/>
          <a:stretch>
            <a:fillRect/>
          </a:stretch>
        </p:blipFill>
        <p:spPr bwMode="auto">
          <a:xfrm>
            <a:off x="8221770" y="3241151"/>
            <a:ext cx="846030" cy="10265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901676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40</TotalTime>
  <Words>234</Words>
  <Application>Microsoft Office PowerPoint</Application>
  <PresentationFormat>Custom</PresentationFormat>
  <Paragraphs>15</Paragraphs>
  <Slides>1</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vt:i4>
      </vt:variant>
    </vt:vector>
  </HeadingPairs>
  <TitlesOfParts>
    <vt:vector size="10" baseType="lpstr">
      <vt:lpstr>Arial</vt:lpstr>
      <vt:lpstr>Book Antiqua</vt:lpstr>
      <vt:lpstr>Lucida Sans</vt:lpstr>
      <vt:lpstr>Trajan Pro</vt:lpstr>
      <vt:lpstr>Tw Cen MT</vt:lpstr>
      <vt:lpstr>Wingdings</vt:lpstr>
      <vt:lpstr>Wingdings 2</vt:lpstr>
      <vt:lpstr>Wingdings 3</vt:lpstr>
      <vt:lpstr>Apex</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CVH360</dc:creator>
  <cp:lastModifiedBy>A. Thomas Price</cp:lastModifiedBy>
  <cp:revision>13</cp:revision>
  <dcterms:created xsi:type="dcterms:W3CDTF">2006-08-16T00:00:00Z</dcterms:created>
  <dcterms:modified xsi:type="dcterms:W3CDTF">2016-04-21T18:59:26Z</dcterms:modified>
</cp:coreProperties>
</file>