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B51"/>
    <a:srgbClr val="329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4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618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460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216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864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909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335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56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40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35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984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492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3/28/2024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291839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png"/><Relationship Id="rId18" Type="http://schemas.openxmlformats.org/officeDocument/2006/relationships/image" Target="../media/image15.svg"/><Relationship Id="rId3" Type="http://schemas.openxmlformats.org/officeDocument/2006/relationships/hyperlink" Target="mailto:steve.auerbach@carolinaone.com" TargetMode="External"/><Relationship Id="rId21" Type="http://schemas.openxmlformats.org/officeDocument/2006/relationships/image" Target="../media/image18.jpeg"/><Relationship Id="rId7" Type="http://schemas.openxmlformats.org/officeDocument/2006/relationships/image" Target="../media/image4.jpeg"/><Relationship Id="rId12" Type="http://schemas.openxmlformats.org/officeDocument/2006/relationships/image" Target="../media/image9.svg"/><Relationship Id="rId17" Type="http://schemas.openxmlformats.org/officeDocument/2006/relationships/image" Target="../media/image14.png"/><Relationship Id="rId2" Type="http://schemas.openxmlformats.org/officeDocument/2006/relationships/hyperlink" Target="https://my.matterport.com/show/?m=zRtyZ9Dwc9i" TargetMode="External"/><Relationship Id="rId16" Type="http://schemas.openxmlformats.org/officeDocument/2006/relationships/image" Target="../media/image13.svg"/><Relationship Id="rId20" Type="http://schemas.openxmlformats.org/officeDocument/2006/relationships/image" Target="../media/image17.sv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g"/><Relationship Id="rId15" Type="http://schemas.openxmlformats.org/officeDocument/2006/relationships/image" Target="../media/image12.png"/><Relationship Id="rId23" Type="http://schemas.openxmlformats.org/officeDocument/2006/relationships/image" Target="../media/image20.jpeg"/><Relationship Id="rId10" Type="http://schemas.openxmlformats.org/officeDocument/2006/relationships/image" Target="../media/image7.sv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svg"/><Relationship Id="rId2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E0CFE29-825E-4073-B33D-6DFBA098F673}"/>
              </a:ext>
            </a:extLst>
          </p:cNvPr>
          <p:cNvSpPr/>
          <p:nvPr/>
        </p:nvSpPr>
        <p:spPr>
          <a:xfrm>
            <a:off x="10081148" y="659356"/>
            <a:ext cx="45719" cy="4223434"/>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D16A90-743F-4783-930C-A315DD94EBD7}"/>
              </a:ext>
            </a:extLst>
          </p:cNvPr>
          <p:cNvSpPr/>
          <p:nvPr/>
        </p:nvSpPr>
        <p:spPr>
          <a:xfrm>
            <a:off x="0" y="3720135"/>
            <a:ext cx="8229600" cy="449303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5143500" y="4175247"/>
            <a:ext cx="1371600" cy="274320"/>
          </a:xfrm>
          <a:ln>
            <a:noFill/>
          </a:ln>
        </p:spPr>
        <p:txBody>
          <a:bodyPr anchor="ctr">
            <a:noAutofit/>
            <a:scene3d>
              <a:camera prst="orthographicFront"/>
              <a:lightRig rig="soft" dir="t">
                <a:rot lat="0" lon="0" rev="17220000"/>
              </a:lightRig>
            </a:scene3d>
            <a:sp3d prstMaterial="softEdge"/>
          </a:bodyPr>
          <a:lstStyle/>
          <a:p>
            <a:r>
              <a:rPr lang="en-US" sz="1200" dirty="0">
                <a:ln w="10541" cmpd="sng">
                  <a:noFill/>
                  <a:prstDash val="solid"/>
                </a:ln>
                <a:solidFill>
                  <a:schemeClr val="bg1">
                    <a:lumMod val="95000"/>
                  </a:schemeClr>
                </a:solidFill>
                <a:latin typeface="Poppins" panose="00000500000000000000" pitchFamily="50" charset="0"/>
                <a:cs typeface="Poppins" panose="00000500000000000000" pitchFamily="50" charset="0"/>
              </a:rPr>
              <a:t>#24002234</a:t>
            </a:r>
          </a:p>
        </p:txBody>
      </p:sp>
      <p:sp>
        <p:nvSpPr>
          <p:cNvPr id="3" name="Subtitle 2"/>
          <p:cNvSpPr>
            <a:spLocks noGrp="1"/>
          </p:cNvSpPr>
          <p:nvPr>
            <p:ph type="subTitle" idx="1"/>
          </p:nvPr>
        </p:nvSpPr>
        <p:spPr>
          <a:xfrm>
            <a:off x="-1" y="4536475"/>
            <a:ext cx="8229601" cy="2896769"/>
          </a:xfrm>
        </p:spPr>
        <p:txBody>
          <a:bodyPr anchor="ctr">
            <a:noAutofit/>
          </a:bodyPr>
          <a:lstStyle/>
          <a:p>
            <a:pPr>
              <a:lnSpc>
                <a:spcPct val="100000"/>
              </a:lnSpc>
              <a:spcBef>
                <a:spcPts val="0"/>
              </a:spcBef>
              <a:spcAft>
                <a:spcPts val="900"/>
              </a:spcAft>
            </a:pPr>
            <a:r>
              <a:rPr lang="en-US" sz="1000" dirty="0">
                <a:solidFill>
                  <a:srgbClr val="132B51"/>
                </a:solidFill>
                <a:latin typeface="Poppins" panose="00000500000000000000" pitchFamily="50" charset="0"/>
                <a:cs typeface="Poppins" panose="00000500000000000000" pitchFamily="50" charset="0"/>
              </a:rPr>
              <a:t>Welcome to 1 Morgan Place Drive! Located in the resort community of Wild Dunes on the Isle of Palms. This charming and well-kept home is in the highly desirable Morgan Place neighborhood and features panoramic lagoon and fairway views. A brief stroll takes you to the front beach of Isle of Palms, among the best on the east coast. Another short walk brings you to the deeded 40-foot boat slip and floating dock with water, electric and storage located on picturesque Morgan Creek. As you walk up the steps and enter the home you are welcomed into the family room with wood burning fireplace and dining room. The updated kitchen is complete with top-of-the-line appliances, large pantry, laundry room, a custom bar and a beautiful banquette. The cozy sitting room leads to a screened rear porch that overlooks the 400 square foot sundeck (with breathtaking views of the 15th fairway) that's perfect for sunning and entertaining. The first-floor master bedroom includes a large walk-in closet, updated bath with dual vanities, garden tub and a glass shower. Upstairs are 3 bedrooms all with </a:t>
            </a:r>
            <a:r>
              <a:rPr lang="en-US" sz="1000" dirty="0" err="1">
                <a:solidFill>
                  <a:srgbClr val="132B51"/>
                </a:solidFill>
                <a:latin typeface="Poppins" panose="00000500000000000000" pitchFamily="50" charset="0"/>
                <a:cs typeface="Poppins" panose="00000500000000000000" pitchFamily="50" charset="0"/>
              </a:rPr>
              <a:t>en</a:t>
            </a:r>
            <a:r>
              <a:rPr lang="en-US" sz="1000" dirty="0">
                <a:solidFill>
                  <a:srgbClr val="132B51"/>
                </a:solidFill>
                <a:latin typeface="Poppins" panose="00000500000000000000" pitchFamily="50" charset="0"/>
                <a:cs typeface="Poppins" panose="00000500000000000000" pitchFamily="50" charset="0"/>
              </a:rPr>
              <a:t>-suite bathrooms. A two-car garage is located at the rear of the property, perfect for storage and a workshop and has an attached outdoor shower. This property boasts mature landscaping and statuesque Palm trees with an irrigation system. Morgan Place offers a well-maintained community pool and cabana. The Wild Dunes resort is located just a short ride to the restaurants and shopping of historic downtown Charleston. A quick trip over the Isle of Palms connector brings you to all the amenities that the town of Mount Pleasant has to offer. The Wild Dunes resort boasts 2 award winning Tom Fazio designed golf courses with no membership required to play. The clay court tennis and pickleball facility are the best in the area. Wild Dunes has miles of beach, bike and walking trails that let you enjoy the </a:t>
            </a:r>
            <a:r>
              <a:rPr lang="en-US" sz="1000" dirty="0" err="1">
                <a:solidFill>
                  <a:srgbClr val="132B51"/>
                </a:solidFill>
                <a:latin typeface="Poppins" panose="00000500000000000000" pitchFamily="50" charset="0"/>
                <a:cs typeface="Poppins" panose="00000500000000000000" pitchFamily="50" charset="0"/>
              </a:rPr>
              <a:t>lowcountry</a:t>
            </a:r>
            <a:r>
              <a:rPr lang="en-US" sz="1000" dirty="0">
                <a:solidFill>
                  <a:srgbClr val="132B51"/>
                </a:solidFill>
                <a:latin typeface="Poppins" panose="00000500000000000000" pitchFamily="50" charset="0"/>
                <a:cs typeface="Poppins" panose="00000500000000000000" pitchFamily="50" charset="0"/>
              </a:rPr>
              <a:t> surroundings. This home is wonderful as a full-time residence or perfect as a vacation home.</a:t>
            </a:r>
          </a:p>
          <a:p>
            <a:pPr>
              <a:lnSpc>
                <a:spcPct val="100000"/>
              </a:lnSpc>
              <a:spcBef>
                <a:spcPts val="0"/>
              </a:spcBef>
              <a:spcAft>
                <a:spcPts val="900"/>
              </a:spcAft>
            </a:pPr>
            <a:r>
              <a:rPr lang="en-US" sz="1000" dirty="0">
                <a:solidFill>
                  <a:schemeClr val="bg1"/>
                </a:solidFill>
                <a:latin typeface="Poppins" panose="00000500000000000000" pitchFamily="50" charset="0"/>
                <a:cs typeface="Poppins" panose="00000500000000000000" pitchFamily="50" charset="0"/>
                <a:hlinkClick r:id="rId2">
                  <a:extLst>
                    <a:ext uri="{A12FA001-AC4F-418D-AE19-62706E023703}">
                      <ahyp:hlinkClr xmlns:ahyp="http://schemas.microsoft.com/office/drawing/2018/hyperlinkcolor" val="tx"/>
                    </a:ext>
                  </a:extLst>
                </a:hlinkClick>
              </a:rPr>
              <a:t>Enjoy a virtual walkthrough</a:t>
            </a:r>
            <a:endParaRPr lang="en-US" sz="1000" dirty="0">
              <a:solidFill>
                <a:schemeClr val="bg1"/>
              </a:solidFill>
              <a:latin typeface="Poppins" panose="00000500000000000000" pitchFamily="50" charset="0"/>
              <a:cs typeface="Poppins" panose="00000500000000000000" pitchFamily="50" charset="0"/>
            </a:endParaRPr>
          </a:p>
        </p:txBody>
      </p:sp>
      <p:sp>
        <p:nvSpPr>
          <p:cNvPr id="23" name="Rectangle 22"/>
          <p:cNvSpPr/>
          <p:nvPr/>
        </p:nvSpPr>
        <p:spPr>
          <a:xfrm>
            <a:off x="4160521" y="0"/>
            <a:ext cx="4069079" cy="923330"/>
          </a:xfrm>
          <a:prstGeom prst="rect">
            <a:avLst/>
          </a:prstGeom>
          <a:noFill/>
        </p:spPr>
        <p:txBody>
          <a:bodyPr wrap="square">
            <a:spAutoFit/>
          </a:bodyPr>
          <a:lstStyle/>
          <a:p>
            <a:pPr algn="ctr"/>
            <a:r>
              <a:rPr lang="en-US" sz="5400" b="1" dirty="0">
                <a:ln w="3175">
                  <a:noFill/>
                </a:ln>
                <a:solidFill>
                  <a:srgbClr val="132B51"/>
                </a:solidFill>
                <a:latin typeface="Fave Script Bold Pro" pitchFamily="2" charset="0"/>
              </a:rPr>
              <a:t>Includes 40’ Boat Slip!</a:t>
            </a:r>
            <a:endParaRPr lang="en-US" sz="1600" i="1" dirty="0">
              <a:ln w="3175">
                <a:noFill/>
              </a:ln>
              <a:solidFill>
                <a:srgbClr val="132B51"/>
              </a:solidFill>
              <a:latin typeface="Fave Script Bold Pro" pitchFamily="2" charset="0"/>
            </a:endParaRPr>
          </a:p>
        </p:txBody>
      </p:sp>
      <p:sp>
        <p:nvSpPr>
          <p:cNvPr id="17" name="Rectangle 16"/>
          <p:cNvSpPr/>
          <p:nvPr/>
        </p:nvSpPr>
        <p:spPr>
          <a:xfrm>
            <a:off x="0" y="7520674"/>
            <a:ext cx="8229600" cy="692497"/>
          </a:xfrm>
          <a:prstGeom prst="rect">
            <a:avLst/>
          </a:prstGeom>
          <a:ln>
            <a:noFill/>
          </a:ln>
        </p:spPr>
        <p:txBody>
          <a:bodyPr wrap="square">
            <a:spAutoFit/>
          </a:bodyPr>
          <a:lstStyle/>
          <a:p>
            <a:pPr algn="ctr"/>
            <a:r>
              <a:rPr lang="en-US" sz="1600" b="1" dirty="0">
                <a:solidFill>
                  <a:srgbClr val="132B51"/>
                </a:solidFill>
                <a:latin typeface="Poppins" panose="00000500000000000000" pitchFamily="50" charset="0"/>
                <a:cs typeface="Poppins" panose="00000500000000000000" pitchFamily="50" charset="0"/>
              </a:rPr>
              <a:t>Steve Auerbach</a:t>
            </a:r>
          </a:p>
          <a:p>
            <a:pPr algn="ctr"/>
            <a:r>
              <a:rPr lang="pt-BR" sz="1200" b="1" dirty="0">
                <a:solidFill>
                  <a:srgbClr val="132B51"/>
                </a:solidFill>
                <a:latin typeface="Poppins" panose="00000500000000000000" pitchFamily="50" charset="0"/>
                <a:cs typeface="Poppins" panose="00000500000000000000" pitchFamily="50" charset="0"/>
              </a:rPr>
              <a:t>917-750-6965 | </a:t>
            </a:r>
            <a:r>
              <a:rPr lang="pt-BR" sz="1200" b="1" dirty="0">
                <a:solidFill>
                  <a:srgbClr val="132B51"/>
                </a:solidFill>
                <a:latin typeface="Poppins" panose="00000500000000000000" pitchFamily="50" charset="0"/>
                <a:cs typeface="Poppins" panose="00000500000000000000" pitchFamily="50" charset="0"/>
                <a:hlinkClick r:id="rId3">
                  <a:extLst>
                    <a:ext uri="{A12FA001-AC4F-418D-AE19-62706E023703}">
                      <ahyp:hlinkClr xmlns:ahyp="http://schemas.microsoft.com/office/drawing/2018/hyperlinkcolor" val="tx"/>
                    </a:ext>
                  </a:extLst>
                </a:hlinkClick>
              </a:rPr>
              <a:t>steve.auerbach@carolinaone.com</a:t>
            </a:r>
            <a:endParaRPr lang="pt-BR" sz="1200" b="1" dirty="0">
              <a:solidFill>
                <a:srgbClr val="132B51"/>
              </a:solidFill>
              <a:latin typeface="Poppins" panose="00000500000000000000" pitchFamily="50" charset="0"/>
              <a:cs typeface="Poppins" panose="00000500000000000000" pitchFamily="50" charset="0"/>
            </a:endParaRPr>
          </a:p>
          <a:p>
            <a:pPr algn="ctr"/>
            <a:r>
              <a:rPr lang="en-US" sz="1100" dirty="0">
                <a:solidFill>
                  <a:srgbClr val="132B51"/>
                </a:solidFill>
                <a:latin typeface="Poppins" panose="00000500000000000000" pitchFamily="50" charset="0"/>
                <a:cs typeface="Poppins" panose="00000500000000000000" pitchFamily="50" charset="0"/>
              </a:rPr>
              <a:t>Carolina One Real Estate | 1503 Palm Blvd | Isle of Palms, SC 29451-2280</a:t>
            </a:r>
            <a:endParaRPr lang="en-US" sz="700" dirty="0">
              <a:solidFill>
                <a:srgbClr val="132B51"/>
              </a:solidFill>
              <a:latin typeface="Poppins" panose="00000500000000000000" pitchFamily="50" charset="0"/>
              <a:cs typeface="Poppins" panose="00000500000000000000" pitchFamily="50" charset="0"/>
            </a:endParaRPr>
          </a:p>
        </p:txBody>
      </p:sp>
      <p:sp>
        <p:nvSpPr>
          <p:cNvPr id="18" name="Rectangle 17"/>
          <p:cNvSpPr/>
          <p:nvPr/>
        </p:nvSpPr>
        <p:spPr>
          <a:xfrm>
            <a:off x="-5479653" y="5769579"/>
            <a:ext cx="6355727" cy="184666"/>
          </a:xfrm>
          <a:prstGeom prst="rect">
            <a:avLst/>
          </a:prstGeom>
          <a:ln>
            <a:noFill/>
          </a:ln>
        </p:spPr>
        <p:txBody>
          <a:bodyPr wrap="square" anchor="ctr">
            <a:spAutoFit/>
          </a:bodyPr>
          <a:lstStyle/>
          <a:p>
            <a:pPr algn="ctr"/>
            <a:endParaRPr lang="en-US" sz="600" b="1" dirty="0">
              <a:solidFill>
                <a:schemeClr val="tx2"/>
              </a:solidFill>
              <a:latin typeface="Century Gothic" panose="020B0502020202020204" pitchFamily="34" charset="0"/>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4905" y="5944194"/>
            <a:ext cx="1590562" cy="722554"/>
          </a:xfrm>
          <a:prstGeom prst="rect">
            <a:avLst/>
          </a:prstGeom>
          <a:ln w="12700">
            <a:noFill/>
          </a:ln>
          <a:effectLst/>
        </p:spPr>
      </p:pic>
      <p:pic>
        <p:nvPicPr>
          <p:cNvPr id="31" name="Picture 30"/>
          <p:cNvPicPr>
            <a:picLocks noChangeAspect="1"/>
          </p:cNvPicPr>
          <p:nvPr/>
        </p:nvPicPr>
        <p:blipFill rotWithShape="1">
          <a:blip r:embed="rId5">
            <a:extLst>
              <a:ext uri="{28A0092B-C50C-407E-A947-70E740481C1C}">
                <a14:useLocalDpi xmlns:a14="http://schemas.microsoft.com/office/drawing/2010/main" val="0"/>
              </a:ext>
            </a:extLst>
          </a:blip>
          <a:srcRect b="25998"/>
          <a:stretch/>
        </p:blipFill>
        <p:spPr>
          <a:xfrm>
            <a:off x="10824181" y="2925652"/>
            <a:ext cx="1492010" cy="1505616"/>
          </a:xfrm>
          <a:prstGeom prst="flowChartConnector">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4" name="Picture 23"/>
          <p:cNvPicPr preferRelativeResize="0">
            <a:picLocks noChangeAspect="1"/>
          </p:cNvPicPr>
          <p:nvPr/>
        </p:nvPicPr>
        <p:blipFill>
          <a:blip r:embed="rId6" cstate="print">
            <a:extLst>
              <a:ext uri="{28A0092B-C50C-407E-A947-70E740481C1C}">
                <a14:useLocalDpi xmlns:a14="http://schemas.microsoft.com/office/drawing/2010/main" val="0"/>
              </a:ext>
            </a:extLst>
          </a:blip>
          <a:srcRect/>
          <a:stretch/>
        </p:blipFill>
        <p:spPr>
          <a:xfrm>
            <a:off x="0" y="8300475"/>
            <a:ext cx="2633472" cy="1755648"/>
          </a:xfrm>
          <a:prstGeom prst="rect">
            <a:avLst/>
          </a:prstGeom>
          <a:ln w="12700">
            <a:solidFill>
              <a:schemeClr val="bg1"/>
            </a:solidFill>
          </a:ln>
          <a:effectLst/>
        </p:spPr>
      </p:pic>
      <p:pic>
        <p:nvPicPr>
          <p:cNvPr id="1032" name="Picture 8"/>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t="5438" b="5438"/>
          <a:stretch/>
        </p:blipFill>
        <p:spPr bwMode="auto">
          <a:xfrm>
            <a:off x="0" y="1040585"/>
            <a:ext cx="4069080" cy="2596896"/>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sp>
        <p:nvSpPr>
          <p:cNvPr id="36" name="Rectangle 35">
            <a:extLst>
              <a:ext uri="{FF2B5EF4-FFF2-40B4-BE49-F238E27FC236}">
                <a16:creationId xmlns:a16="http://schemas.microsoft.com/office/drawing/2014/main" id="{52D57ABD-AAC8-F952-61D0-C344E6762C77}"/>
              </a:ext>
            </a:extLst>
          </p:cNvPr>
          <p:cNvSpPr/>
          <p:nvPr/>
        </p:nvSpPr>
        <p:spPr>
          <a:xfrm>
            <a:off x="9123634" y="4495800"/>
            <a:ext cx="45998" cy="3165111"/>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74DE84C-E31E-7FA4-F091-4F14E357FEEE}"/>
              </a:ext>
            </a:extLst>
          </p:cNvPr>
          <p:cNvPicPr>
            <a:picLocks noChangeAspect="1"/>
          </p:cNvPicPr>
          <p:nvPr/>
        </p:nvPicPr>
        <p:blipFill rotWithShape="1">
          <a:blip r:embed="rId8">
            <a:extLst>
              <a:ext uri="{28A0092B-C50C-407E-A947-70E740481C1C}">
                <a14:useLocalDpi xmlns:a14="http://schemas.microsoft.com/office/drawing/2010/main" val="0"/>
              </a:ext>
            </a:extLst>
          </a:blip>
          <a:srcRect l="24327" t="21041" r="25667" b="45352"/>
          <a:stretch/>
        </p:blipFill>
        <p:spPr>
          <a:xfrm>
            <a:off x="12039600" y="8306985"/>
            <a:ext cx="804672" cy="812010"/>
          </a:xfrm>
          <a:prstGeom prst="flowChartConnector">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Rectangle 25">
            <a:extLst>
              <a:ext uri="{FF2B5EF4-FFF2-40B4-BE49-F238E27FC236}">
                <a16:creationId xmlns:a16="http://schemas.microsoft.com/office/drawing/2014/main" id="{64783D91-640A-B49A-E896-5D6C1B1CCE4F}"/>
              </a:ext>
            </a:extLst>
          </p:cNvPr>
          <p:cNvSpPr/>
          <p:nvPr/>
        </p:nvSpPr>
        <p:spPr>
          <a:xfrm>
            <a:off x="8977743" y="8306985"/>
            <a:ext cx="3061856" cy="615553"/>
          </a:xfrm>
          <a:prstGeom prst="rect">
            <a:avLst/>
          </a:prstGeom>
          <a:ln>
            <a:noFill/>
          </a:ln>
        </p:spPr>
        <p:txBody>
          <a:bodyPr wrap="square">
            <a:spAutoFit/>
          </a:bodyPr>
          <a:lstStyle/>
          <a:p>
            <a:pPr algn="ctr"/>
            <a:r>
              <a:rPr lang="en-US" sz="1600" b="1" dirty="0">
                <a:solidFill>
                  <a:schemeClr val="bg1"/>
                </a:solidFill>
                <a:latin typeface="Century Gothic" panose="020B0502020202020204" pitchFamily="34" charset="0"/>
              </a:rPr>
              <a:t>Matt </a:t>
            </a:r>
            <a:r>
              <a:rPr lang="en-US" sz="1600" b="1" dirty="0" err="1">
                <a:solidFill>
                  <a:schemeClr val="bg1"/>
                </a:solidFill>
                <a:latin typeface="Century Gothic" panose="020B0502020202020204" pitchFamily="34" charset="0"/>
              </a:rPr>
              <a:t>Kimes</a:t>
            </a:r>
            <a:endParaRPr lang="en-US" sz="1600" b="1" dirty="0">
              <a:solidFill>
                <a:schemeClr val="bg1"/>
              </a:solidFill>
              <a:latin typeface="Century Gothic" panose="020B0502020202020204" pitchFamily="34" charset="0"/>
            </a:endParaRPr>
          </a:p>
          <a:p>
            <a:pPr algn="ctr"/>
            <a:r>
              <a:rPr lang="pt-BR" sz="900" b="1" dirty="0">
                <a:solidFill>
                  <a:schemeClr val="bg1"/>
                </a:solidFill>
                <a:latin typeface="Century Gothic" panose="020B0502020202020204" pitchFamily="34" charset="0"/>
              </a:rPr>
              <a:t>843-860-1669 | mattkimeshomes@gmail.com</a:t>
            </a:r>
          </a:p>
          <a:p>
            <a:pPr algn="ctr"/>
            <a:r>
              <a:rPr lang="pt-BR" sz="900" b="1" dirty="0">
                <a:solidFill>
                  <a:schemeClr val="bg1"/>
                </a:solidFill>
                <a:latin typeface="Century Gothic" panose="020B0502020202020204" pitchFamily="34" charset="0"/>
              </a:rPr>
              <a:t>www.mattkimeshomes.com</a:t>
            </a:r>
            <a:endParaRPr lang="en-US" sz="900" b="1" dirty="0">
              <a:solidFill>
                <a:schemeClr val="bg1"/>
              </a:solidFill>
              <a:latin typeface="Century Gothic" panose="020B0502020202020204" pitchFamily="34" charset="0"/>
            </a:endParaRPr>
          </a:p>
        </p:txBody>
      </p:sp>
      <p:sp>
        <p:nvSpPr>
          <p:cNvPr id="37" name="Title 1">
            <a:extLst>
              <a:ext uri="{FF2B5EF4-FFF2-40B4-BE49-F238E27FC236}">
                <a16:creationId xmlns:a16="http://schemas.microsoft.com/office/drawing/2014/main" id="{59901030-0892-379E-94A1-6A3E10379868}"/>
              </a:ext>
            </a:extLst>
          </p:cNvPr>
          <p:cNvSpPr txBox="1">
            <a:spLocks/>
          </p:cNvSpPr>
          <p:nvPr/>
        </p:nvSpPr>
        <p:spPr>
          <a:xfrm>
            <a:off x="0" y="0"/>
            <a:ext cx="4051598" cy="106680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2000" b="1" dirty="0">
                <a:ln w="10541" cmpd="sng">
                  <a:noFill/>
                  <a:prstDash val="solid"/>
                </a:ln>
                <a:solidFill>
                  <a:srgbClr val="132B51"/>
                </a:solidFill>
                <a:latin typeface="Poppins" panose="00000500000000000000" pitchFamily="50" charset="0"/>
                <a:cs typeface="Poppins" panose="00000500000000000000" pitchFamily="50" charset="0"/>
              </a:rPr>
              <a:t>1 Morgan Place Drive</a:t>
            </a:r>
            <a:br>
              <a:rPr lang="en-US" sz="1800" dirty="0">
                <a:ln w="10541" cmpd="sng">
                  <a:noFill/>
                  <a:prstDash val="solid"/>
                </a:ln>
                <a:solidFill>
                  <a:srgbClr val="132B51"/>
                </a:solidFill>
                <a:latin typeface="Poppins" panose="00000500000000000000" pitchFamily="50" charset="0"/>
                <a:cs typeface="Poppins" panose="00000500000000000000" pitchFamily="50" charset="0"/>
              </a:rPr>
            </a:br>
            <a:r>
              <a:rPr lang="en-US" sz="1600" dirty="0">
                <a:ln w="10541" cmpd="sng">
                  <a:noFill/>
                  <a:prstDash val="solid"/>
                </a:ln>
                <a:solidFill>
                  <a:srgbClr val="132B51"/>
                </a:solidFill>
                <a:latin typeface="Poppins" panose="00000500000000000000" pitchFamily="50" charset="0"/>
                <a:cs typeface="Poppins" panose="00000500000000000000" pitchFamily="50" charset="0"/>
              </a:rPr>
              <a:t>Wild Dunes</a:t>
            </a:r>
          </a:p>
          <a:p>
            <a:r>
              <a:rPr lang="en-US" sz="1600" dirty="0">
                <a:ln w="10541" cmpd="sng">
                  <a:noFill/>
                  <a:prstDash val="solid"/>
                </a:ln>
                <a:solidFill>
                  <a:srgbClr val="132B51"/>
                </a:solidFill>
                <a:latin typeface="Poppins" panose="00000500000000000000" pitchFamily="50" charset="0"/>
                <a:cs typeface="Poppins" panose="00000500000000000000" pitchFamily="50" charset="0"/>
              </a:rPr>
              <a:t>Isle of Palms, SC 29451</a:t>
            </a:r>
          </a:p>
        </p:txBody>
      </p:sp>
      <p:pic>
        <p:nvPicPr>
          <p:cNvPr id="14" name="Graphic 13" descr="House outline">
            <a:extLst>
              <a:ext uri="{FF2B5EF4-FFF2-40B4-BE49-F238E27FC236}">
                <a16:creationId xmlns:a16="http://schemas.microsoft.com/office/drawing/2014/main" id="{947B179B-DEFE-62A9-D0D2-868FE7F439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18169" y="2057400"/>
            <a:ext cx="914400" cy="914400"/>
          </a:xfrm>
          <a:prstGeom prst="rect">
            <a:avLst/>
          </a:prstGeom>
        </p:spPr>
      </p:pic>
      <p:sp>
        <p:nvSpPr>
          <p:cNvPr id="22" name="TextBox 21">
            <a:extLst>
              <a:ext uri="{FF2B5EF4-FFF2-40B4-BE49-F238E27FC236}">
                <a16:creationId xmlns:a16="http://schemas.microsoft.com/office/drawing/2014/main" id="{0DC15555-7811-2481-EB66-437213A9A6D3}"/>
              </a:ext>
            </a:extLst>
          </p:cNvPr>
          <p:cNvSpPr txBox="1"/>
          <p:nvPr/>
        </p:nvSpPr>
        <p:spPr>
          <a:xfrm>
            <a:off x="0" y="4174724"/>
            <a:ext cx="1371600" cy="274320"/>
          </a:xfrm>
          <a:prstGeom prst="rect">
            <a:avLst/>
          </a:prstGeom>
          <a:noFill/>
          <a:ln>
            <a:noFill/>
          </a:ln>
        </p:spPr>
        <p:txBody>
          <a:bodyPr wrap="square" anchor="ctr">
            <a:spAutoFit/>
          </a:bodyPr>
          <a:lstStyle/>
          <a:p>
            <a:pPr algn="ctr"/>
            <a:r>
              <a:rPr lang="en-US" sz="1200" dirty="0">
                <a:ln w="10541" cmpd="sng">
                  <a:noFill/>
                  <a:prstDash val="solid"/>
                </a:ln>
                <a:solidFill>
                  <a:schemeClr val="bg1">
                    <a:lumMod val="95000"/>
                  </a:schemeClr>
                </a:solidFill>
                <a:latin typeface="Poppins" panose="00000500000000000000" pitchFamily="50" charset="0"/>
                <a:cs typeface="Poppins" panose="00000500000000000000" pitchFamily="50" charset="0"/>
              </a:rPr>
              <a:t>4 BED</a:t>
            </a:r>
          </a:p>
        </p:txBody>
      </p:sp>
      <p:pic>
        <p:nvPicPr>
          <p:cNvPr id="11" name="Graphic 10" descr="Bed outline">
            <a:extLst>
              <a:ext uri="{FF2B5EF4-FFF2-40B4-BE49-F238E27FC236}">
                <a16:creationId xmlns:a16="http://schemas.microsoft.com/office/drawing/2014/main" id="{3648319F-E2C7-5E08-D5D3-32BCBC20C6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7200" y="3733800"/>
            <a:ext cx="457200" cy="457200"/>
          </a:xfrm>
          <a:prstGeom prst="rect">
            <a:avLst/>
          </a:prstGeom>
        </p:spPr>
      </p:pic>
      <p:sp>
        <p:nvSpPr>
          <p:cNvPr id="27" name="TextBox 26">
            <a:extLst>
              <a:ext uri="{FF2B5EF4-FFF2-40B4-BE49-F238E27FC236}">
                <a16:creationId xmlns:a16="http://schemas.microsoft.com/office/drawing/2014/main" id="{B784781E-6931-0A33-C868-46D42D87E573}"/>
              </a:ext>
            </a:extLst>
          </p:cNvPr>
          <p:cNvSpPr txBox="1"/>
          <p:nvPr/>
        </p:nvSpPr>
        <p:spPr>
          <a:xfrm>
            <a:off x="1714500" y="4174724"/>
            <a:ext cx="1371600" cy="274320"/>
          </a:xfrm>
          <a:prstGeom prst="rect">
            <a:avLst/>
          </a:prstGeom>
          <a:noFill/>
          <a:ln>
            <a:noFill/>
          </a:ln>
        </p:spPr>
        <p:txBody>
          <a:bodyPr wrap="square" anchor="ctr">
            <a:spAutoFit/>
          </a:bodyPr>
          <a:lstStyle/>
          <a:p>
            <a:pPr algn="ctr"/>
            <a:r>
              <a:rPr lang="en-US" sz="1200" dirty="0">
                <a:ln w="10541" cmpd="sng">
                  <a:noFill/>
                  <a:prstDash val="solid"/>
                </a:ln>
                <a:solidFill>
                  <a:schemeClr val="bg1">
                    <a:lumMod val="95000"/>
                  </a:schemeClr>
                </a:solidFill>
                <a:latin typeface="Poppins" panose="00000500000000000000" pitchFamily="50" charset="0"/>
                <a:cs typeface="Poppins" panose="00000500000000000000" pitchFamily="50" charset="0"/>
              </a:rPr>
              <a:t>4½ BATH</a:t>
            </a:r>
          </a:p>
        </p:txBody>
      </p:sp>
      <p:pic>
        <p:nvPicPr>
          <p:cNvPr id="13" name="Graphic 12" descr="Bathtub outline">
            <a:extLst>
              <a:ext uri="{FF2B5EF4-FFF2-40B4-BE49-F238E27FC236}">
                <a16:creationId xmlns:a16="http://schemas.microsoft.com/office/drawing/2014/main" id="{97855D56-DCC8-1EDF-C44E-8EAA55CD5E0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171700" y="3733800"/>
            <a:ext cx="457200" cy="457200"/>
          </a:xfrm>
          <a:prstGeom prst="rect">
            <a:avLst/>
          </a:prstGeom>
        </p:spPr>
      </p:pic>
      <p:pic>
        <p:nvPicPr>
          <p:cNvPr id="15" name="Graphic 14" descr="House outline">
            <a:extLst>
              <a:ext uri="{FF2B5EF4-FFF2-40B4-BE49-F238E27FC236}">
                <a16:creationId xmlns:a16="http://schemas.microsoft.com/office/drawing/2014/main" id="{F90703AE-6211-0097-43D8-4647ADA162B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600700" y="3733800"/>
            <a:ext cx="457200" cy="457200"/>
          </a:xfrm>
          <a:prstGeom prst="rect">
            <a:avLst/>
          </a:prstGeom>
        </p:spPr>
      </p:pic>
      <p:sp>
        <p:nvSpPr>
          <p:cNvPr id="4" name="Title 1">
            <a:extLst>
              <a:ext uri="{FF2B5EF4-FFF2-40B4-BE49-F238E27FC236}">
                <a16:creationId xmlns:a16="http://schemas.microsoft.com/office/drawing/2014/main" id="{7264C889-88F0-C99F-94F5-DDF12A5D8855}"/>
              </a:ext>
            </a:extLst>
          </p:cNvPr>
          <p:cNvSpPr txBox="1">
            <a:spLocks/>
          </p:cNvSpPr>
          <p:nvPr/>
        </p:nvSpPr>
        <p:spPr>
          <a:xfrm>
            <a:off x="6858000" y="4178296"/>
            <a:ext cx="1371600" cy="274320"/>
          </a:xfrm>
          <a:prstGeom prst="rect">
            <a:avLst/>
          </a:prstGeom>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200" dirty="0">
                <a:ln w="10541" cmpd="sng">
                  <a:noFill/>
                  <a:prstDash val="solid"/>
                </a:ln>
                <a:solidFill>
                  <a:schemeClr val="bg1">
                    <a:lumMod val="95000"/>
                  </a:schemeClr>
                </a:solidFill>
                <a:latin typeface="Poppins" panose="00000500000000000000" pitchFamily="50" charset="0"/>
                <a:cs typeface="Poppins" panose="00000500000000000000" pitchFamily="50" charset="0"/>
              </a:rPr>
              <a:t>$2,349,000</a:t>
            </a:r>
          </a:p>
        </p:txBody>
      </p:sp>
      <p:pic>
        <p:nvPicPr>
          <p:cNvPr id="10" name="Graphic 9" descr="Money outline">
            <a:extLst>
              <a:ext uri="{FF2B5EF4-FFF2-40B4-BE49-F238E27FC236}">
                <a16:creationId xmlns:a16="http://schemas.microsoft.com/office/drawing/2014/main" id="{EF5F22F0-029B-80B0-70B8-43EE400743C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315200" y="3733800"/>
            <a:ext cx="457200" cy="457200"/>
          </a:xfrm>
          <a:prstGeom prst="rect">
            <a:avLst/>
          </a:prstGeom>
        </p:spPr>
      </p:pic>
      <p:sp>
        <p:nvSpPr>
          <p:cNvPr id="29" name="TextBox 28">
            <a:extLst>
              <a:ext uri="{FF2B5EF4-FFF2-40B4-BE49-F238E27FC236}">
                <a16:creationId xmlns:a16="http://schemas.microsoft.com/office/drawing/2014/main" id="{DD2F4026-C3EC-351D-7271-BBBCCD4A886F}"/>
              </a:ext>
            </a:extLst>
          </p:cNvPr>
          <p:cNvSpPr txBox="1"/>
          <p:nvPr/>
        </p:nvSpPr>
        <p:spPr>
          <a:xfrm>
            <a:off x="3429000" y="4174724"/>
            <a:ext cx="1371600" cy="274320"/>
          </a:xfrm>
          <a:prstGeom prst="rect">
            <a:avLst/>
          </a:prstGeom>
          <a:noFill/>
          <a:ln>
            <a:noFill/>
          </a:ln>
        </p:spPr>
        <p:txBody>
          <a:bodyPr wrap="square" anchor="ctr">
            <a:spAutoFit/>
          </a:bodyPr>
          <a:lstStyle/>
          <a:p>
            <a:pPr algn="ctr"/>
            <a:r>
              <a:rPr lang="en-US" sz="1200" dirty="0">
                <a:ln w="10541" cmpd="sng">
                  <a:noFill/>
                  <a:prstDash val="solid"/>
                </a:ln>
                <a:solidFill>
                  <a:schemeClr val="bg1">
                    <a:lumMod val="95000"/>
                  </a:schemeClr>
                </a:solidFill>
                <a:latin typeface="Poppins" panose="00000500000000000000" pitchFamily="50" charset="0"/>
                <a:cs typeface="Poppins" panose="00000500000000000000" pitchFamily="50" charset="0"/>
              </a:rPr>
              <a:t>2,510 SF</a:t>
            </a:r>
          </a:p>
        </p:txBody>
      </p:sp>
      <p:pic>
        <p:nvPicPr>
          <p:cNvPr id="30" name="Graphic 29" descr="Blueprint outline">
            <a:extLst>
              <a:ext uri="{FF2B5EF4-FFF2-40B4-BE49-F238E27FC236}">
                <a16:creationId xmlns:a16="http://schemas.microsoft.com/office/drawing/2014/main" id="{88EA6266-BAD4-5E9E-2F90-4C31C6727FF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886200" y="3733800"/>
            <a:ext cx="457200" cy="457200"/>
          </a:xfrm>
          <a:prstGeom prst="rect">
            <a:avLst/>
          </a:prstGeom>
        </p:spPr>
      </p:pic>
      <p:sp>
        <p:nvSpPr>
          <p:cNvPr id="50" name="TextBox 49">
            <a:extLst>
              <a:ext uri="{FF2B5EF4-FFF2-40B4-BE49-F238E27FC236}">
                <a16:creationId xmlns:a16="http://schemas.microsoft.com/office/drawing/2014/main" id="{978C4103-F980-9415-8D0D-333BB973D8EB}"/>
              </a:ext>
            </a:extLst>
          </p:cNvPr>
          <p:cNvSpPr txBox="1"/>
          <p:nvPr/>
        </p:nvSpPr>
        <p:spPr>
          <a:xfrm>
            <a:off x="-4417740" y="3048000"/>
            <a:ext cx="4069081" cy="369332"/>
          </a:xfrm>
          <a:prstGeom prst="rect">
            <a:avLst/>
          </a:prstGeom>
          <a:noFill/>
        </p:spPr>
        <p:txBody>
          <a:bodyPr wrap="square">
            <a:spAutoFit/>
          </a:bodyPr>
          <a:lstStyle/>
          <a:p>
            <a:pPr algn="ctr"/>
            <a:r>
              <a:rPr lang="en-US" dirty="0">
                <a:solidFill>
                  <a:schemeClr val="bg1"/>
                </a:solidFill>
                <a:latin typeface="Century Gothic" panose="020B0502020202020204" pitchFamily="34" charset="0"/>
              </a:rPr>
              <a:t>Sat 10-12 &amp; Sun 10-12</a:t>
            </a:r>
          </a:p>
        </p:txBody>
      </p:sp>
      <p:sp>
        <p:nvSpPr>
          <p:cNvPr id="51" name="TextBox 50">
            <a:extLst>
              <a:ext uri="{FF2B5EF4-FFF2-40B4-BE49-F238E27FC236}">
                <a16:creationId xmlns:a16="http://schemas.microsoft.com/office/drawing/2014/main" id="{2592A8AE-A0B2-5194-E85C-1DF5BB4F6E00}"/>
              </a:ext>
            </a:extLst>
          </p:cNvPr>
          <p:cNvSpPr txBox="1"/>
          <p:nvPr/>
        </p:nvSpPr>
        <p:spPr>
          <a:xfrm>
            <a:off x="-4417741" y="2527611"/>
            <a:ext cx="4038604" cy="646331"/>
          </a:xfrm>
          <a:prstGeom prst="rect">
            <a:avLst/>
          </a:prstGeom>
          <a:noFill/>
        </p:spPr>
        <p:txBody>
          <a:bodyPr wrap="square">
            <a:spAutoFit/>
          </a:bodyPr>
          <a:lstStyle/>
          <a:p>
            <a:pPr algn="ctr"/>
            <a:r>
              <a:rPr lang="en-US" sz="3600" dirty="0">
                <a:solidFill>
                  <a:schemeClr val="bg1"/>
                </a:solidFill>
                <a:latin typeface="Cochocib Script Latin Pro" panose="02000503000000020003" pitchFamily="2" charset="0"/>
              </a:rPr>
              <a:t>Open House</a:t>
            </a:r>
            <a:endParaRPr lang="en-US" sz="3600" dirty="0">
              <a:solidFill>
                <a:schemeClr val="bg1"/>
              </a:solidFill>
              <a:latin typeface="Century Gothic" panose="020B0502020202020204" pitchFamily="34" charset="0"/>
            </a:endParaRPr>
          </a:p>
        </p:txBody>
      </p:sp>
      <p:pic>
        <p:nvPicPr>
          <p:cNvPr id="5" name="Picture 8">
            <a:extLst>
              <a:ext uri="{FF2B5EF4-FFF2-40B4-BE49-F238E27FC236}">
                <a16:creationId xmlns:a16="http://schemas.microsoft.com/office/drawing/2014/main" id="{C6D4F511-9F41-ACF3-0C6B-0F633BCC6495}"/>
              </a:ext>
            </a:extLst>
          </p:cNvPr>
          <p:cNvPicPr preferRelativeResize="0">
            <a:picLocks noChangeAspect="1" noChangeArrowheads="1"/>
          </p:cNvPicPr>
          <p:nvPr/>
        </p:nvPicPr>
        <p:blipFill>
          <a:blip r:embed="rId21" cstate="print">
            <a:extLst>
              <a:ext uri="{28A0092B-C50C-407E-A947-70E740481C1C}">
                <a14:useLocalDpi xmlns:a14="http://schemas.microsoft.com/office/drawing/2010/main" val="0"/>
              </a:ext>
            </a:extLst>
          </a:blip>
          <a:srcRect t="2135" b="2135"/>
          <a:stretch/>
        </p:blipFill>
        <p:spPr bwMode="auto">
          <a:xfrm>
            <a:off x="4160520" y="1040585"/>
            <a:ext cx="4069080" cy="2596896"/>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pic>
        <p:nvPicPr>
          <p:cNvPr id="9" name="Picture 8">
            <a:extLst>
              <a:ext uri="{FF2B5EF4-FFF2-40B4-BE49-F238E27FC236}">
                <a16:creationId xmlns:a16="http://schemas.microsoft.com/office/drawing/2014/main" id="{C9912556-D356-B5F9-378E-BE498B29C273}"/>
              </a:ext>
            </a:extLst>
          </p:cNvPr>
          <p:cNvPicPr preferRelativeResize="0">
            <a:picLocks noChangeAspect="1"/>
          </p:cNvPicPr>
          <p:nvPr/>
        </p:nvPicPr>
        <p:blipFill>
          <a:blip r:embed="rId22" cstate="print">
            <a:extLst>
              <a:ext uri="{28A0092B-C50C-407E-A947-70E740481C1C}">
                <a14:useLocalDpi xmlns:a14="http://schemas.microsoft.com/office/drawing/2010/main" val="0"/>
              </a:ext>
            </a:extLst>
          </a:blip>
          <a:srcRect/>
          <a:stretch/>
        </p:blipFill>
        <p:spPr>
          <a:xfrm>
            <a:off x="2796357" y="8300475"/>
            <a:ext cx="2636886" cy="1757924"/>
          </a:xfrm>
          <a:prstGeom prst="rect">
            <a:avLst/>
          </a:prstGeom>
          <a:ln w="12700">
            <a:solidFill>
              <a:schemeClr val="bg1"/>
            </a:solidFill>
          </a:ln>
          <a:effectLst/>
        </p:spPr>
      </p:pic>
      <p:pic>
        <p:nvPicPr>
          <p:cNvPr id="12" name="Picture 11">
            <a:extLst>
              <a:ext uri="{FF2B5EF4-FFF2-40B4-BE49-F238E27FC236}">
                <a16:creationId xmlns:a16="http://schemas.microsoft.com/office/drawing/2014/main" id="{2DF1A24B-A7AD-F47C-A12D-E0A87766F46C}"/>
              </a:ext>
            </a:extLst>
          </p:cNvPr>
          <p:cNvPicPr preferRelativeResize="0">
            <a:picLocks noChangeAspect="1"/>
          </p:cNvPicPr>
          <p:nvPr/>
        </p:nvPicPr>
        <p:blipFill>
          <a:blip r:embed="rId23" cstate="print">
            <a:extLst>
              <a:ext uri="{28A0092B-C50C-407E-A947-70E740481C1C}">
                <a14:useLocalDpi xmlns:a14="http://schemas.microsoft.com/office/drawing/2010/main" val="0"/>
              </a:ext>
            </a:extLst>
          </a:blip>
          <a:srcRect/>
          <a:stretch/>
        </p:blipFill>
        <p:spPr>
          <a:xfrm>
            <a:off x="5596128" y="8300475"/>
            <a:ext cx="2633472" cy="1855937"/>
          </a:xfrm>
          <a:prstGeom prst="rect">
            <a:avLst/>
          </a:prstGeom>
          <a:ln w="12700">
            <a:solidFill>
              <a:schemeClr val="bg1"/>
            </a:solidFill>
          </a:ln>
          <a:effectLst/>
        </p:spPr>
      </p:pic>
    </p:spTree>
    <p:extLst>
      <p:ext uri="{BB962C8B-B14F-4D97-AF65-F5344CB8AC3E}">
        <p14:creationId xmlns:p14="http://schemas.microsoft.com/office/powerpoint/2010/main" val="4127950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1228</TotalTime>
  <Words>446</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Century Gothic</vt:lpstr>
      <vt:lpstr>Cochocib Script Latin Pro</vt:lpstr>
      <vt:lpstr>Fave Script Bold Pro</vt:lpstr>
      <vt:lpstr>Poppins</vt:lpstr>
      <vt:lpstr>Office Theme</vt:lpstr>
      <vt:lpstr>#24002234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143</cp:revision>
  <dcterms:created xsi:type="dcterms:W3CDTF">2006-08-16T00:00:00Z</dcterms:created>
  <dcterms:modified xsi:type="dcterms:W3CDTF">2024-03-28T20:33:47Z</dcterms:modified>
</cp:coreProperties>
</file>