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B51"/>
    <a:srgbClr val="329F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25" d="100"/>
          <a:sy n="125" d="100"/>
        </p:scale>
        <p:origin x="1858" y="163"/>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6184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24603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7216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38641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9099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7/25/2024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3352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7/25/2024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16568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7/25/2024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75408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4358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39845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74926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1D8BD707-D9CF-40AE-B4C6-C98DA3205C09}" type="datetimeFigureOut">
              <a:rPr lang="en-US" smtClean="0"/>
              <a:pPr/>
              <a:t>7/25/2024</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8291839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jpeg"/><Relationship Id="rId7" Type="http://schemas.openxmlformats.org/officeDocument/2006/relationships/image" Target="../media/image5.jpg"/><Relationship Id="rId12" Type="http://schemas.openxmlformats.org/officeDocument/2006/relationships/image" Target="../media/image10.png"/><Relationship Id="rId17" Type="http://schemas.openxmlformats.org/officeDocument/2006/relationships/image" Target="../media/image15.svg"/><Relationship Id="rId2" Type="http://schemas.openxmlformats.org/officeDocument/2006/relationships/hyperlink" Target="https://my.matterport.com/show/?m=zRtyZ9Dwc9i" TargetMode="External"/><Relationship Id="rId16" Type="http://schemas.openxmlformats.org/officeDocument/2006/relationships/image" Target="../media/image14.png"/><Relationship Id="rId20" Type="http://schemas.openxmlformats.org/officeDocument/2006/relationships/image" Target="../media/image18.jp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svg"/><Relationship Id="rId5" Type="http://schemas.openxmlformats.org/officeDocument/2006/relationships/image" Target="../media/image3.jpeg"/><Relationship Id="rId15" Type="http://schemas.openxmlformats.org/officeDocument/2006/relationships/image" Target="../media/image13.svg"/><Relationship Id="rId10" Type="http://schemas.openxmlformats.org/officeDocument/2006/relationships/image" Target="../media/image8.png"/><Relationship Id="rId19" Type="http://schemas.openxmlformats.org/officeDocument/2006/relationships/image" Target="../media/image17.svg"/><Relationship Id="rId4" Type="http://schemas.openxmlformats.org/officeDocument/2006/relationships/image" Target="../media/image2.jpg"/><Relationship Id="rId9" Type="http://schemas.openxmlformats.org/officeDocument/2006/relationships/image" Target="../media/image7.svg"/><Relationship Id="rId14" Type="http://schemas.openxmlformats.org/officeDocument/2006/relationships/image" Target="../media/image12.png"/><Relationship Id="rId22"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4E0CFE29-825E-4073-B33D-6DFBA098F673}"/>
              </a:ext>
            </a:extLst>
          </p:cNvPr>
          <p:cNvSpPr/>
          <p:nvPr/>
        </p:nvSpPr>
        <p:spPr>
          <a:xfrm>
            <a:off x="10081148" y="659356"/>
            <a:ext cx="45719" cy="4223434"/>
          </a:xfrm>
          <a:prstGeom prst="rect">
            <a:avLst/>
          </a:prstGeom>
          <a:solidFill>
            <a:srgbClr val="329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8D16A90-743F-4783-930C-A315DD94EBD7}"/>
              </a:ext>
            </a:extLst>
          </p:cNvPr>
          <p:cNvSpPr/>
          <p:nvPr/>
        </p:nvSpPr>
        <p:spPr>
          <a:xfrm>
            <a:off x="0" y="3720135"/>
            <a:ext cx="8229600" cy="449303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ectangle 20"/>
          <p:cNvSpPr/>
          <p:nvPr/>
        </p:nvSpPr>
        <p:spPr>
          <a:xfrm>
            <a:off x="457201" y="9075883"/>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p:nvPr>
        </p:nvSpPr>
        <p:spPr>
          <a:xfrm>
            <a:off x="5143500" y="4175247"/>
            <a:ext cx="1371600" cy="274320"/>
          </a:xfrm>
          <a:ln>
            <a:noFill/>
          </a:ln>
        </p:spPr>
        <p:txBody>
          <a:bodyPr anchor="ctr">
            <a:noAutofit/>
            <a:scene3d>
              <a:camera prst="orthographicFront"/>
              <a:lightRig rig="soft" dir="t">
                <a:rot lat="0" lon="0" rev="17220000"/>
              </a:lightRig>
            </a:scene3d>
            <a:sp3d prstMaterial="softEdge"/>
          </a:bodyPr>
          <a:lstStyle/>
          <a:p>
            <a:r>
              <a:rPr lang="en-US" sz="1200" dirty="0">
                <a:ln w="10541" cmpd="sng">
                  <a:noFill/>
                  <a:prstDash val="solid"/>
                </a:ln>
                <a:solidFill>
                  <a:schemeClr val="bg1">
                    <a:lumMod val="95000"/>
                  </a:schemeClr>
                </a:solidFill>
                <a:latin typeface="Poppins" panose="00000500000000000000" pitchFamily="50" charset="0"/>
                <a:cs typeface="Poppins" panose="00000500000000000000" pitchFamily="50" charset="0"/>
              </a:rPr>
              <a:t>#24002234</a:t>
            </a:r>
          </a:p>
        </p:txBody>
      </p:sp>
      <p:sp>
        <p:nvSpPr>
          <p:cNvPr id="3" name="Subtitle 2"/>
          <p:cNvSpPr>
            <a:spLocks noGrp="1"/>
          </p:cNvSpPr>
          <p:nvPr>
            <p:ph type="subTitle" idx="1"/>
          </p:nvPr>
        </p:nvSpPr>
        <p:spPr>
          <a:xfrm>
            <a:off x="-1" y="4536475"/>
            <a:ext cx="8229601" cy="2896769"/>
          </a:xfrm>
        </p:spPr>
        <p:txBody>
          <a:bodyPr anchor="ctr">
            <a:noAutofit/>
          </a:bodyPr>
          <a:lstStyle/>
          <a:p>
            <a:pPr>
              <a:lnSpc>
                <a:spcPct val="100000"/>
              </a:lnSpc>
              <a:spcBef>
                <a:spcPts val="0"/>
              </a:spcBef>
              <a:spcAft>
                <a:spcPts val="900"/>
              </a:spcAft>
            </a:pPr>
            <a:r>
              <a:rPr lang="en-US" sz="1000" dirty="0">
                <a:solidFill>
                  <a:srgbClr val="132B51"/>
                </a:solidFill>
                <a:latin typeface="Poppins" panose="00000500000000000000" pitchFamily="50" charset="0"/>
                <a:cs typeface="Poppins" panose="00000500000000000000" pitchFamily="50" charset="0"/>
              </a:rPr>
              <a:t>Welcome to 1 Morgan Place Drive. Located in the resort community of Wild Dunes on the Isle of Palms. This charming, well kept home is in the highly desirable Morgan Place neighborhood. It features panoramic lagoon and fairway views along with a deeded 40 foot boat slip. A brief stroll takes you to the front beach of Isle of Palms, among the best on the east coast. Another short walk brings you to the boat slip with a floating dock, water, electric and storage locker on picturesque Morgan Creek. As you walk up the steps and enter the home you are welcomed into the family room with wood burning fireplace and dining room. The updated kitchen is complete with top of the line appliances, pantry, laundry room, a custom bar and a beautiful banquette. The sitting room leads to a screened porch that overlooks a 400 square foot sundeck (with breathtaking views of the 15th fairway) that's perfect for sunning and entertaining. The first floor master bedroom includes a large walk-in closet and updated bath. Upstairs are 3 bedrooms all with </a:t>
            </a:r>
            <a:r>
              <a:rPr lang="en-US" sz="1000" dirty="0" err="1">
                <a:solidFill>
                  <a:srgbClr val="132B51"/>
                </a:solidFill>
                <a:latin typeface="Poppins" panose="00000500000000000000" pitchFamily="50" charset="0"/>
                <a:cs typeface="Poppins" panose="00000500000000000000" pitchFamily="50" charset="0"/>
              </a:rPr>
              <a:t>en</a:t>
            </a:r>
            <a:r>
              <a:rPr lang="en-US" sz="1000" dirty="0">
                <a:solidFill>
                  <a:srgbClr val="132B51"/>
                </a:solidFill>
                <a:latin typeface="Poppins" panose="00000500000000000000" pitchFamily="50" charset="0"/>
                <a:cs typeface="Poppins" panose="00000500000000000000" pitchFamily="50" charset="0"/>
              </a:rPr>
              <a:t>-suite baths. A two car garage with plenty of storage, a work bench and an attached outdoor shower are at the rear of the property. Morgan Place offers a well maintained community pool and cabana across from the boat slip access. The resort is located just a short ride to the restaurants and shopping of historic downtown Charleston. Wild Dunes boasts 2 award winning Tom Fazio designed golf courses with no membership required to play. The clay court tennis and pickleball facility are the best in the area. Wild Dunes has miles of beaches, bike and walking trails that let you enjoy the Lowcountry surroundings. Wild Dunes property owners can enjoy the use of the Wild Dunes Beach house which is currently undergoing renovation. This home is wonderful as a full time residence, perfect as a vacation home or can be used as a short term rental income producing property.</a:t>
            </a:r>
          </a:p>
          <a:p>
            <a:pPr>
              <a:lnSpc>
                <a:spcPct val="100000"/>
              </a:lnSpc>
              <a:spcBef>
                <a:spcPts val="0"/>
              </a:spcBef>
              <a:spcAft>
                <a:spcPts val="900"/>
              </a:spcAft>
            </a:pPr>
            <a:r>
              <a:rPr lang="en-US" sz="1000" dirty="0">
                <a:solidFill>
                  <a:schemeClr val="bg1"/>
                </a:solidFill>
                <a:latin typeface="Poppins" panose="00000500000000000000" pitchFamily="50" charset="0"/>
                <a:cs typeface="Poppins" panose="00000500000000000000" pitchFamily="50" charset="0"/>
                <a:hlinkClick r:id="rId2">
                  <a:extLst>
                    <a:ext uri="{A12FA001-AC4F-418D-AE19-62706E023703}">
                      <ahyp:hlinkClr xmlns:ahyp="http://schemas.microsoft.com/office/drawing/2018/hyperlinkcolor" val="tx"/>
                    </a:ext>
                  </a:extLst>
                </a:hlinkClick>
              </a:rPr>
              <a:t>Enjoy a virtual walkthrough</a:t>
            </a:r>
            <a:endParaRPr lang="en-US" sz="1000" dirty="0">
              <a:solidFill>
                <a:schemeClr val="bg1"/>
              </a:solidFill>
              <a:latin typeface="Poppins" panose="00000500000000000000" pitchFamily="50" charset="0"/>
              <a:cs typeface="Poppins" panose="00000500000000000000" pitchFamily="50" charset="0"/>
            </a:endParaRPr>
          </a:p>
        </p:txBody>
      </p:sp>
      <p:sp>
        <p:nvSpPr>
          <p:cNvPr id="23" name="Rectangle 22"/>
          <p:cNvSpPr/>
          <p:nvPr/>
        </p:nvSpPr>
        <p:spPr>
          <a:xfrm>
            <a:off x="0" y="0"/>
            <a:ext cx="4069079" cy="923330"/>
          </a:xfrm>
          <a:prstGeom prst="rect">
            <a:avLst/>
          </a:prstGeom>
          <a:noFill/>
        </p:spPr>
        <p:txBody>
          <a:bodyPr wrap="square">
            <a:spAutoFit/>
          </a:bodyPr>
          <a:lstStyle/>
          <a:p>
            <a:pPr algn="ctr"/>
            <a:r>
              <a:rPr lang="en-US" sz="5400" b="1" dirty="0">
                <a:ln w="3175">
                  <a:noFill/>
                </a:ln>
                <a:solidFill>
                  <a:srgbClr val="132B51"/>
                </a:solidFill>
                <a:latin typeface="Fave Script Bold Pro" pitchFamily="2" charset="0"/>
              </a:rPr>
              <a:t>Includes 40’ Boat Slip!</a:t>
            </a:r>
            <a:endParaRPr lang="en-US" sz="1600" i="1" dirty="0">
              <a:ln w="3175">
                <a:noFill/>
              </a:ln>
              <a:solidFill>
                <a:srgbClr val="132B51"/>
              </a:solidFill>
              <a:latin typeface="Fave Script Bold Pro" pitchFamily="2" charset="0"/>
            </a:endParaRPr>
          </a:p>
        </p:txBody>
      </p:sp>
      <p:sp>
        <p:nvSpPr>
          <p:cNvPr id="17" name="Rectangle 16"/>
          <p:cNvSpPr/>
          <p:nvPr/>
        </p:nvSpPr>
        <p:spPr>
          <a:xfrm>
            <a:off x="0" y="7520674"/>
            <a:ext cx="8229600" cy="692497"/>
          </a:xfrm>
          <a:prstGeom prst="rect">
            <a:avLst/>
          </a:prstGeom>
          <a:ln>
            <a:noFill/>
          </a:ln>
        </p:spPr>
        <p:txBody>
          <a:bodyPr wrap="square">
            <a:spAutoFit/>
          </a:bodyPr>
          <a:lstStyle/>
          <a:p>
            <a:pPr algn="ctr"/>
            <a:r>
              <a:rPr lang="en-US" sz="1600" b="1" dirty="0">
                <a:solidFill>
                  <a:srgbClr val="132B51"/>
                </a:solidFill>
                <a:latin typeface="Poppins" panose="00000500000000000000" pitchFamily="50" charset="0"/>
                <a:cs typeface="Poppins" panose="00000500000000000000" pitchFamily="50" charset="0"/>
              </a:rPr>
              <a:t>Steve Auerbach</a:t>
            </a:r>
          </a:p>
          <a:p>
            <a:pPr algn="ctr"/>
            <a:r>
              <a:rPr lang="pt-BR" sz="1200" b="1" dirty="0">
                <a:solidFill>
                  <a:srgbClr val="132B51"/>
                </a:solidFill>
                <a:latin typeface="Poppins" panose="00000500000000000000" pitchFamily="50" charset="0"/>
                <a:cs typeface="Poppins" panose="00000500000000000000" pitchFamily="50" charset="0"/>
              </a:rPr>
              <a:t>917-750-6965 | steve.auerbach@carolinaone.com</a:t>
            </a:r>
          </a:p>
          <a:p>
            <a:pPr algn="ctr"/>
            <a:r>
              <a:rPr lang="en-US" sz="1100" dirty="0">
                <a:solidFill>
                  <a:srgbClr val="132B51"/>
                </a:solidFill>
                <a:latin typeface="Poppins" panose="00000500000000000000" pitchFamily="50" charset="0"/>
                <a:cs typeface="Poppins" panose="00000500000000000000" pitchFamily="50" charset="0"/>
              </a:rPr>
              <a:t>Carolina One Real Estate | 1503 Palm Blvd | Isle of Palms, SC 29451-2280</a:t>
            </a:r>
            <a:endParaRPr lang="en-US" sz="700" dirty="0">
              <a:solidFill>
                <a:srgbClr val="132B51"/>
              </a:solidFill>
              <a:latin typeface="Poppins" panose="00000500000000000000" pitchFamily="50" charset="0"/>
              <a:cs typeface="Poppins" panose="00000500000000000000" pitchFamily="50" charset="0"/>
            </a:endParaRPr>
          </a:p>
        </p:txBody>
      </p:sp>
      <p:sp>
        <p:nvSpPr>
          <p:cNvPr id="18" name="Rectangle 17"/>
          <p:cNvSpPr/>
          <p:nvPr/>
        </p:nvSpPr>
        <p:spPr>
          <a:xfrm>
            <a:off x="-5479653" y="5769579"/>
            <a:ext cx="6355727" cy="184666"/>
          </a:xfrm>
          <a:prstGeom prst="rect">
            <a:avLst/>
          </a:prstGeom>
          <a:ln>
            <a:noFill/>
          </a:ln>
        </p:spPr>
        <p:txBody>
          <a:bodyPr wrap="square" anchor="ctr">
            <a:spAutoFit/>
          </a:bodyPr>
          <a:lstStyle/>
          <a:p>
            <a:pPr algn="ctr"/>
            <a:endParaRPr lang="en-US" sz="600" b="1" dirty="0">
              <a:solidFill>
                <a:schemeClr val="tx2"/>
              </a:solidFill>
              <a:latin typeface="Century Gothic" panose="020B0502020202020204" pitchFamily="34"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4905" y="5944194"/>
            <a:ext cx="1590562" cy="722554"/>
          </a:xfrm>
          <a:prstGeom prst="rect">
            <a:avLst/>
          </a:prstGeom>
          <a:ln w="12700">
            <a:noFill/>
          </a:ln>
          <a:effectLst/>
        </p:spPr>
      </p:pic>
      <p:pic>
        <p:nvPicPr>
          <p:cNvPr id="31" name="Picture 30"/>
          <p:cNvPicPr>
            <a:picLocks noChangeAspect="1"/>
          </p:cNvPicPr>
          <p:nvPr/>
        </p:nvPicPr>
        <p:blipFill rotWithShape="1">
          <a:blip r:embed="rId4">
            <a:extLst>
              <a:ext uri="{28A0092B-C50C-407E-A947-70E740481C1C}">
                <a14:useLocalDpi xmlns:a14="http://schemas.microsoft.com/office/drawing/2010/main" val="0"/>
              </a:ext>
            </a:extLst>
          </a:blip>
          <a:srcRect b="25998"/>
          <a:stretch/>
        </p:blipFill>
        <p:spPr>
          <a:xfrm>
            <a:off x="10824181" y="2925652"/>
            <a:ext cx="1492010" cy="1505616"/>
          </a:xfrm>
          <a:prstGeom prst="flowChartConnector">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24" name="Picture 23"/>
          <p:cNvPicPr preferRelativeResize="0">
            <a:picLocks noChangeAspect="1"/>
          </p:cNvPicPr>
          <p:nvPr/>
        </p:nvPicPr>
        <p:blipFill rotWithShape="1">
          <a:blip r:embed="rId5" cstate="print">
            <a:extLst>
              <a:ext uri="{28A0092B-C50C-407E-A947-70E740481C1C}">
                <a14:useLocalDpi xmlns:a14="http://schemas.microsoft.com/office/drawing/2010/main" val="0"/>
              </a:ext>
            </a:extLst>
          </a:blip>
          <a:srcRect t="1433" b="-1"/>
          <a:stretch/>
        </p:blipFill>
        <p:spPr>
          <a:xfrm>
            <a:off x="0" y="8302752"/>
            <a:ext cx="2633472" cy="1755648"/>
          </a:xfrm>
          <a:prstGeom prst="rect">
            <a:avLst/>
          </a:prstGeom>
          <a:ln w="12700">
            <a:noFill/>
          </a:ln>
          <a:effectLst/>
        </p:spPr>
      </p:pic>
      <p:pic>
        <p:nvPicPr>
          <p:cNvPr id="1032" name="Picture 8"/>
          <p:cNvPicPr preferRelativeResize="0">
            <a:picLocks noChangeAspect="1" noChangeArrowheads="1"/>
          </p:cNvPicPr>
          <p:nvPr/>
        </p:nvPicPr>
        <p:blipFill>
          <a:blip r:embed="rId6" cstate="print">
            <a:extLst>
              <a:ext uri="{28A0092B-C50C-407E-A947-70E740481C1C}">
                <a14:useLocalDpi xmlns:a14="http://schemas.microsoft.com/office/drawing/2010/main" val="0"/>
              </a:ext>
            </a:extLst>
          </a:blip>
          <a:srcRect t="4721" b="4721"/>
          <a:stretch/>
        </p:blipFill>
        <p:spPr bwMode="auto">
          <a:xfrm>
            <a:off x="0" y="1040585"/>
            <a:ext cx="4069080" cy="2596896"/>
          </a:xfrm>
          <a:prstGeom prst="rect">
            <a:avLst/>
          </a:prstGeom>
          <a:ln w="12700">
            <a:solidFill>
              <a:schemeClr val="bg1"/>
            </a:solidFill>
          </a:ln>
          <a:effectLst/>
          <a:extLst>
            <a:ext uri="{909E8E84-426E-40DD-AFC4-6F175D3DCCD1}">
              <a14:hiddenFill xmlns:a14="http://schemas.microsoft.com/office/drawing/2010/main">
                <a:solidFill>
                  <a:schemeClr val="accent1"/>
                </a:solidFill>
              </a14:hiddenFill>
            </a:ext>
          </a:extLst>
        </p:spPr>
      </p:pic>
      <p:sp>
        <p:nvSpPr>
          <p:cNvPr id="36" name="Rectangle 35">
            <a:extLst>
              <a:ext uri="{FF2B5EF4-FFF2-40B4-BE49-F238E27FC236}">
                <a16:creationId xmlns:a16="http://schemas.microsoft.com/office/drawing/2014/main" id="{52D57ABD-AAC8-F952-61D0-C344E6762C77}"/>
              </a:ext>
            </a:extLst>
          </p:cNvPr>
          <p:cNvSpPr/>
          <p:nvPr/>
        </p:nvSpPr>
        <p:spPr>
          <a:xfrm>
            <a:off x="9123634" y="4495800"/>
            <a:ext cx="45998" cy="3165111"/>
          </a:xfrm>
          <a:prstGeom prst="rect">
            <a:avLst/>
          </a:prstGeom>
          <a:solidFill>
            <a:srgbClr val="329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74DE84C-E31E-7FA4-F091-4F14E357FEEE}"/>
              </a:ext>
            </a:extLst>
          </p:cNvPr>
          <p:cNvPicPr>
            <a:picLocks noChangeAspect="1"/>
          </p:cNvPicPr>
          <p:nvPr/>
        </p:nvPicPr>
        <p:blipFill rotWithShape="1">
          <a:blip r:embed="rId7">
            <a:extLst>
              <a:ext uri="{28A0092B-C50C-407E-A947-70E740481C1C}">
                <a14:useLocalDpi xmlns:a14="http://schemas.microsoft.com/office/drawing/2010/main" val="0"/>
              </a:ext>
            </a:extLst>
          </a:blip>
          <a:srcRect l="24327" t="21041" r="25667" b="45352"/>
          <a:stretch/>
        </p:blipFill>
        <p:spPr>
          <a:xfrm>
            <a:off x="12039600" y="8306985"/>
            <a:ext cx="804672" cy="812010"/>
          </a:xfrm>
          <a:prstGeom prst="flowChartConnector">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6" name="Rectangle 25">
            <a:extLst>
              <a:ext uri="{FF2B5EF4-FFF2-40B4-BE49-F238E27FC236}">
                <a16:creationId xmlns:a16="http://schemas.microsoft.com/office/drawing/2014/main" id="{64783D91-640A-B49A-E896-5D6C1B1CCE4F}"/>
              </a:ext>
            </a:extLst>
          </p:cNvPr>
          <p:cNvSpPr/>
          <p:nvPr/>
        </p:nvSpPr>
        <p:spPr>
          <a:xfrm>
            <a:off x="8977743" y="8306985"/>
            <a:ext cx="3061856" cy="615553"/>
          </a:xfrm>
          <a:prstGeom prst="rect">
            <a:avLst/>
          </a:prstGeom>
          <a:ln>
            <a:noFill/>
          </a:ln>
        </p:spPr>
        <p:txBody>
          <a:bodyPr wrap="square">
            <a:spAutoFit/>
          </a:bodyPr>
          <a:lstStyle/>
          <a:p>
            <a:pPr algn="ctr"/>
            <a:r>
              <a:rPr lang="en-US" sz="1600" b="1" dirty="0">
                <a:solidFill>
                  <a:schemeClr val="bg1"/>
                </a:solidFill>
                <a:latin typeface="Century Gothic" panose="020B0502020202020204" pitchFamily="34" charset="0"/>
              </a:rPr>
              <a:t>Matt </a:t>
            </a:r>
            <a:r>
              <a:rPr lang="en-US" sz="1600" b="1" dirty="0" err="1">
                <a:solidFill>
                  <a:schemeClr val="bg1"/>
                </a:solidFill>
                <a:latin typeface="Century Gothic" panose="020B0502020202020204" pitchFamily="34" charset="0"/>
              </a:rPr>
              <a:t>Kimes</a:t>
            </a:r>
            <a:endParaRPr lang="en-US" sz="1600" b="1" dirty="0">
              <a:solidFill>
                <a:schemeClr val="bg1"/>
              </a:solidFill>
              <a:latin typeface="Century Gothic" panose="020B0502020202020204" pitchFamily="34" charset="0"/>
            </a:endParaRPr>
          </a:p>
          <a:p>
            <a:pPr algn="ctr"/>
            <a:r>
              <a:rPr lang="pt-BR" sz="900" b="1" dirty="0">
                <a:solidFill>
                  <a:schemeClr val="bg1"/>
                </a:solidFill>
                <a:latin typeface="Century Gothic" panose="020B0502020202020204" pitchFamily="34" charset="0"/>
              </a:rPr>
              <a:t>843-860-1669 | mattkimeshomes@gmail.com</a:t>
            </a:r>
          </a:p>
          <a:p>
            <a:pPr algn="ctr"/>
            <a:r>
              <a:rPr lang="pt-BR" sz="900" b="1" dirty="0">
                <a:solidFill>
                  <a:schemeClr val="bg1"/>
                </a:solidFill>
                <a:latin typeface="Century Gothic" panose="020B0502020202020204" pitchFamily="34" charset="0"/>
              </a:rPr>
              <a:t>www.mattkimeshomes.com</a:t>
            </a:r>
            <a:endParaRPr lang="en-US" sz="900" b="1" dirty="0">
              <a:solidFill>
                <a:schemeClr val="bg1"/>
              </a:solidFill>
              <a:latin typeface="Century Gothic" panose="020B0502020202020204" pitchFamily="34" charset="0"/>
            </a:endParaRPr>
          </a:p>
        </p:txBody>
      </p:sp>
      <p:sp>
        <p:nvSpPr>
          <p:cNvPr id="37" name="Title 1">
            <a:extLst>
              <a:ext uri="{FF2B5EF4-FFF2-40B4-BE49-F238E27FC236}">
                <a16:creationId xmlns:a16="http://schemas.microsoft.com/office/drawing/2014/main" id="{59901030-0892-379E-94A1-6A3E10379868}"/>
              </a:ext>
            </a:extLst>
          </p:cNvPr>
          <p:cNvSpPr txBox="1">
            <a:spLocks/>
          </p:cNvSpPr>
          <p:nvPr/>
        </p:nvSpPr>
        <p:spPr>
          <a:xfrm>
            <a:off x="4178002" y="0"/>
            <a:ext cx="4051598" cy="923330"/>
          </a:xfrm>
          <a:prstGeom prst="rect">
            <a:avLst/>
          </a:prstGeom>
        </p:spPr>
        <p:txBody>
          <a:bodyPr vert="horz" lIns="91440" tIns="45720" rIns="91440" bIns="45720" rtlCol="0" anchor="b">
            <a:noAutofit/>
            <a:scene3d>
              <a:camera prst="orthographicFront"/>
              <a:lightRig rig="soft" dir="t">
                <a:rot lat="0" lon="0" rev="17220000"/>
              </a:lightRig>
            </a:scene3d>
            <a:sp3d prstMaterial="softEdge"/>
          </a:bodyPr>
          <a:lstStyle>
            <a:lvl1pPr algn="ctr" defTabSz="822960" rtl="0" eaLnBrk="1" latinLnBrk="0" hangingPunct="1">
              <a:lnSpc>
                <a:spcPct val="90000"/>
              </a:lnSpc>
              <a:spcBef>
                <a:spcPct val="0"/>
              </a:spcBef>
              <a:buNone/>
              <a:defRPr sz="5400" kern="1200">
                <a:solidFill>
                  <a:schemeClr val="tx1"/>
                </a:solidFill>
                <a:latin typeface="+mj-lt"/>
                <a:ea typeface="+mj-ea"/>
                <a:cs typeface="+mj-cs"/>
              </a:defRPr>
            </a:lvl1pPr>
          </a:lstStyle>
          <a:p>
            <a:r>
              <a:rPr lang="en-US" sz="2000" b="1" dirty="0">
                <a:ln w="10541" cmpd="sng">
                  <a:noFill/>
                  <a:prstDash val="solid"/>
                </a:ln>
                <a:solidFill>
                  <a:srgbClr val="132B51"/>
                </a:solidFill>
                <a:latin typeface="Poppins" panose="00000500000000000000" pitchFamily="50" charset="0"/>
                <a:cs typeface="Poppins" panose="00000500000000000000" pitchFamily="50" charset="0"/>
              </a:rPr>
              <a:t>1 Morgan Place Drive</a:t>
            </a:r>
            <a:br>
              <a:rPr lang="en-US" sz="1800" dirty="0">
                <a:ln w="10541" cmpd="sng">
                  <a:noFill/>
                  <a:prstDash val="solid"/>
                </a:ln>
                <a:solidFill>
                  <a:srgbClr val="132B51"/>
                </a:solidFill>
                <a:latin typeface="Poppins" panose="00000500000000000000" pitchFamily="50" charset="0"/>
                <a:cs typeface="Poppins" panose="00000500000000000000" pitchFamily="50" charset="0"/>
              </a:rPr>
            </a:br>
            <a:r>
              <a:rPr lang="en-US" sz="1600" dirty="0">
                <a:ln w="10541" cmpd="sng">
                  <a:noFill/>
                  <a:prstDash val="solid"/>
                </a:ln>
                <a:solidFill>
                  <a:srgbClr val="132B51"/>
                </a:solidFill>
                <a:latin typeface="Poppins" panose="00000500000000000000" pitchFamily="50" charset="0"/>
                <a:cs typeface="Poppins" panose="00000500000000000000" pitchFamily="50" charset="0"/>
              </a:rPr>
              <a:t>Wild Dunes</a:t>
            </a:r>
          </a:p>
          <a:p>
            <a:r>
              <a:rPr lang="en-US" sz="1600" dirty="0">
                <a:ln w="10541" cmpd="sng">
                  <a:noFill/>
                  <a:prstDash val="solid"/>
                </a:ln>
                <a:solidFill>
                  <a:srgbClr val="132B51"/>
                </a:solidFill>
                <a:latin typeface="Poppins" panose="00000500000000000000" pitchFamily="50" charset="0"/>
                <a:cs typeface="Poppins" panose="00000500000000000000" pitchFamily="50" charset="0"/>
              </a:rPr>
              <a:t>Isle of Palms, SC 29451</a:t>
            </a:r>
          </a:p>
        </p:txBody>
      </p:sp>
      <p:pic>
        <p:nvPicPr>
          <p:cNvPr id="14" name="Graphic 13" descr="House outline">
            <a:extLst>
              <a:ext uri="{FF2B5EF4-FFF2-40B4-BE49-F238E27FC236}">
                <a16:creationId xmlns:a16="http://schemas.microsoft.com/office/drawing/2014/main" id="{947B179B-DEFE-62A9-D0D2-868FE7F4397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418169" y="2057400"/>
            <a:ext cx="914400" cy="914400"/>
          </a:xfrm>
          <a:prstGeom prst="rect">
            <a:avLst/>
          </a:prstGeom>
        </p:spPr>
      </p:pic>
      <p:sp>
        <p:nvSpPr>
          <p:cNvPr id="22" name="TextBox 21">
            <a:extLst>
              <a:ext uri="{FF2B5EF4-FFF2-40B4-BE49-F238E27FC236}">
                <a16:creationId xmlns:a16="http://schemas.microsoft.com/office/drawing/2014/main" id="{0DC15555-7811-2481-EB66-437213A9A6D3}"/>
              </a:ext>
            </a:extLst>
          </p:cNvPr>
          <p:cNvSpPr txBox="1"/>
          <p:nvPr/>
        </p:nvSpPr>
        <p:spPr>
          <a:xfrm>
            <a:off x="0" y="4174724"/>
            <a:ext cx="1371600" cy="274320"/>
          </a:xfrm>
          <a:prstGeom prst="rect">
            <a:avLst/>
          </a:prstGeom>
          <a:noFill/>
          <a:ln>
            <a:noFill/>
          </a:ln>
        </p:spPr>
        <p:txBody>
          <a:bodyPr wrap="square" anchor="ctr">
            <a:spAutoFit/>
          </a:bodyPr>
          <a:lstStyle/>
          <a:p>
            <a:pPr algn="ctr"/>
            <a:r>
              <a:rPr lang="en-US" sz="1200" dirty="0">
                <a:ln w="10541" cmpd="sng">
                  <a:noFill/>
                  <a:prstDash val="solid"/>
                </a:ln>
                <a:solidFill>
                  <a:schemeClr val="bg1">
                    <a:lumMod val="95000"/>
                  </a:schemeClr>
                </a:solidFill>
                <a:latin typeface="Poppins" panose="00000500000000000000" pitchFamily="50" charset="0"/>
                <a:cs typeface="Poppins" panose="00000500000000000000" pitchFamily="50" charset="0"/>
              </a:rPr>
              <a:t>4 BED</a:t>
            </a:r>
          </a:p>
        </p:txBody>
      </p:sp>
      <p:pic>
        <p:nvPicPr>
          <p:cNvPr id="11" name="Graphic 10" descr="Bed outline">
            <a:extLst>
              <a:ext uri="{FF2B5EF4-FFF2-40B4-BE49-F238E27FC236}">
                <a16:creationId xmlns:a16="http://schemas.microsoft.com/office/drawing/2014/main" id="{3648319F-E2C7-5E08-D5D3-32BCBC20C63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57200" y="3733800"/>
            <a:ext cx="457200" cy="457200"/>
          </a:xfrm>
          <a:prstGeom prst="rect">
            <a:avLst/>
          </a:prstGeom>
        </p:spPr>
      </p:pic>
      <p:sp>
        <p:nvSpPr>
          <p:cNvPr id="27" name="TextBox 26">
            <a:extLst>
              <a:ext uri="{FF2B5EF4-FFF2-40B4-BE49-F238E27FC236}">
                <a16:creationId xmlns:a16="http://schemas.microsoft.com/office/drawing/2014/main" id="{B784781E-6931-0A33-C868-46D42D87E573}"/>
              </a:ext>
            </a:extLst>
          </p:cNvPr>
          <p:cNvSpPr txBox="1"/>
          <p:nvPr/>
        </p:nvSpPr>
        <p:spPr>
          <a:xfrm>
            <a:off x="1714500" y="4174724"/>
            <a:ext cx="1371600" cy="274320"/>
          </a:xfrm>
          <a:prstGeom prst="rect">
            <a:avLst/>
          </a:prstGeom>
          <a:noFill/>
          <a:ln>
            <a:noFill/>
          </a:ln>
        </p:spPr>
        <p:txBody>
          <a:bodyPr wrap="square" anchor="ctr">
            <a:spAutoFit/>
          </a:bodyPr>
          <a:lstStyle/>
          <a:p>
            <a:pPr algn="ctr"/>
            <a:r>
              <a:rPr lang="en-US" sz="1200" dirty="0">
                <a:ln w="10541" cmpd="sng">
                  <a:noFill/>
                  <a:prstDash val="solid"/>
                </a:ln>
                <a:solidFill>
                  <a:schemeClr val="bg1">
                    <a:lumMod val="95000"/>
                  </a:schemeClr>
                </a:solidFill>
                <a:latin typeface="Poppins" panose="00000500000000000000" pitchFamily="50" charset="0"/>
                <a:cs typeface="Poppins" panose="00000500000000000000" pitchFamily="50" charset="0"/>
              </a:rPr>
              <a:t>4½ BATH</a:t>
            </a:r>
          </a:p>
        </p:txBody>
      </p:sp>
      <p:pic>
        <p:nvPicPr>
          <p:cNvPr id="13" name="Graphic 12" descr="Bathtub outline">
            <a:extLst>
              <a:ext uri="{FF2B5EF4-FFF2-40B4-BE49-F238E27FC236}">
                <a16:creationId xmlns:a16="http://schemas.microsoft.com/office/drawing/2014/main" id="{97855D56-DCC8-1EDF-C44E-8EAA55CD5E0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171700" y="3733800"/>
            <a:ext cx="457200" cy="457200"/>
          </a:xfrm>
          <a:prstGeom prst="rect">
            <a:avLst/>
          </a:prstGeom>
        </p:spPr>
      </p:pic>
      <p:pic>
        <p:nvPicPr>
          <p:cNvPr id="15" name="Graphic 14" descr="House outline">
            <a:extLst>
              <a:ext uri="{FF2B5EF4-FFF2-40B4-BE49-F238E27FC236}">
                <a16:creationId xmlns:a16="http://schemas.microsoft.com/office/drawing/2014/main" id="{F90703AE-6211-0097-43D8-4647ADA162B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600700" y="3733800"/>
            <a:ext cx="457200" cy="457200"/>
          </a:xfrm>
          <a:prstGeom prst="rect">
            <a:avLst/>
          </a:prstGeom>
        </p:spPr>
      </p:pic>
      <p:sp>
        <p:nvSpPr>
          <p:cNvPr id="4" name="Title 1">
            <a:extLst>
              <a:ext uri="{FF2B5EF4-FFF2-40B4-BE49-F238E27FC236}">
                <a16:creationId xmlns:a16="http://schemas.microsoft.com/office/drawing/2014/main" id="{7264C889-88F0-C99F-94F5-DDF12A5D8855}"/>
              </a:ext>
            </a:extLst>
          </p:cNvPr>
          <p:cNvSpPr txBox="1">
            <a:spLocks/>
          </p:cNvSpPr>
          <p:nvPr/>
        </p:nvSpPr>
        <p:spPr>
          <a:xfrm>
            <a:off x="6858000" y="4178296"/>
            <a:ext cx="1371600" cy="274320"/>
          </a:xfrm>
          <a:prstGeom prst="rect">
            <a:avLst/>
          </a:prstGeom>
          <a:ln>
            <a:noFill/>
          </a:ln>
        </p:spPr>
        <p:txBody>
          <a:bodyPr vert="horz" lIns="91440" tIns="45720" rIns="91440" bIns="45720" rtlCol="0" anchor="ctr">
            <a:noAutofit/>
            <a:scene3d>
              <a:camera prst="orthographicFront"/>
              <a:lightRig rig="soft" dir="t">
                <a:rot lat="0" lon="0" rev="17220000"/>
              </a:lightRig>
            </a:scene3d>
            <a:sp3d prstMaterial="softEdge"/>
          </a:bodyPr>
          <a:lstStyle>
            <a:lvl1pPr algn="ctr" defTabSz="822960" rtl="0" eaLnBrk="1" latinLnBrk="0" hangingPunct="1">
              <a:lnSpc>
                <a:spcPct val="90000"/>
              </a:lnSpc>
              <a:spcBef>
                <a:spcPct val="0"/>
              </a:spcBef>
              <a:buNone/>
              <a:defRPr sz="5400" kern="1200">
                <a:solidFill>
                  <a:schemeClr val="tx1"/>
                </a:solidFill>
                <a:latin typeface="+mj-lt"/>
                <a:ea typeface="+mj-ea"/>
                <a:cs typeface="+mj-cs"/>
              </a:defRPr>
            </a:lvl1pPr>
          </a:lstStyle>
          <a:p>
            <a:r>
              <a:rPr lang="en-US" sz="1200" dirty="0">
                <a:ln w="10541" cmpd="sng">
                  <a:noFill/>
                  <a:prstDash val="solid"/>
                </a:ln>
                <a:solidFill>
                  <a:schemeClr val="bg1">
                    <a:lumMod val="95000"/>
                  </a:schemeClr>
                </a:solidFill>
                <a:latin typeface="Poppins" panose="00000500000000000000" pitchFamily="50" charset="0"/>
                <a:cs typeface="Poppins" panose="00000500000000000000" pitchFamily="50" charset="0"/>
              </a:rPr>
              <a:t>$2,095,000</a:t>
            </a:r>
          </a:p>
        </p:txBody>
      </p:sp>
      <p:pic>
        <p:nvPicPr>
          <p:cNvPr id="10" name="Graphic 9" descr="Money outline">
            <a:extLst>
              <a:ext uri="{FF2B5EF4-FFF2-40B4-BE49-F238E27FC236}">
                <a16:creationId xmlns:a16="http://schemas.microsoft.com/office/drawing/2014/main" id="{EF5F22F0-029B-80B0-70B8-43EE400743C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315200" y="3733800"/>
            <a:ext cx="457200" cy="457200"/>
          </a:xfrm>
          <a:prstGeom prst="rect">
            <a:avLst/>
          </a:prstGeom>
        </p:spPr>
      </p:pic>
      <p:sp>
        <p:nvSpPr>
          <p:cNvPr id="29" name="TextBox 28">
            <a:extLst>
              <a:ext uri="{FF2B5EF4-FFF2-40B4-BE49-F238E27FC236}">
                <a16:creationId xmlns:a16="http://schemas.microsoft.com/office/drawing/2014/main" id="{DD2F4026-C3EC-351D-7271-BBBCCD4A886F}"/>
              </a:ext>
            </a:extLst>
          </p:cNvPr>
          <p:cNvSpPr txBox="1"/>
          <p:nvPr/>
        </p:nvSpPr>
        <p:spPr>
          <a:xfrm>
            <a:off x="3429000" y="4174724"/>
            <a:ext cx="1371600" cy="274320"/>
          </a:xfrm>
          <a:prstGeom prst="rect">
            <a:avLst/>
          </a:prstGeom>
          <a:noFill/>
          <a:ln>
            <a:noFill/>
          </a:ln>
        </p:spPr>
        <p:txBody>
          <a:bodyPr wrap="square" anchor="ctr">
            <a:spAutoFit/>
          </a:bodyPr>
          <a:lstStyle/>
          <a:p>
            <a:pPr algn="ctr"/>
            <a:r>
              <a:rPr lang="en-US" sz="1200" dirty="0">
                <a:ln w="10541" cmpd="sng">
                  <a:noFill/>
                  <a:prstDash val="solid"/>
                </a:ln>
                <a:solidFill>
                  <a:schemeClr val="bg1">
                    <a:lumMod val="95000"/>
                  </a:schemeClr>
                </a:solidFill>
                <a:latin typeface="Poppins" panose="00000500000000000000" pitchFamily="50" charset="0"/>
                <a:cs typeface="Poppins" panose="00000500000000000000" pitchFamily="50" charset="0"/>
              </a:rPr>
              <a:t>2,510 SF</a:t>
            </a:r>
          </a:p>
        </p:txBody>
      </p:sp>
      <p:pic>
        <p:nvPicPr>
          <p:cNvPr id="30" name="Graphic 29" descr="Blueprint outline">
            <a:extLst>
              <a:ext uri="{FF2B5EF4-FFF2-40B4-BE49-F238E27FC236}">
                <a16:creationId xmlns:a16="http://schemas.microsoft.com/office/drawing/2014/main" id="{88EA6266-BAD4-5E9E-2F90-4C31C6727FFB}"/>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886200" y="3733800"/>
            <a:ext cx="457200" cy="457200"/>
          </a:xfrm>
          <a:prstGeom prst="rect">
            <a:avLst/>
          </a:prstGeom>
        </p:spPr>
      </p:pic>
      <p:sp>
        <p:nvSpPr>
          <p:cNvPr id="50" name="TextBox 49">
            <a:extLst>
              <a:ext uri="{FF2B5EF4-FFF2-40B4-BE49-F238E27FC236}">
                <a16:creationId xmlns:a16="http://schemas.microsoft.com/office/drawing/2014/main" id="{978C4103-F980-9415-8D0D-333BB973D8EB}"/>
              </a:ext>
            </a:extLst>
          </p:cNvPr>
          <p:cNvSpPr txBox="1"/>
          <p:nvPr/>
        </p:nvSpPr>
        <p:spPr>
          <a:xfrm>
            <a:off x="-4417740" y="3048000"/>
            <a:ext cx="4069081" cy="369332"/>
          </a:xfrm>
          <a:prstGeom prst="rect">
            <a:avLst/>
          </a:prstGeom>
          <a:noFill/>
        </p:spPr>
        <p:txBody>
          <a:bodyPr wrap="square">
            <a:spAutoFit/>
          </a:bodyPr>
          <a:lstStyle/>
          <a:p>
            <a:pPr algn="ctr"/>
            <a:r>
              <a:rPr lang="en-US" dirty="0">
                <a:solidFill>
                  <a:schemeClr val="bg1"/>
                </a:solidFill>
                <a:latin typeface="Century Gothic" panose="020B0502020202020204" pitchFamily="34" charset="0"/>
              </a:rPr>
              <a:t>Sat 10-12 &amp; Sun 10-12</a:t>
            </a:r>
          </a:p>
        </p:txBody>
      </p:sp>
      <p:sp>
        <p:nvSpPr>
          <p:cNvPr id="51" name="TextBox 50">
            <a:extLst>
              <a:ext uri="{FF2B5EF4-FFF2-40B4-BE49-F238E27FC236}">
                <a16:creationId xmlns:a16="http://schemas.microsoft.com/office/drawing/2014/main" id="{2592A8AE-A0B2-5194-E85C-1DF5BB4F6E00}"/>
              </a:ext>
            </a:extLst>
          </p:cNvPr>
          <p:cNvSpPr txBox="1"/>
          <p:nvPr/>
        </p:nvSpPr>
        <p:spPr>
          <a:xfrm>
            <a:off x="-4417741" y="2527611"/>
            <a:ext cx="4038604" cy="646331"/>
          </a:xfrm>
          <a:prstGeom prst="rect">
            <a:avLst/>
          </a:prstGeom>
          <a:noFill/>
        </p:spPr>
        <p:txBody>
          <a:bodyPr wrap="square">
            <a:spAutoFit/>
          </a:bodyPr>
          <a:lstStyle/>
          <a:p>
            <a:pPr algn="ctr"/>
            <a:r>
              <a:rPr lang="en-US" sz="3600" dirty="0">
                <a:solidFill>
                  <a:schemeClr val="bg1"/>
                </a:solidFill>
                <a:latin typeface="Cochocib Script Latin Pro" panose="02000503000000020003" pitchFamily="2" charset="0"/>
              </a:rPr>
              <a:t>Open House</a:t>
            </a:r>
            <a:endParaRPr lang="en-US" sz="3600" dirty="0">
              <a:solidFill>
                <a:schemeClr val="bg1"/>
              </a:solidFill>
              <a:latin typeface="Century Gothic" panose="020B0502020202020204" pitchFamily="34" charset="0"/>
            </a:endParaRPr>
          </a:p>
        </p:txBody>
      </p:sp>
      <p:pic>
        <p:nvPicPr>
          <p:cNvPr id="5" name="Picture 8">
            <a:extLst>
              <a:ext uri="{FF2B5EF4-FFF2-40B4-BE49-F238E27FC236}">
                <a16:creationId xmlns:a16="http://schemas.microsoft.com/office/drawing/2014/main" id="{C6D4F511-9F41-ACF3-0C6B-0F633BCC6495}"/>
              </a:ext>
            </a:extLst>
          </p:cNvPr>
          <p:cNvPicPr preferRelativeResize="0">
            <a:picLocks noChangeAspect="1" noChangeArrowheads="1"/>
          </p:cNvPicPr>
          <p:nvPr/>
        </p:nvPicPr>
        <p:blipFill>
          <a:blip r:embed="rId20" cstate="print">
            <a:extLst>
              <a:ext uri="{28A0092B-C50C-407E-A947-70E740481C1C}">
                <a14:useLocalDpi xmlns:a14="http://schemas.microsoft.com/office/drawing/2010/main" val="0"/>
              </a:ext>
            </a:extLst>
          </a:blip>
          <a:srcRect t="9770" b="9770"/>
          <a:stretch/>
        </p:blipFill>
        <p:spPr bwMode="auto">
          <a:xfrm>
            <a:off x="4160520" y="1040585"/>
            <a:ext cx="4069080" cy="2596896"/>
          </a:xfrm>
          <a:prstGeom prst="rect">
            <a:avLst/>
          </a:prstGeom>
          <a:ln w="12700">
            <a:solidFill>
              <a:schemeClr val="bg1"/>
            </a:solidFill>
          </a:ln>
          <a:effectLst/>
          <a:extLst>
            <a:ext uri="{909E8E84-426E-40DD-AFC4-6F175D3DCCD1}">
              <a14:hiddenFill xmlns:a14="http://schemas.microsoft.com/office/drawing/2010/main">
                <a:solidFill>
                  <a:schemeClr val="accent1"/>
                </a:solidFill>
              </a14:hiddenFill>
            </a:ext>
          </a:extLst>
        </p:spPr>
      </p:pic>
      <p:pic>
        <p:nvPicPr>
          <p:cNvPr id="9" name="Picture 8">
            <a:extLst>
              <a:ext uri="{FF2B5EF4-FFF2-40B4-BE49-F238E27FC236}">
                <a16:creationId xmlns:a16="http://schemas.microsoft.com/office/drawing/2014/main" id="{C9912556-D356-B5F9-378E-BE498B29C273}"/>
              </a:ext>
            </a:extLst>
          </p:cNvPr>
          <p:cNvPicPr preferRelativeResize="0">
            <a:picLocks noChangeAspect="1"/>
          </p:cNvPicPr>
          <p:nvPr/>
        </p:nvPicPr>
        <p:blipFill>
          <a:blip r:embed="rId21" cstate="print">
            <a:extLst>
              <a:ext uri="{28A0092B-C50C-407E-A947-70E740481C1C}">
                <a14:useLocalDpi xmlns:a14="http://schemas.microsoft.com/office/drawing/2010/main" val="0"/>
              </a:ext>
            </a:extLst>
          </a:blip>
          <a:srcRect/>
          <a:stretch/>
        </p:blipFill>
        <p:spPr>
          <a:xfrm>
            <a:off x="2798064" y="8300475"/>
            <a:ext cx="2633472" cy="1755648"/>
          </a:xfrm>
          <a:prstGeom prst="rect">
            <a:avLst/>
          </a:prstGeom>
          <a:ln w="12700">
            <a:noFill/>
          </a:ln>
          <a:effectLst/>
        </p:spPr>
      </p:pic>
      <p:pic>
        <p:nvPicPr>
          <p:cNvPr id="12" name="Picture 11">
            <a:extLst>
              <a:ext uri="{FF2B5EF4-FFF2-40B4-BE49-F238E27FC236}">
                <a16:creationId xmlns:a16="http://schemas.microsoft.com/office/drawing/2014/main" id="{2DF1A24B-A7AD-F47C-A12D-E0A87766F46C}"/>
              </a:ext>
            </a:extLst>
          </p:cNvPr>
          <p:cNvPicPr preferRelativeResize="0">
            <a:picLocks noChangeAspect="1"/>
          </p:cNvPicPr>
          <p:nvPr/>
        </p:nvPicPr>
        <p:blipFill rotWithShape="1">
          <a:blip r:embed="rId22" cstate="print">
            <a:extLst>
              <a:ext uri="{28A0092B-C50C-407E-A947-70E740481C1C}">
                <a14:useLocalDpi xmlns:a14="http://schemas.microsoft.com/office/drawing/2010/main" val="0"/>
              </a:ext>
            </a:extLst>
          </a:blip>
          <a:srcRect t="7645"/>
          <a:stretch/>
        </p:blipFill>
        <p:spPr>
          <a:xfrm>
            <a:off x="5596128" y="8295824"/>
            <a:ext cx="2633472" cy="1762575"/>
          </a:xfrm>
          <a:prstGeom prst="rect">
            <a:avLst/>
          </a:prstGeom>
          <a:ln w="12700">
            <a:noFill/>
          </a:ln>
          <a:effectLst/>
        </p:spPr>
      </p:pic>
    </p:spTree>
    <p:extLst>
      <p:ext uri="{BB962C8B-B14F-4D97-AF65-F5344CB8AC3E}">
        <p14:creationId xmlns:p14="http://schemas.microsoft.com/office/powerpoint/2010/main" val="41279503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1242</TotalTime>
  <Words>443</Words>
  <Application>Microsoft Office PowerPoint</Application>
  <PresentationFormat>Custom</PresentationFormat>
  <Paragraphs>18</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Calibri Light</vt:lpstr>
      <vt:lpstr>Century Gothic</vt:lpstr>
      <vt:lpstr>Cochocib Script Latin Pro</vt:lpstr>
      <vt:lpstr>Fave Script Bold Pro</vt:lpstr>
      <vt:lpstr>Poppins</vt:lpstr>
      <vt:lpstr>Office Theme</vt:lpstr>
      <vt:lpstr>#24002234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145</cp:revision>
  <dcterms:created xsi:type="dcterms:W3CDTF">2006-08-16T00:00:00Z</dcterms:created>
  <dcterms:modified xsi:type="dcterms:W3CDTF">2024-07-25T13:48:32Z</dcterms:modified>
</cp:coreProperties>
</file>