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8229600" cy="10058400"/>
  <p:notesSz cx="6858000" cy="9144000"/>
  <p:defaultTex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49" d="100"/>
          <a:sy n="49" d="100"/>
        </p:scale>
        <p:origin x="2556" y="96"/>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79827" y="2011680"/>
            <a:ext cx="7406640" cy="268224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2/18/2021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234440" y="4886490"/>
            <a:ext cx="5760720" cy="257048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7"/>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11480" y="402804"/>
            <a:ext cx="5417820" cy="8582237"/>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0180" y="894080"/>
            <a:ext cx="6377940" cy="2682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440180" y="3678086"/>
            <a:ext cx="6377940" cy="2214244"/>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132320" y="9411125"/>
            <a:ext cx="685800" cy="535517"/>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11480" y="2346962"/>
            <a:ext cx="363474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183380" y="2346962"/>
            <a:ext cx="363474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2/18/2021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1480" y="400473"/>
            <a:ext cx="7406640" cy="1676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11480" y="2251499"/>
            <a:ext cx="3636169"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180522" y="2251499"/>
            <a:ext cx="3637598"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11480" y="3464562"/>
            <a:ext cx="3636169"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180522" y="3464562"/>
            <a:ext cx="3637598"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2/18/2021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3"/>
            <a:ext cx="2707481" cy="170434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11481" y="2235202"/>
            <a:ext cx="2707481" cy="6749839"/>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217545" y="400474"/>
            <a:ext cx="4600575" cy="8584566"/>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2/18/2021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0" y="894080"/>
            <a:ext cx="4937760" cy="766022"/>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645920" y="2686897"/>
            <a:ext cx="4937760" cy="5811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645920" y="1711287"/>
            <a:ext cx="4937760" cy="77785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11480" y="402802"/>
            <a:ext cx="7406640" cy="1676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11480" y="2346960"/>
            <a:ext cx="7406640" cy="690676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11480" y="9411125"/>
            <a:ext cx="1920240" cy="535517"/>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2/18/2021</a:t>
            </a:fld>
            <a:endParaRPr lang="en-US"/>
          </a:p>
        </p:txBody>
      </p:sp>
      <p:sp>
        <p:nvSpPr>
          <p:cNvPr id="3" name="Footer Placeholder 2"/>
          <p:cNvSpPr>
            <a:spLocks noGrp="1"/>
          </p:cNvSpPr>
          <p:nvPr>
            <p:ph type="ftr" sz="quarter" idx="3"/>
          </p:nvPr>
        </p:nvSpPr>
        <p:spPr>
          <a:xfrm>
            <a:off x="2811780" y="9411125"/>
            <a:ext cx="2606040" cy="535517"/>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132320" y="9411125"/>
            <a:ext cx="685800" cy="535517"/>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g"/><Relationship Id="rId7"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2" cstate="print">
            <a:extLst>
              <a:ext uri="{28A0092B-C50C-407E-A947-70E740481C1C}">
                <a14:useLocalDpi xmlns:a14="http://schemas.microsoft.com/office/drawing/2010/main" val="0"/>
              </a:ext>
            </a:extLst>
          </a:blip>
          <a:stretch/>
        </p:blipFill>
        <p:spPr bwMode="auto">
          <a:xfrm>
            <a:off x="1" y="0"/>
            <a:ext cx="8229599" cy="6173164"/>
          </a:xfrm>
          <a:prstGeom prst="rect">
            <a:avLst/>
          </a:prstGeom>
          <a:ln w="9525">
            <a:noFill/>
            <a:miter lim="800000"/>
            <a:headEnd/>
            <a:tailEnd/>
          </a:ln>
          <a:effectLst/>
          <a:extLst>
            <a:ext uri="{909E8E84-426E-40DD-AFC4-6F175D3DCCD1}">
              <a14:hiddenFill xmlns:a14="http://schemas.microsoft.com/office/drawing/2010/main">
                <a:solidFill>
                  <a:schemeClr val="accent1"/>
                </a:solidFill>
              </a14:hiddenFill>
            </a:ext>
          </a:extLst>
        </p:spPr>
      </p:pic>
      <p:sp>
        <p:nvSpPr>
          <p:cNvPr id="21" name="Rectangle 20"/>
          <p:cNvSpPr/>
          <p:nvPr/>
        </p:nvSpPr>
        <p:spPr>
          <a:xfrm>
            <a:off x="457201" y="9075883"/>
            <a:ext cx="7315198" cy="98583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0" y="6162938"/>
            <a:ext cx="8229599" cy="1636226"/>
          </a:xfrm>
        </p:spPr>
        <p:txBody>
          <a:bodyPr anchor="ctr">
            <a:noAutofit/>
          </a:bodyPr>
          <a:lstStyle/>
          <a:p>
            <a:r>
              <a:rPr lang="en-US" sz="1400" dirty="0">
                <a:solidFill>
                  <a:schemeClr val="tx2">
                    <a:lumMod val="75000"/>
                  </a:schemeClr>
                </a:solidFill>
                <a:latin typeface="Trebuchet MS" panose="020B0603020202020204" pitchFamily="34" charset="0"/>
              </a:rPr>
              <a:t>Gorgeous one-acre lot located in the prestigious gated community of Dunes West, on Toomer Creek, with dock, floater, and lift pilings in place! Just minutes from the Wando River, you can boat, fish, crab, shrimp, paddleboard, kayak, or just float off of this short dock! Dunes West offers resort style amenities with Golf, Tennis, Walking Trails, 3 Pools with water park features, Fitness facility, Playground, and Clubhouse. Available waterfront lots are rare in established upscale communities. </a:t>
            </a:r>
          </a:p>
          <a:p>
            <a:r>
              <a:rPr lang="en-US" sz="1600" b="1" i="1" dirty="0">
                <a:solidFill>
                  <a:schemeClr val="tx2">
                    <a:lumMod val="75000"/>
                  </a:schemeClr>
                </a:solidFill>
                <a:latin typeface="Trebuchet MS" panose="020B0603020202020204" pitchFamily="34" charset="0"/>
              </a:rPr>
              <a:t>Build your dream home here and enjoy your very own waterfront Paradise!!</a:t>
            </a:r>
            <a:endParaRPr lang="en-US" sz="1600" b="1" i="1" dirty="0">
              <a:solidFill>
                <a:schemeClr val="tx2">
                  <a:lumMod val="75000"/>
                </a:schemeClr>
              </a:solidFill>
              <a:latin typeface="Rage Italic" panose="03070502040507070304" pitchFamily="66" charset="0"/>
            </a:endParaRPr>
          </a:p>
        </p:txBody>
      </p:sp>
      <p:sp>
        <p:nvSpPr>
          <p:cNvPr id="17" name="Rectangle 16"/>
          <p:cNvSpPr/>
          <p:nvPr/>
        </p:nvSpPr>
        <p:spPr>
          <a:xfrm>
            <a:off x="457202" y="9078444"/>
            <a:ext cx="7315199" cy="823302"/>
          </a:xfrm>
          <a:prstGeom prst="rect">
            <a:avLst/>
          </a:prstGeom>
        </p:spPr>
        <p:txBody>
          <a:bodyPr wrap="square">
            <a:spAutoFit/>
          </a:bodyPr>
          <a:lstStyle/>
          <a:p>
            <a:pPr algn="ctr"/>
            <a:r>
              <a:rPr lang="en-US" sz="1600" dirty="0">
                <a:solidFill>
                  <a:srgbClr val="00325C"/>
                </a:solidFill>
                <a:latin typeface="Trebuchet MS" panose="020B0603020202020204" pitchFamily="34" charset="0"/>
              </a:rPr>
              <a:t>Wendy Arnsdorff</a:t>
            </a:r>
          </a:p>
          <a:p>
            <a:pPr algn="ctr"/>
            <a:r>
              <a:rPr lang="en-US" sz="1050" dirty="0">
                <a:solidFill>
                  <a:srgbClr val="00325C"/>
                </a:solidFill>
                <a:latin typeface="Trebuchet MS" panose="020B0603020202020204" pitchFamily="34" charset="0"/>
              </a:rPr>
              <a:t>843-364-8619 – M :: 843-284-1800 – O</a:t>
            </a:r>
          </a:p>
          <a:p>
            <a:pPr algn="ctr"/>
            <a:r>
              <a:rPr lang="en-US" sz="1050" dirty="0">
                <a:solidFill>
                  <a:srgbClr val="00325C"/>
                </a:solidFill>
                <a:latin typeface="Trebuchet MS" panose="020B0603020202020204" pitchFamily="34" charset="0"/>
              </a:rPr>
              <a:t>wendy.arnsdorff@carolinaone.com</a:t>
            </a:r>
            <a:br>
              <a:rPr lang="en-US" sz="1050" dirty="0">
                <a:solidFill>
                  <a:srgbClr val="00325C"/>
                </a:solidFill>
                <a:latin typeface="Trebuchet MS" panose="020B0603020202020204" pitchFamily="34" charset="0"/>
              </a:rPr>
            </a:br>
            <a:r>
              <a:rPr lang="en-US" sz="1050" dirty="0">
                <a:solidFill>
                  <a:srgbClr val="00325C"/>
                </a:solidFill>
                <a:latin typeface="Trebuchet MS" panose="020B0603020202020204" pitchFamily="34" charset="0"/>
              </a:rPr>
              <a:t>www.wendyarnsdorff.com</a:t>
            </a:r>
          </a:p>
        </p:txBody>
      </p:sp>
      <p:sp>
        <p:nvSpPr>
          <p:cNvPr id="18" name="Rectangle 17"/>
          <p:cNvSpPr/>
          <p:nvPr/>
        </p:nvSpPr>
        <p:spPr>
          <a:xfrm>
            <a:off x="444498" y="9856534"/>
            <a:ext cx="7327903" cy="200055"/>
          </a:xfrm>
          <a:prstGeom prst="rect">
            <a:avLst/>
          </a:prstGeom>
        </p:spPr>
        <p:txBody>
          <a:bodyPr wrap="square" anchor="ctr">
            <a:spAutoFit/>
          </a:bodyPr>
          <a:lstStyle/>
          <a:p>
            <a:pPr algn="ctr"/>
            <a:r>
              <a:rPr lang="en-US" sz="700" dirty="0">
                <a:solidFill>
                  <a:schemeClr val="accent1">
                    <a:lumMod val="50000"/>
                  </a:schemeClr>
                </a:solidFill>
                <a:latin typeface="Trebuchet MS" panose="020B0603020202020204" pitchFamily="34" charset="0"/>
              </a:rPr>
              <a:t>Carolina One Real Estate :: Mt. Pleasant North Office :: 2713 N Highway 17 :: Mt. Pleasant, SC 29466</a:t>
            </a:r>
          </a:p>
        </p:txBody>
      </p:sp>
      <p:sp>
        <p:nvSpPr>
          <p:cNvPr id="23" name="Rectangle 22"/>
          <p:cNvSpPr/>
          <p:nvPr/>
        </p:nvSpPr>
        <p:spPr>
          <a:xfrm>
            <a:off x="0" y="1"/>
            <a:ext cx="8229600" cy="523220"/>
          </a:xfrm>
          <a:prstGeom prst="rect">
            <a:avLst/>
          </a:prstGeom>
          <a:noFill/>
        </p:spPr>
        <p:txBody>
          <a:bodyPr wrap="square">
            <a:spAutoFit/>
          </a:bodyPr>
          <a:lstStyle/>
          <a:p>
            <a:r>
              <a:rPr lang="en-US" sz="2800" b="1" i="1" dirty="0">
                <a:ln w="3175">
                  <a:noFill/>
                </a:ln>
                <a:solidFill>
                  <a:srgbClr val="002060"/>
                </a:solidFill>
                <a:latin typeface="IncognitoMeridies" panose="00000400000000000000" pitchFamily="2" charset="0"/>
              </a:rPr>
              <a:t>1 Acre Waterfront Lot - Rare Opportunity!</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6157" y="9224460"/>
            <a:ext cx="1000889" cy="688685"/>
          </a:xfrm>
          <a:prstGeom prst="rect">
            <a:avLst/>
          </a:prstGeom>
        </p:spPr>
      </p:pic>
      <p:sp>
        <p:nvSpPr>
          <p:cNvPr id="2" name="Title 1"/>
          <p:cNvSpPr>
            <a:spLocks noGrp="1"/>
          </p:cNvSpPr>
          <p:nvPr>
            <p:ph type="ctrTitle"/>
          </p:nvPr>
        </p:nvSpPr>
        <p:spPr>
          <a:xfrm>
            <a:off x="1" y="5105400"/>
            <a:ext cx="8229598" cy="975702"/>
          </a:xfrm>
        </p:spPr>
        <p:txBody>
          <a:bodyPr anchor="ctr">
            <a:noAutofit/>
            <a:scene3d>
              <a:camera prst="orthographicFront"/>
              <a:lightRig rig="soft" dir="t">
                <a:rot lat="0" lon="0" rev="17220000"/>
              </a:lightRig>
            </a:scene3d>
            <a:sp3d prstMaterial="softEdge"/>
          </a:bodyPr>
          <a:lstStyle/>
          <a:p>
            <a:pPr algn="r"/>
            <a:r>
              <a:rPr lang="en-US" sz="2800" b="0" cap="none" dirty="0">
                <a:ln w="3175" cmpd="sng">
                  <a:noFill/>
                  <a:prstDash val="solid"/>
                </a:ln>
                <a:solidFill>
                  <a:schemeClr val="bg1"/>
                </a:solidFill>
                <a:effectLst>
                  <a:outerShdw blurRad="50800" dist="38100" dir="2700000" algn="tl" rotWithShape="0">
                    <a:prstClr val="black">
                      <a:alpha val="40000"/>
                    </a:prstClr>
                  </a:outerShdw>
                </a:effectLst>
                <a:latin typeface="Trebuchet MS" panose="020B0603020202020204" pitchFamily="34" charset="0"/>
              </a:rPr>
              <a:t>2003 Shell Ring Circle</a:t>
            </a:r>
            <a:br>
              <a:rPr lang="en-US" sz="2800" b="0" cap="none" dirty="0">
                <a:ln w="3175" cmpd="sng">
                  <a:noFill/>
                  <a:prstDash val="solid"/>
                </a:ln>
                <a:solidFill>
                  <a:schemeClr val="bg1"/>
                </a:solidFill>
                <a:effectLst>
                  <a:outerShdw blurRad="50800" dist="38100" dir="2700000" algn="tl" rotWithShape="0">
                    <a:prstClr val="black">
                      <a:alpha val="40000"/>
                    </a:prstClr>
                  </a:outerShdw>
                </a:effectLst>
                <a:latin typeface="Trebuchet MS" panose="020B0603020202020204" pitchFamily="34" charset="0"/>
              </a:rPr>
            </a:br>
            <a:r>
              <a:rPr lang="en-US" sz="1800" b="0" cap="none" dirty="0">
                <a:ln w="3175" cmpd="sng">
                  <a:noFill/>
                  <a:prstDash val="solid"/>
                </a:ln>
                <a:solidFill>
                  <a:schemeClr val="bg1"/>
                </a:solidFill>
                <a:effectLst>
                  <a:outerShdw blurRad="50800" dist="38100" dir="2700000" algn="tl" rotWithShape="0">
                    <a:prstClr val="black">
                      <a:alpha val="40000"/>
                    </a:prstClr>
                  </a:outerShdw>
                </a:effectLst>
                <a:latin typeface="Trebuchet MS" panose="020B0603020202020204" pitchFamily="34" charset="0"/>
              </a:rPr>
              <a:t>Dunes West :: Mount Pleasant</a:t>
            </a:r>
            <a:br>
              <a:rPr lang="en-US" sz="1800" b="0" cap="none" dirty="0">
                <a:ln w="3175" cmpd="sng">
                  <a:noFill/>
                  <a:prstDash val="solid"/>
                </a:ln>
                <a:solidFill>
                  <a:schemeClr val="bg1"/>
                </a:solidFill>
                <a:effectLst>
                  <a:outerShdw blurRad="50800" dist="38100" dir="2700000" algn="tl" rotWithShape="0">
                    <a:prstClr val="black">
                      <a:alpha val="40000"/>
                    </a:prstClr>
                  </a:outerShdw>
                </a:effectLst>
                <a:latin typeface="Trebuchet MS" panose="020B0603020202020204" pitchFamily="34" charset="0"/>
              </a:rPr>
            </a:br>
            <a:r>
              <a:rPr lang="en-US" sz="1800" b="0" cap="none" dirty="0">
                <a:ln w="3175" cmpd="sng">
                  <a:noFill/>
                  <a:prstDash val="solid"/>
                </a:ln>
                <a:solidFill>
                  <a:schemeClr val="bg1"/>
                </a:solidFill>
                <a:effectLst>
                  <a:outerShdw blurRad="50800" dist="38100" dir="2700000" algn="tl" rotWithShape="0">
                    <a:prstClr val="black">
                      <a:alpha val="40000"/>
                    </a:prstClr>
                  </a:outerShdw>
                </a:effectLst>
                <a:latin typeface="Trebuchet MS" panose="020B0603020202020204" pitchFamily="34" charset="0"/>
              </a:rPr>
              <a:t>MLS# 20027338 :: $650,000</a:t>
            </a:r>
            <a:endParaRPr lang="en-US" sz="1200" b="0" cap="none" dirty="0">
              <a:ln w="3175" cmpd="sng">
                <a:noFill/>
                <a:prstDash val="solid"/>
              </a:ln>
              <a:solidFill>
                <a:schemeClr val="bg1"/>
              </a:solidFill>
              <a:effectLst>
                <a:outerShdw blurRad="50800" dist="38100" dir="2700000" algn="tl" rotWithShape="0">
                  <a:prstClr val="black">
                    <a:alpha val="40000"/>
                  </a:prstClr>
                </a:outerShdw>
              </a:effectLst>
              <a:latin typeface="Trebuchet MS" panose="020B0603020202020204" pitchFamily="34" charset="0"/>
            </a:endParaRPr>
          </a:p>
        </p:txBody>
      </p:sp>
      <p:sp>
        <p:nvSpPr>
          <p:cNvPr id="5" name="Diagonal Stripe 4"/>
          <p:cNvSpPr/>
          <p:nvPr/>
        </p:nvSpPr>
        <p:spPr>
          <a:xfrm rot="5400000">
            <a:off x="8230445" y="-391179"/>
            <a:ext cx="1827110" cy="1828800"/>
          </a:xfrm>
          <a:prstGeom prst="diagStripe">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6" name="TextBox 5"/>
          <p:cNvSpPr txBox="1"/>
          <p:nvPr/>
        </p:nvSpPr>
        <p:spPr>
          <a:xfrm rot="2716896">
            <a:off x="9019650" y="-53044"/>
            <a:ext cx="1576072" cy="646331"/>
          </a:xfrm>
          <a:prstGeom prst="rect">
            <a:avLst/>
          </a:prstGeom>
          <a:noFill/>
        </p:spPr>
        <p:txBody>
          <a:bodyPr wrap="none" rtlCol="0">
            <a:spAutoFit/>
          </a:bodyPr>
          <a:lstStyle/>
          <a:p>
            <a:pPr algn="ctr"/>
            <a:r>
              <a:rPr lang="en-US" sz="1800" b="1" i="1" dirty="0">
                <a:solidFill>
                  <a:schemeClr val="bg1"/>
                </a:solidFill>
                <a:effectLst>
                  <a:outerShdw blurRad="38100" dist="38100" dir="2700000" algn="tl">
                    <a:srgbClr val="000000">
                      <a:alpha val="43137"/>
                    </a:srgbClr>
                  </a:outerShdw>
                </a:effectLst>
                <a:latin typeface="Trebuchet MS" panose="020B0603020202020204" pitchFamily="34" charset="0"/>
              </a:rPr>
              <a:t>New</a:t>
            </a:r>
          </a:p>
          <a:p>
            <a:pPr algn="ctr"/>
            <a:r>
              <a:rPr lang="en-US" sz="1800" b="1" i="1" dirty="0">
                <a:solidFill>
                  <a:schemeClr val="bg1"/>
                </a:solidFill>
                <a:effectLst>
                  <a:outerShdw blurRad="38100" dist="38100" dir="2700000" algn="tl">
                    <a:srgbClr val="000000">
                      <a:alpha val="43137"/>
                    </a:srgbClr>
                  </a:outerShdw>
                </a:effectLst>
                <a:latin typeface="Trebuchet MS" panose="020B0603020202020204" pitchFamily="34" charset="0"/>
              </a:rPr>
              <a:t>Construction</a:t>
            </a:r>
          </a:p>
        </p:txBody>
      </p:sp>
      <p:pic>
        <p:nvPicPr>
          <p:cNvPr id="9" name="Picture 2" descr="http://photos.flexmls.com/chs/201410281947281984660000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2" y="9073321"/>
            <a:ext cx="1043673" cy="99096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0" y="7801727"/>
            <a:ext cx="1586096" cy="1189758"/>
          </a:xfrm>
          <a:prstGeom prst="rect">
            <a:avLst/>
          </a:prstGeom>
          <a:ln>
            <a:noFill/>
          </a:ln>
        </p:spPr>
      </p:pic>
      <p:pic>
        <p:nvPicPr>
          <p:cNvPr id="27" name="Picture 26"/>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6648798" y="7801727"/>
            <a:ext cx="1580802" cy="1185787"/>
          </a:xfrm>
          <a:prstGeom prst="rect">
            <a:avLst/>
          </a:prstGeom>
          <a:ln>
            <a:noFill/>
          </a:ln>
        </p:spPr>
      </p:pic>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662123" y="7801820"/>
            <a:ext cx="1586249" cy="1189686"/>
          </a:xfrm>
          <a:prstGeom prst="rect">
            <a:avLst/>
          </a:prstGeom>
          <a:ln>
            <a:noFill/>
          </a:ln>
        </p:spPr>
      </p:pic>
      <p:pic>
        <p:nvPicPr>
          <p:cNvPr id="20" name="Picture 19">
            <a:extLst>
              <a:ext uri="{FF2B5EF4-FFF2-40B4-BE49-F238E27FC236}">
                <a16:creationId xmlns:a16="http://schemas.microsoft.com/office/drawing/2014/main" id="{FA2F6613-BD8C-48B8-97FB-D15A0F5BAADD}"/>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4986675" y="7801727"/>
            <a:ext cx="1586096" cy="1189758"/>
          </a:xfrm>
          <a:prstGeom prst="rect">
            <a:avLst/>
          </a:prstGeom>
          <a:ln>
            <a:noFill/>
          </a:ln>
        </p:spPr>
      </p:pic>
      <p:sp>
        <p:nvSpPr>
          <p:cNvPr id="7" name="Rectangle 6">
            <a:extLst>
              <a:ext uri="{FF2B5EF4-FFF2-40B4-BE49-F238E27FC236}">
                <a16:creationId xmlns:a16="http://schemas.microsoft.com/office/drawing/2014/main" id="{D3ACE23C-74BA-41D7-97CE-A7FC7032DF81}"/>
              </a:ext>
            </a:extLst>
          </p:cNvPr>
          <p:cNvSpPr/>
          <p:nvPr/>
        </p:nvSpPr>
        <p:spPr>
          <a:xfrm>
            <a:off x="-5110386" y="2888012"/>
            <a:ext cx="4500786" cy="1815882"/>
          </a:xfrm>
          <a:prstGeom prst="rect">
            <a:avLst/>
          </a:prstGeom>
        </p:spPr>
        <p:txBody>
          <a:bodyPr wrap="square" numCol="2">
            <a:spAutoFit/>
          </a:bodyPr>
          <a:lstStyle/>
          <a:p>
            <a:pPr marL="171450" indent="-171450">
              <a:buFont typeface="Arial" panose="020B0604020202020204" pitchFamily="34" charset="0"/>
              <a:buChar char="•"/>
            </a:pPr>
            <a:r>
              <a:rPr lang="en-US" sz="1400" dirty="0">
                <a:solidFill>
                  <a:schemeClr val="tx2"/>
                </a:solidFill>
                <a:latin typeface="Trebuchet MS" panose="020B0603020202020204" pitchFamily="34" charset="0"/>
              </a:rPr>
              <a:t>5 Bedrooms, 4.5 Baths</a:t>
            </a:r>
          </a:p>
          <a:p>
            <a:pPr marL="171450" indent="-171450">
              <a:buFont typeface="Arial" panose="020B0604020202020204" pitchFamily="34" charset="0"/>
              <a:buChar char="•"/>
            </a:pPr>
            <a:r>
              <a:rPr lang="en-US" sz="1400" dirty="0">
                <a:solidFill>
                  <a:schemeClr val="tx2"/>
                </a:solidFill>
                <a:latin typeface="Trebuchet MS" panose="020B0603020202020204" pitchFamily="34" charset="0"/>
              </a:rPr>
              <a:t>Resort Style Pool and Patio Areas</a:t>
            </a:r>
          </a:p>
          <a:p>
            <a:pPr marL="171450" indent="-171450">
              <a:buFont typeface="Arial" panose="020B0604020202020204" pitchFamily="34" charset="0"/>
              <a:buChar char="•"/>
            </a:pPr>
            <a:r>
              <a:rPr lang="en-US" sz="1400" dirty="0">
                <a:solidFill>
                  <a:schemeClr val="tx2"/>
                </a:solidFill>
                <a:latin typeface="Trebuchet MS" panose="020B0603020202020204" pitchFamily="34" charset="0"/>
              </a:rPr>
              <a:t>Exceptional Rental History</a:t>
            </a:r>
          </a:p>
          <a:p>
            <a:pPr marL="171450" indent="-171450">
              <a:buFont typeface="Arial" panose="020B0604020202020204" pitchFamily="34" charset="0"/>
              <a:buChar char="•"/>
            </a:pPr>
            <a:r>
              <a:rPr lang="en-US" sz="1400" dirty="0">
                <a:solidFill>
                  <a:schemeClr val="tx2"/>
                </a:solidFill>
                <a:latin typeface="Trebuchet MS" panose="020B0603020202020204" pitchFamily="34" charset="0"/>
              </a:rPr>
              <a:t>Rare Double Lot</a:t>
            </a:r>
          </a:p>
          <a:p>
            <a:pPr marL="171450" indent="-171450">
              <a:buFont typeface="Arial" panose="020B0604020202020204" pitchFamily="34" charset="0"/>
              <a:buChar char="•"/>
            </a:pPr>
            <a:r>
              <a:rPr lang="en-US" sz="1400" dirty="0">
                <a:solidFill>
                  <a:schemeClr val="tx2"/>
                </a:solidFill>
                <a:latin typeface="Trebuchet MS" panose="020B0603020202020204" pitchFamily="34" charset="0"/>
              </a:rPr>
              <a:t>Block from Beach</a:t>
            </a:r>
          </a:p>
          <a:p>
            <a:pPr marL="171450" indent="-171450">
              <a:buFont typeface="Arial" panose="020B0604020202020204" pitchFamily="34" charset="0"/>
              <a:buChar char="•"/>
            </a:pPr>
            <a:r>
              <a:rPr lang="en-US" sz="1400" dirty="0">
                <a:solidFill>
                  <a:schemeClr val="tx2"/>
                </a:solidFill>
                <a:latin typeface="Trebuchet MS" panose="020B0603020202020204" pitchFamily="34" charset="0"/>
              </a:rPr>
              <a:t>2 Huge Great Rooms</a:t>
            </a:r>
          </a:p>
          <a:p>
            <a:pPr marL="171450" indent="-171450">
              <a:buFont typeface="Arial" panose="020B0604020202020204" pitchFamily="34" charset="0"/>
              <a:buChar char="•"/>
            </a:pPr>
            <a:r>
              <a:rPr lang="en-US" sz="1400" dirty="0">
                <a:solidFill>
                  <a:schemeClr val="tx2"/>
                </a:solidFill>
                <a:latin typeface="Trebuchet MS" panose="020B0603020202020204" pitchFamily="34" charset="0"/>
              </a:rPr>
              <a:t>Expansive Screened Porches</a:t>
            </a:r>
          </a:p>
          <a:p>
            <a:pPr marL="171450" indent="-171450">
              <a:buFont typeface="Arial" panose="020B0604020202020204" pitchFamily="34" charset="0"/>
              <a:buChar char="•"/>
            </a:pPr>
            <a:r>
              <a:rPr lang="en-US" sz="1400" dirty="0">
                <a:solidFill>
                  <a:schemeClr val="tx2"/>
                </a:solidFill>
                <a:latin typeface="Trebuchet MS" panose="020B0603020202020204" pitchFamily="34" charset="0"/>
              </a:rPr>
              <a:t>Separate Grilling and Observatory Decks</a:t>
            </a:r>
          </a:p>
          <a:p>
            <a:pPr marL="171450" indent="-171450">
              <a:buFont typeface="Arial" panose="020B0604020202020204" pitchFamily="34" charset="0"/>
              <a:buChar char="•"/>
            </a:pPr>
            <a:r>
              <a:rPr lang="en-US" sz="1400" dirty="0">
                <a:solidFill>
                  <a:schemeClr val="tx2"/>
                </a:solidFill>
                <a:latin typeface="Trebuchet MS" panose="020B0603020202020204" pitchFamily="34" charset="0"/>
              </a:rPr>
              <a:t>Multiple Fireplaces</a:t>
            </a:r>
          </a:p>
          <a:p>
            <a:pPr marL="171450" indent="-171450">
              <a:buFont typeface="Arial" panose="020B0604020202020204" pitchFamily="34" charset="0"/>
              <a:buChar char="•"/>
            </a:pPr>
            <a:r>
              <a:rPr lang="en-US" sz="1400" dirty="0">
                <a:solidFill>
                  <a:schemeClr val="tx2"/>
                </a:solidFill>
                <a:latin typeface="Trebuchet MS" panose="020B0603020202020204" pitchFamily="34" charset="0"/>
              </a:rPr>
              <a:t>Short walk to Restaurants &amp; Shopping</a:t>
            </a:r>
          </a:p>
        </p:txBody>
      </p:sp>
      <p:pic>
        <p:nvPicPr>
          <p:cNvPr id="4" name="Picture 3">
            <a:extLst>
              <a:ext uri="{FF2B5EF4-FFF2-40B4-BE49-F238E27FC236}">
                <a16:creationId xmlns:a16="http://schemas.microsoft.com/office/drawing/2014/main" id="{8BF00A91-22FF-4F49-967F-EB48A7511122}"/>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3324399" y="7801727"/>
            <a:ext cx="1586249" cy="1189872"/>
          </a:xfrm>
          <a:prstGeom prst="rect">
            <a:avLst/>
          </a:prstGeom>
          <a:ln>
            <a:noFill/>
          </a:ln>
        </p:spPr>
      </p:pic>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434</TotalTime>
  <Words>221</Words>
  <Application>Microsoft Office PowerPoint</Application>
  <PresentationFormat>Custom</PresentationFormat>
  <Paragraphs>20</Paragraphs>
  <Slides>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vt:i4>
      </vt:variant>
    </vt:vector>
  </HeadingPairs>
  <TitlesOfParts>
    <vt:vector size="11" baseType="lpstr">
      <vt:lpstr>Arial</vt:lpstr>
      <vt:lpstr>Book Antiqua</vt:lpstr>
      <vt:lpstr>IncognitoMeridies</vt:lpstr>
      <vt:lpstr>Lucida Sans</vt:lpstr>
      <vt:lpstr>Rage Italic</vt:lpstr>
      <vt:lpstr>Trebuchet MS</vt:lpstr>
      <vt:lpstr>Wingdings</vt:lpstr>
      <vt:lpstr>Wingdings 2</vt:lpstr>
      <vt:lpstr>Wingdings 3</vt:lpstr>
      <vt:lpstr>Apex</vt:lpstr>
      <vt:lpstr>2003 Shell Ring Circle Dunes West :: Mount Pleasant MLS# 20027338 :: $650,000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76</cp:revision>
  <dcterms:created xsi:type="dcterms:W3CDTF">2006-08-16T00:00:00Z</dcterms:created>
  <dcterms:modified xsi:type="dcterms:W3CDTF">2021-02-18T15:18:06Z</dcterms:modified>
</cp:coreProperties>
</file>