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Blur/>
                    </a14:imgEffect>
                    <a14:imgEffect>
                      <a14:brightnessContrast bright="-2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71439" y="912096"/>
            <a:ext cx="5972561" cy="1145304"/>
          </a:xfrm>
        </p:spPr>
        <p:txBody>
          <a:bodyPr>
            <a:normAutofit/>
          </a:bodyPr>
          <a:lstStyle/>
          <a:p>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2004 Hammond Drive</a:t>
            </a:r>
            <a:br>
              <a:rPr lang="en-US"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Park West ~ Mount Pleasant, SC 29466</a:t>
            </a:r>
            <a:br>
              <a:rPr lang="en-US"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MLS# 17004767 ~ $399,900</a:t>
            </a:r>
            <a:endParaRPr lang="en-US" sz="1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4434048" y="5736789"/>
            <a:ext cx="3438237" cy="923926"/>
          </a:xfrm>
        </p:spPr>
        <p:txBody>
          <a:bodyPr anchor="ctr">
            <a:normAutofit fontScale="62500" lnSpcReduction="20000"/>
          </a:bodyPr>
          <a:lstStyle/>
          <a:p>
            <a:r>
              <a:rPr lang="en-US" sz="16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Peggy Flanagan Morse</a:t>
            </a:r>
          </a:p>
          <a:p>
            <a:r>
              <a:rPr lang="en-US" sz="15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Realtor, ABR</a:t>
            </a:r>
            <a:br>
              <a:rPr lang="en-US" sz="15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5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(843) 860-4953</a:t>
            </a:r>
            <a:br>
              <a:rPr lang="en-US" sz="15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5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pmorse@carolinaone.com</a:t>
            </a:r>
          </a:p>
          <a:p>
            <a:r>
              <a:rPr lang="en-US" sz="15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www.peggymorse.com </a:t>
            </a:r>
          </a:p>
          <a:p>
            <a:endParaRPr lang="en-US" sz="11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10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Carolina One Real Estate | 2713 Highway 17 North | Mt Pleasant, SC 29466</a:t>
            </a:r>
          </a:p>
        </p:txBody>
      </p:sp>
      <p:pic>
        <p:nvPicPr>
          <p:cNvPr id="1026" name="Picture 2"/>
          <p:cNvPicPr>
            <a:picLocks noChangeAspect="1" noChangeArrowheads="1"/>
          </p:cNvPicPr>
          <p:nvPr/>
        </p:nvPicPr>
        <p:blipFill>
          <a:blip r:embed="rId4"/>
          <a:stretch>
            <a:fillRect/>
          </a:stretch>
        </p:blipFill>
        <p:spPr bwMode="auto">
          <a:xfrm>
            <a:off x="8113277" y="5851090"/>
            <a:ext cx="602098"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731" y="5851090"/>
            <a:ext cx="695326"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171439" y="2425996"/>
            <a:ext cx="5972562" cy="3108543"/>
          </a:xfrm>
          <a:prstGeom prst="rect">
            <a:avLst/>
          </a:prstGeom>
          <a:noFill/>
        </p:spPr>
        <p:txBody>
          <a:bodyPr wrap="square">
            <a:spAutoFit/>
          </a:bodyPr>
          <a:lstStyle/>
          <a:p>
            <a:pPr algn="ctr"/>
            <a:r>
              <a:rPr lang="en-US" sz="1400" dirty="0">
                <a:effectLst>
                  <a:outerShdw blurRad="38100" dist="38100" dir="2700000" algn="tl">
                    <a:srgbClr val="000000">
                      <a:alpha val="43137"/>
                    </a:srgbClr>
                  </a:outerShdw>
                </a:effectLst>
              </a:rPr>
              <a:t>Remodeled, spacious home ready for your personal touch! Newer kitchen cabinets, granite counter tops, ceramic tile, stainless appl. Added coffered ceilings, recessed lighting, designer fans and wainscoting. MBR suite features vaulted ceiling, dual vanities, two lg. walk-in closets with built-ins, soaking tub and separate water closet. 3rd and 4th BRs share Jack and Jill bath. Extra space for office nook on 2nd. Laundry Rm on 1st plus W/D hook-ups in Upstairs Bonus Room. Huge screened porch constructed of powdered aluminum and tile floor. Few homes at this price can offer the beauty and privacy of woods on the </a:t>
            </a:r>
            <a:r>
              <a:rPr lang="en-US" sz="1400" dirty="0" err="1">
                <a:effectLst>
                  <a:outerShdw blurRad="38100" dist="38100" dir="2700000" algn="tl">
                    <a:srgbClr val="000000">
                      <a:alpha val="43137"/>
                    </a:srgbClr>
                  </a:outerShdw>
                </a:effectLst>
              </a:rPr>
              <a:t>rt</a:t>
            </a:r>
            <a:r>
              <a:rPr lang="en-US" sz="1400" dirty="0">
                <a:effectLst>
                  <a:outerShdw blurRad="38100" dist="38100" dir="2700000" algn="tl">
                    <a:srgbClr val="000000">
                      <a:alpha val="43137"/>
                    </a:srgbClr>
                  </a:outerShdw>
                </a:effectLst>
              </a:rPr>
              <a:t> side and back yard w/ it's own path to pond. Easy in and out of Park West. Bike to Shopping, Rec. </a:t>
            </a:r>
            <a:r>
              <a:rPr lang="en-US" sz="1400" dirty="0" err="1">
                <a:effectLst>
                  <a:outerShdw blurRad="38100" dist="38100" dir="2700000" algn="tl">
                    <a:srgbClr val="000000">
                      <a:alpha val="43137"/>
                    </a:srgbClr>
                  </a:outerShdw>
                </a:effectLst>
              </a:rPr>
              <a:t>Ctr</a:t>
            </a:r>
            <a:r>
              <a:rPr lang="en-US" sz="1400" dirty="0">
                <a:effectLst>
                  <a:outerShdw blurRad="38100" dist="38100" dir="2700000" algn="tl">
                    <a:srgbClr val="000000">
                      <a:alpha val="43137"/>
                    </a:srgbClr>
                  </a:outerShdw>
                </a:effectLst>
              </a:rPr>
              <a:t>/Pools. Taxes shown at 6% rate.</a:t>
            </a:r>
          </a:p>
          <a:p>
            <a:pPr algn="ctr"/>
            <a:endParaRPr lang="en-US" sz="1400" dirty="0">
              <a:effectLst>
                <a:outerShdw blurRad="38100" dist="38100" dir="2700000" algn="tl">
                  <a:srgbClr val="000000">
                    <a:alpha val="43137"/>
                  </a:srgbClr>
                </a:outerShdw>
              </a:effectLst>
            </a:endParaRPr>
          </a:p>
          <a:p>
            <a:pPr marL="285750" indent="-285750" algn="ctr">
              <a:buFont typeface="Wingdings" panose="05000000000000000000" pitchFamily="2" charset="2"/>
              <a:buChar char="ü"/>
            </a:pPr>
            <a:r>
              <a:rPr lang="en-US" sz="1400" dirty="0">
                <a:effectLst>
                  <a:outerShdw blurRad="38100" dist="38100" dir="2700000" algn="tl">
                    <a:srgbClr val="000000">
                      <a:alpha val="43137"/>
                    </a:srgbClr>
                  </a:outerShdw>
                </a:effectLst>
              </a:rPr>
              <a:t>Lowest Price per </a:t>
            </a:r>
            <a:r>
              <a:rPr lang="en-US" sz="1400" dirty="0" err="1">
                <a:effectLst>
                  <a:outerShdw blurRad="38100" dist="38100" dir="2700000" algn="tl">
                    <a:srgbClr val="000000">
                      <a:alpha val="43137"/>
                    </a:srgbClr>
                  </a:outerShdw>
                </a:effectLst>
              </a:rPr>
              <a:t>sft</a:t>
            </a:r>
            <a:r>
              <a:rPr lang="en-US" sz="1400" dirty="0">
                <a:effectLst>
                  <a:outerShdw blurRad="38100" dist="38100" dir="2700000" algn="tl">
                    <a:srgbClr val="000000">
                      <a:alpha val="43137"/>
                    </a:srgbClr>
                  </a:outerShdw>
                </a:effectLst>
              </a:rPr>
              <a:t>. among comparable active listings</a:t>
            </a:r>
          </a:p>
          <a:p>
            <a:pPr marL="285750" indent="-285750" algn="ctr">
              <a:buFont typeface="Wingdings" panose="05000000000000000000" pitchFamily="2" charset="2"/>
              <a:buChar char="ü"/>
            </a:pPr>
            <a:r>
              <a:rPr lang="en-US" sz="1400" dirty="0">
                <a:effectLst>
                  <a:outerShdw blurRad="38100" dist="38100" dir="2700000" algn="tl">
                    <a:srgbClr val="000000">
                      <a:alpha val="43137"/>
                    </a:srgbClr>
                  </a:outerShdw>
                </a:effectLst>
              </a:rPr>
              <a:t>Lowest Price among </a:t>
            </a:r>
            <a:r>
              <a:rPr lang="en-US" sz="1400" dirty="0" err="1">
                <a:effectLst>
                  <a:outerShdw blurRad="38100" dist="38100" dir="2700000" algn="tl">
                    <a:srgbClr val="000000">
                      <a:alpha val="43137"/>
                    </a:srgbClr>
                  </a:outerShdw>
                </a:effectLst>
              </a:rPr>
              <a:t>comparables</a:t>
            </a:r>
            <a:r>
              <a:rPr lang="en-US" sz="1400" dirty="0">
                <a:effectLst>
                  <a:outerShdw blurRad="38100" dist="38100" dir="2700000" algn="tl">
                    <a:srgbClr val="000000">
                      <a:alpha val="43137"/>
                    </a:srgbClr>
                  </a:outerShdw>
                </a:effectLst>
              </a:rPr>
              <a:t> that are under contract</a:t>
            </a:r>
          </a:p>
          <a:p>
            <a:pPr marL="285750" indent="-285750" algn="ctr">
              <a:buFont typeface="Wingdings" panose="05000000000000000000" pitchFamily="2" charset="2"/>
              <a:buChar char="ü"/>
            </a:pPr>
            <a:r>
              <a:rPr lang="en-US" sz="1400" dirty="0">
                <a:effectLst>
                  <a:outerShdw blurRad="38100" dist="38100" dir="2700000" algn="tl">
                    <a:srgbClr val="000000">
                      <a:alpha val="43137"/>
                    </a:srgbClr>
                  </a:outerShdw>
                </a:effectLst>
              </a:rPr>
              <a:t>Lowest price per </a:t>
            </a:r>
            <a:r>
              <a:rPr lang="en-US" sz="1400" dirty="0" err="1">
                <a:effectLst>
                  <a:outerShdw blurRad="38100" dist="38100" dir="2700000" algn="tl">
                    <a:srgbClr val="000000">
                      <a:alpha val="43137"/>
                    </a:srgbClr>
                  </a:outerShdw>
                </a:effectLst>
              </a:rPr>
              <a:t>sft</a:t>
            </a:r>
            <a:r>
              <a:rPr lang="en-US" sz="1400" dirty="0">
                <a:effectLst>
                  <a:outerShdw blurRad="38100" dist="38100" dir="2700000" algn="tl">
                    <a:srgbClr val="000000">
                      <a:alpha val="43137"/>
                    </a:srgbClr>
                  </a:outerShdw>
                </a:effectLst>
              </a:rPr>
              <a:t> among comparable sold in 6 months!</a:t>
            </a:r>
          </a:p>
        </p:txBody>
      </p:sp>
      <p:sp>
        <p:nvSpPr>
          <p:cNvPr id="9" name="Rectangle 8"/>
          <p:cNvSpPr/>
          <p:nvPr/>
        </p:nvSpPr>
        <p:spPr>
          <a:xfrm>
            <a:off x="3156410" y="233745"/>
            <a:ext cx="5987590" cy="646331"/>
          </a:xfrm>
          <a:prstGeom prst="rect">
            <a:avLst/>
          </a:prstGeom>
          <a:noFill/>
        </p:spPr>
        <p:txBody>
          <a:bodyPr wrap="square" lIns="91440" tIns="45720" rIns="91440" bIns="45720">
            <a:spAutoFit/>
          </a:bodyPr>
          <a:lstStyle/>
          <a:p>
            <a:pPr algn="ctr"/>
            <a:r>
              <a:rPr lang="en-US" sz="3600" b="1" i="1" dirty="0">
                <a:solidFill>
                  <a:srgbClr val="FFFF00"/>
                </a:solidFill>
                <a:effectLst>
                  <a:outerShdw blurRad="38100" dist="38100" dir="2700000" algn="tl">
                    <a:srgbClr val="000000">
                      <a:alpha val="43137"/>
                    </a:srgbClr>
                  </a:outerShdw>
                </a:effectLst>
                <a:latin typeface="eurofurence" panose="020F0402020203080204" pitchFamily="34" charset="0"/>
              </a:rPr>
              <a:t>New Price! New Staging!</a:t>
            </a:r>
            <a:endParaRPr lang="en-US" sz="2000" b="1" dirty="0">
              <a:ln w="18415" cmpd="sng">
                <a:noFill/>
                <a:prstDash val="solid"/>
              </a:ln>
              <a:solidFill>
                <a:schemeClr val="bg2"/>
              </a:solidFill>
              <a:effectLst>
                <a:outerShdw blurRad="38100" dist="38100" dir="2700000" algn="tl">
                  <a:srgbClr val="000000">
                    <a:alpha val="43137"/>
                  </a:srgbClr>
                </a:outerShdw>
              </a:effectLst>
              <a:latin typeface="eurofurence" panose="020F0402020203080204" pitchFamily="34"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633" y="258356"/>
            <a:ext cx="2943428" cy="1951444"/>
          </a:xfrm>
          <a:prstGeom prst="rect">
            <a:avLst/>
          </a:prstGeom>
          <a:ln>
            <a:solidFill>
              <a:schemeClr val="tx1"/>
            </a:solidFill>
          </a:ln>
          <a:effectLst>
            <a:outerShdw blurRad="63500" sx="102000" sy="102000" algn="ctr" rotWithShape="0">
              <a:prstClr val="black">
                <a:alpha val="40000"/>
              </a:prstClr>
            </a:outerShdw>
          </a:effec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7893" y="2425995"/>
            <a:ext cx="1344168" cy="891160"/>
          </a:xfrm>
          <a:prstGeom prst="rect">
            <a:avLst/>
          </a:prstGeom>
          <a:ln>
            <a:solidFill>
              <a:schemeClr val="tx1"/>
            </a:solidFill>
          </a:ln>
          <a:effectLst>
            <a:outerShdw blurRad="63500" sx="102000" sy="102000" algn="ctr" rotWithShape="0">
              <a:prstClr val="black">
                <a:alpha val="40000"/>
              </a:prstClr>
            </a:outerShdw>
          </a:effectLst>
        </p:spPr>
      </p:pic>
      <p:pic>
        <p:nvPicPr>
          <p:cNvPr id="27" name="Picture 26"/>
          <p:cNvPicPr>
            <a:picLocks noChangeAspect="1"/>
          </p:cNvPicPr>
          <p:nvPr/>
        </p:nvPicPr>
        <p:blipFill rotWithShape="1">
          <a:blip r:embed="rId8" cstate="print">
            <a:extLst>
              <a:ext uri="{28A0092B-C50C-407E-A947-70E740481C1C}">
                <a14:useLocalDpi xmlns:a14="http://schemas.microsoft.com/office/drawing/2010/main" val="0"/>
              </a:ext>
            </a:extLst>
          </a:blip>
          <a:srcRect b="11603"/>
          <a:stretch/>
        </p:blipFill>
        <p:spPr>
          <a:xfrm>
            <a:off x="218633" y="2426258"/>
            <a:ext cx="1344168" cy="891160"/>
          </a:xfrm>
          <a:prstGeom prst="rect">
            <a:avLst/>
          </a:prstGeom>
          <a:ln>
            <a:solidFill>
              <a:schemeClr val="tx1"/>
            </a:solid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8633" y="3533876"/>
            <a:ext cx="1344168" cy="891160"/>
          </a:xfrm>
          <a:prstGeom prst="rect">
            <a:avLst/>
          </a:prstGeom>
          <a:ln>
            <a:solidFill>
              <a:schemeClr val="tx1"/>
            </a:solidFill>
          </a:ln>
          <a:effectLst>
            <a:outerShdw blurRad="63500" sx="102000" sy="102000" algn="ctr" rotWithShape="0">
              <a:prstClr val="black">
                <a:alpha val="40000"/>
              </a:prstClr>
            </a:outerShdw>
          </a:effectLst>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b="11480"/>
          <a:stretch/>
        </p:blipFill>
        <p:spPr>
          <a:xfrm>
            <a:off x="218633" y="4641494"/>
            <a:ext cx="1344168" cy="892393"/>
          </a:xfrm>
          <a:prstGeom prst="rect">
            <a:avLst/>
          </a:prstGeom>
          <a:ln>
            <a:solidFill>
              <a:schemeClr val="tx1"/>
            </a:solidFill>
          </a:ln>
          <a:effectLst>
            <a:outerShdw blurRad="63500" sx="102000" sy="102000" algn="ctr" rotWithShape="0">
              <a:prstClr val="black">
                <a:alpha val="40000"/>
              </a:prstClr>
            </a:outerShdw>
          </a:effectLst>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b="11480"/>
          <a:stretch/>
        </p:blipFill>
        <p:spPr>
          <a:xfrm>
            <a:off x="1817893" y="4640706"/>
            <a:ext cx="1344168" cy="892394"/>
          </a:xfrm>
          <a:prstGeom prst="rect">
            <a:avLst/>
          </a:prstGeom>
          <a:ln>
            <a:solidFill>
              <a:schemeClr val="tx1"/>
            </a:solidFill>
          </a:ln>
          <a:effectLst>
            <a:outerShdw blurRad="63500" sx="102000" sy="102000" algn="ctr" rotWithShape="0">
              <a:prstClr val="black">
                <a:alpha val="40000"/>
              </a:prstClr>
            </a:outerShdw>
          </a:effectLst>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17894" y="3533350"/>
            <a:ext cx="1344167" cy="891161"/>
          </a:xfrm>
          <a:prstGeom prst="rect">
            <a:avLst/>
          </a:prstGeom>
          <a:ln>
            <a:solidFill>
              <a:schemeClr val="tx1"/>
            </a:solidFill>
          </a:ln>
          <a:effectLst>
            <a:outerShdw blurRad="63500" sx="102000" sy="102000" algn="ctr" rotWithShape="0">
              <a:prstClr val="black">
                <a:alpha val="40000"/>
              </a:prstClr>
            </a:outerShdw>
          </a:effectLst>
        </p:spPr>
      </p:pic>
      <p:pic>
        <p:nvPicPr>
          <p:cNvPr id="17" name="Picture 16"/>
          <p:cNvPicPr>
            <a:picLocks noChangeAspect="1"/>
          </p:cNvPicPr>
          <p:nvPr/>
        </p:nvPicPr>
        <p:blipFill rotWithShape="1">
          <a:blip r:embed="rId13" cstate="print">
            <a:extLst>
              <a:ext uri="{28A0092B-C50C-407E-A947-70E740481C1C}">
                <a14:useLocalDpi xmlns:a14="http://schemas.microsoft.com/office/drawing/2010/main" val="0"/>
              </a:ext>
            </a:extLst>
          </a:blip>
          <a:srcRect b="8547"/>
          <a:stretch/>
        </p:blipFill>
        <p:spPr>
          <a:xfrm>
            <a:off x="1817893" y="5749296"/>
            <a:ext cx="1344168" cy="898913"/>
          </a:xfrm>
          <a:prstGeom prst="rect">
            <a:avLst/>
          </a:prstGeom>
          <a:ln>
            <a:solidFill>
              <a:schemeClr val="tx1"/>
            </a:solid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8633" y="5750346"/>
            <a:ext cx="1344168" cy="896812"/>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09500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195</Words>
  <Application>Microsoft Office PowerPoint</Application>
  <PresentationFormat>On-screen Show (4:3)</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eurofurence</vt:lpstr>
      <vt:lpstr>Tahoma</vt:lpstr>
      <vt:lpstr>Wingdings</vt:lpstr>
      <vt:lpstr>Office Theme</vt:lpstr>
      <vt:lpstr>2004 Hammond Drive Park West ~ Mount Pleasant, SC 29466 MLS# 17004767 ~ $399,900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2117 Tall Grass Cir Dunes West - Mt Pleasant MLS# 1409833</dc:title>
  <dc:creator>CVH360</dc:creator>
  <cp:lastModifiedBy>A. Thomas Price</cp:lastModifiedBy>
  <cp:revision>22</cp:revision>
  <dcterms:created xsi:type="dcterms:W3CDTF">2006-08-16T00:00:00Z</dcterms:created>
  <dcterms:modified xsi:type="dcterms:W3CDTF">2017-03-17T20:40:51Z</dcterms:modified>
</cp:coreProperties>
</file>