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media/image3.jpg" ContentType="image/png"/>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306" y="90"/>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8/20/2015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8/20/2015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8/20/2015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8/20/2015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8/20/2015</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g"/><Relationship Id="rId2" Type="http://schemas.openxmlformats.org/officeDocument/2006/relationships/image" Target="../media/image1.jpg"/><Relationship Id="rId16" Type="http://schemas.openxmlformats.org/officeDocument/2006/relationships/image" Target="../media/image15.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71600" y="1"/>
            <a:ext cx="4114801" cy="3086101"/>
          </a:xfrm>
          <a:prstGeom prst="rect">
            <a:avLst/>
          </a:prstGeom>
        </p:spPr>
      </p:pic>
      <p:sp>
        <p:nvSpPr>
          <p:cNvPr id="3" name="Subtitle 2"/>
          <p:cNvSpPr>
            <a:spLocks noGrp="1"/>
          </p:cNvSpPr>
          <p:nvPr>
            <p:ph type="subTitle" idx="1"/>
          </p:nvPr>
        </p:nvSpPr>
        <p:spPr>
          <a:xfrm>
            <a:off x="0" y="2514600"/>
            <a:ext cx="6858000" cy="1066800"/>
          </a:xfrm>
        </p:spPr>
        <p:txBody>
          <a:bodyPr anchor="t">
            <a:noAutofit/>
          </a:bodyPr>
          <a:lstStyle/>
          <a:p>
            <a:r>
              <a:rPr lang="en-US" dirty="0">
                <a:solidFill>
                  <a:schemeClr val="bg1"/>
                </a:solidFill>
                <a:effectLst>
                  <a:outerShdw blurRad="38100" dist="38100" dir="2700000" algn="tl">
                    <a:srgbClr val="000000">
                      <a:alpha val="43137"/>
                    </a:srgbClr>
                  </a:outerShdw>
                </a:effectLst>
                <a:latin typeface="Gabriola" panose="04040605051002020D02" pitchFamily="82" charset="0"/>
              </a:rPr>
              <a:t>2004 Trotters Run Road</a:t>
            </a:r>
          </a:p>
          <a:p>
            <a:r>
              <a:rPr lang="en-US" sz="2400" dirty="0">
                <a:ln>
                  <a:solidFill>
                    <a:schemeClr val="bg2">
                      <a:lumMod val="25000"/>
                    </a:schemeClr>
                  </a:solidFill>
                </a:ln>
                <a:solidFill>
                  <a:schemeClr val="bg2">
                    <a:lumMod val="50000"/>
                  </a:schemeClr>
                </a:solidFill>
                <a:effectLst>
                  <a:outerShdw blurRad="38100" dist="38100" dir="2700000" algn="tl">
                    <a:srgbClr val="000000">
                      <a:alpha val="43137"/>
                    </a:srgbClr>
                  </a:outerShdw>
                </a:effectLst>
                <a:latin typeface="Gabriola" panose="04040605051002020D02" pitchFamily="82" charset="0"/>
              </a:rPr>
              <a:t>Trotters Ridge ~ Summerville ~ MLS# 15015023 ~ $</a:t>
            </a:r>
            <a:r>
              <a:rPr lang="en-US" sz="2400" dirty="0" smtClean="0">
                <a:ln>
                  <a:solidFill>
                    <a:schemeClr val="bg2">
                      <a:lumMod val="25000"/>
                    </a:schemeClr>
                  </a:solidFill>
                </a:ln>
                <a:solidFill>
                  <a:schemeClr val="bg2">
                    <a:lumMod val="50000"/>
                  </a:schemeClr>
                </a:solidFill>
                <a:effectLst>
                  <a:outerShdw blurRad="38100" dist="38100" dir="2700000" algn="tl">
                    <a:srgbClr val="000000">
                      <a:alpha val="43137"/>
                    </a:srgbClr>
                  </a:outerShdw>
                </a:effectLst>
                <a:latin typeface="Gabriola" panose="04040605051002020D02" pitchFamily="82" charset="0"/>
              </a:rPr>
              <a:t>348,000</a:t>
            </a:r>
            <a:endParaRPr lang="en-US" sz="2400" dirty="0">
              <a:ln>
                <a:solidFill>
                  <a:schemeClr val="bg2">
                    <a:lumMod val="25000"/>
                  </a:schemeClr>
                </a:solidFill>
              </a:ln>
              <a:solidFill>
                <a:schemeClr val="bg2">
                  <a:lumMod val="50000"/>
                </a:schemeClr>
              </a:solidFill>
              <a:effectLst>
                <a:outerShdw blurRad="38100" dist="38100" dir="2700000" algn="tl">
                  <a:srgbClr val="000000">
                    <a:alpha val="43137"/>
                  </a:srgbClr>
                </a:outerShdw>
              </a:effectLst>
              <a:latin typeface="Gabriola" panose="04040605051002020D02" pitchFamily="82" charset="0"/>
            </a:endParaRPr>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187543" y="6934200"/>
            <a:ext cx="2667000" cy="1774903"/>
          </a:xfrm>
          <a:prstGeom prst="rect">
            <a:avLst/>
          </a:prstGeom>
        </p:spPr>
      </p:pic>
      <p:sp>
        <p:nvSpPr>
          <p:cNvPr id="11" name="Rectangle 10"/>
          <p:cNvSpPr/>
          <p:nvPr/>
        </p:nvSpPr>
        <p:spPr>
          <a:xfrm>
            <a:off x="0" y="3505200"/>
            <a:ext cx="6858000" cy="3985706"/>
          </a:xfrm>
          <a:prstGeom prst="rect">
            <a:avLst/>
          </a:prstGeom>
        </p:spPr>
        <p:txBody>
          <a:bodyPr wrap="square">
            <a:spAutoFit/>
          </a:bodyPr>
          <a:lstStyle/>
          <a:p>
            <a:pPr algn="ctr"/>
            <a:r>
              <a:rPr lang="en-US" sz="1100" dirty="0"/>
              <a:t>This beautiful southern style home with wrap around porch is situated on a large corner lot in quiet Trotters Ridge. This home boasts a spacious open floorplan, complete with cathedral ceiling and glistening 3/4' oak hardwood flooring. The living room has a wood-burning fireplace and opens up into the expansive family room - perfect for entertaining and family get-togethers. Beyond the family room and down the stairs to ground level, you'll find a beautiful sunroom that opens right into the backyard, with large windows, ceramic tile floors, soaring 14' ceiling and its own half bath. The newly renovated kitchen and dining room come with 42'' custom cabinetry, granite countertops, smooth top range, additional GE Profile wall oven, microwave convection oven, and stainless steel dishwasher. The kitchen and family rooms have additional canned lighting to brighten and enhance the main areas. The master bedroom is off the living room and comes with a cozy gas fireplace, beautiful remodeled bathroom with stand-up double walk-in shower and double-sink custom vanity. A large walk-in closet, and separate private water closet. A second large bedroom with full private bath and walk-in closet is located off the extended family room. Beyond the living areas and above the garage, is a spacious finished room complete with beautifully remodeled full bath. There is plenty of extra storage on each side of the FROG that can be used as closet space for a 5th bedroom. At the other end of the home, upstairs, you have two extra-large bedrooms connected by a walkway overlooking the living room. The upstairs walkway has a full bath as well as large linen closet. One upstairs bedroom has a private sitting area with custom sliding barn doors for privacy. The other bedroom has a "secret attic room" perfect for the adventurous child. The laundry/mud room has 2 full pantry areas and an in- the-wall fold-down ironing board for easy access and convenience. The large 2 bay garage provides ample room for cars, storage, and even work space for the hobbyist. It has a high ceiling with 9' garage doors, as well as a workshop area with workbench and utility sink. Situated in the large fenced in backyard there is a custom built treehouse and slide swing set, as well as a trampoline for the kids to enjoy the outdoors. There are four HVAC units - the main house has a gas unit, the upstairs is on a heat pump, and the Frog and sunroom are on a dual mini split unit. This home has earned the SCE&amp;G </a:t>
            </a:r>
            <a:r>
              <a:rPr lang="en-US" sz="1100" dirty="0" err="1"/>
              <a:t>Goodcents</a:t>
            </a:r>
            <a:r>
              <a:rPr lang="en-US" sz="1100" dirty="0"/>
              <a:t> certificate. All blinds convey. Agent related to sellers.</a:t>
            </a:r>
          </a:p>
        </p:txBody>
      </p:sp>
      <p:sp>
        <p:nvSpPr>
          <p:cNvPr id="17" name="Rectangle 16"/>
          <p:cNvSpPr/>
          <p:nvPr/>
        </p:nvSpPr>
        <p:spPr>
          <a:xfrm>
            <a:off x="487681" y="8547557"/>
            <a:ext cx="1686878" cy="615553"/>
          </a:xfrm>
          <a:prstGeom prst="rect">
            <a:avLst/>
          </a:prstGeom>
        </p:spPr>
        <p:txBody>
          <a:bodyPr wrap="square">
            <a:spAutoFit/>
          </a:bodyPr>
          <a:lstStyle/>
          <a:p>
            <a:r>
              <a:rPr lang="en-US" sz="1200" b="1" dirty="0"/>
              <a:t>Joan Burgess, REALTOR</a:t>
            </a:r>
          </a:p>
          <a:p>
            <a:r>
              <a:rPr lang="en-US" sz="1050" dirty="0" smtClean="0"/>
              <a:t>(</a:t>
            </a:r>
            <a:r>
              <a:rPr lang="en-US" sz="1050" dirty="0"/>
              <a:t>843) 709-0121</a:t>
            </a:r>
          </a:p>
          <a:p>
            <a:r>
              <a:rPr lang="en-US" sz="1050" dirty="0"/>
              <a:t>joansburgess@gmail.com</a:t>
            </a:r>
            <a:endParaRPr lang="en-US" sz="900" dirty="0"/>
          </a:p>
        </p:txBody>
      </p:sp>
      <p:sp>
        <p:nvSpPr>
          <p:cNvPr id="18" name="Rectangle 17"/>
          <p:cNvSpPr/>
          <p:nvPr/>
        </p:nvSpPr>
        <p:spPr>
          <a:xfrm>
            <a:off x="4683442" y="8555251"/>
            <a:ext cx="1686877" cy="600164"/>
          </a:xfrm>
          <a:prstGeom prst="rect">
            <a:avLst/>
          </a:prstGeom>
        </p:spPr>
        <p:txBody>
          <a:bodyPr wrap="square">
            <a:spAutoFit/>
          </a:bodyPr>
          <a:lstStyle/>
          <a:p>
            <a:pPr algn="r"/>
            <a:r>
              <a:rPr lang="en-US" sz="1200" b="1" dirty="0"/>
              <a:t>Jim </a:t>
            </a:r>
            <a:r>
              <a:rPr lang="en-US" sz="1200" b="1" dirty="0" smtClean="0"/>
              <a:t>Burgess</a:t>
            </a:r>
          </a:p>
          <a:p>
            <a:pPr algn="r"/>
            <a:r>
              <a:rPr lang="en-US" sz="1050" dirty="0"/>
              <a:t>(843) 714-3190</a:t>
            </a:r>
          </a:p>
          <a:p>
            <a:pPr algn="r"/>
            <a:r>
              <a:rPr lang="en-US" sz="1050" dirty="0"/>
              <a:t>jburgessc21@gmail.com</a:t>
            </a:r>
          </a:p>
        </p:txBody>
      </p:sp>
      <p:grpSp>
        <p:nvGrpSpPr>
          <p:cNvPr id="10" name="Group 9"/>
          <p:cNvGrpSpPr/>
          <p:nvPr/>
        </p:nvGrpSpPr>
        <p:grpSpPr>
          <a:xfrm>
            <a:off x="1714500" y="8534400"/>
            <a:ext cx="3429000" cy="641866"/>
            <a:chOff x="1714500" y="8534400"/>
            <a:chExt cx="3429000" cy="641866"/>
          </a:xfrm>
        </p:grpSpPr>
        <p:pic>
          <p:nvPicPr>
            <p:cNvPr id="16" name="Picture 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2479221" y="8534400"/>
              <a:ext cx="1899558" cy="457200"/>
            </a:xfrm>
            <a:prstGeom prst="rect">
              <a:avLst/>
            </a:prstGeom>
            <a:noFill/>
            <a:extLst>
              <a:ext uri="{909E8E84-426E-40DD-AFC4-6F175D3DCCD1}">
                <a14:hiddenFill xmlns:a14="http://schemas.microsoft.com/office/drawing/2010/main">
                  <a:solidFill>
                    <a:srgbClr val="FFFFFF"/>
                  </a:solidFill>
                </a14:hiddenFill>
              </a:ext>
            </a:extLst>
          </p:spPr>
        </p:pic>
        <p:sp>
          <p:nvSpPr>
            <p:cNvPr id="19" name="Rectangle 18"/>
            <p:cNvSpPr/>
            <p:nvPr/>
          </p:nvSpPr>
          <p:spPr>
            <a:xfrm>
              <a:off x="1714500" y="8991600"/>
              <a:ext cx="3429000" cy="184666"/>
            </a:xfrm>
            <a:prstGeom prst="rect">
              <a:avLst/>
            </a:prstGeom>
          </p:spPr>
          <p:txBody>
            <a:bodyPr>
              <a:spAutoFit/>
            </a:bodyPr>
            <a:lstStyle/>
            <a:p>
              <a:pPr algn="ctr"/>
              <a:r>
                <a:rPr lang="en-US" sz="600" dirty="0"/>
                <a:t>Century 21 Expert Advisors | 100 Seven Oaks Lane | Summerville, SC 29485</a:t>
              </a:r>
            </a:p>
          </p:txBody>
        </p:sp>
      </p:grpSp>
      <p:sp>
        <p:nvSpPr>
          <p:cNvPr id="15" name="Rectangle 14"/>
          <p:cNvSpPr/>
          <p:nvPr/>
        </p:nvSpPr>
        <p:spPr>
          <a:xfrm>
            <a:off x="0" y="2006144"/>
            <a:ext cx="6858000" cy="461665"/>
          </a:xfrm>
          <a:prstGeom prst="rect">
            <a:avLst/>
          </a:prstGeom>
          <a:noFill/>
          <a:effectLst>
            <a:outerShdw blurRad="50800" dist="25400" dir="5400000" algn="ctr" rotWithShape="0">
              <a:schemeClr val="tx1"/>
            </a:outerShdw>
          </a:effectLst>
        </p:spPr>
        <p:txBody>
          <a:bodyPr wrap="square" anchor="t">
            <a:spAutoFit/>
          </a:bodyPr>
          <a:lstStyle/>
          <a:p>
            <a:pPr algn="ctr"/>
            <a:r>
              <a:rPr lang="en-US" sz="2400" b="1" i="1" dirty="0">
                <a:solidFill>
                  <a:srgbClr val="FFFF00"/>
                </a:solidFill>
                <a:latin typeface="Gabriola" panose="04040605051002020D02" pitchFamily="82" charset="0"/>
              </a:rPr>
              <a:t>Price </a:t>
            </a:r>
            <a:r>
              <a:rPr lang="en-US" sz="2400" b="1" i="1" dirty="0" smtClean="0">
                <a:solidFill>
                  <a:srgbClr val="FFFF00"/>
                </a:solidFill>
                <a:latin typeface="Gabriola" panose="04040605051002020D02" pitchFamily="82" charset="0"/>
              </a:rPr>
              <a:t>Reduced ~ </a:t>
            </a:r>
            <a:r>
              <a:rPr lang="en-US" sz="2400" b="1" i="1" dirty="0">
                <a:solidFill>
                  <a:srgbClr val="FFFF00"/>
                </a:solidFill>
                <a:latin typeface="Gabriola" panose="04040605051002020D02" pitchFamily="82" charset="0"/>
              </a:rPr>
              <a:t>Motivated </a:t>
            </a:r>
            <a:r>
              <a:rPr lang="en-US" sz="2400" b="1" i="1" dirty="0" smtClean="0">
                <a:solidFill>
                  <a:srgbClr val="FFFF00"/>
                </a:solidFill>
                <a:latin typeface="Gabriola" panose="04040605051002020D02" pitchFamily="82" charset="0"/>
              </a:rPr>
              <a:t>Seller</a:t>
            </a:r>
          </a:p>
        </p:txBody>
      </p:sp>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0" y="0"/>
            <a:ext cx="1280160" cy="960120"/>
          </a:xfrm>
          <a:prstGeom prst="rect">
            <a:avLst/>
          </a:prstGeom>
        </p:spPr>
      </p:pic>
      <p:pic>
        <p:nvPicPr>
          <p:cNvPr id="20" name="Picture 1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0" y="1062991"/>
            <a:ext cx="1280160" cy="960120"/>
          </a:xfrm>
          <a:prstGeom prst="rect">
            <a:avLst/>
          </a:prstGeom>
        </p:spPr>
      </p:pic>
      <p:pic>
        <p:nvPicPr>
          <p:cNvPr id="21" name="Picture 2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0" y="2125981"/>
            <a:ext cx="1280160" cy="960120"/>
          </a:xfrm>
          <a:prstGeom prst="rect">
            <a:avLst/>
          </a:prstGeom>
        </p:spPr>
      </p:pic>
      <p:pic>
        <p:nvPicPr>
          <p:cNvPr id="22" name="Picture 2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577840" y="0"/>
            <a:ext cx="1280160" cy="960120"/>
          </a:xfrm>
          <a:prstGeom prst="rect">
            <a:avLst/>
          </a:prstGeom>
        </p:spPr>
      </p:pic>
      <p:pic>
        <p:nvPicPr>
          <p:cNvPr id="27" name="Picture 26"/>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577840" y="1062991"/>
            <a:ext cx="1280160" cy="960120"/>
          </a:xfrm>
          <a:prstGeom prst="rect">
            <a:avLst/>
          </a:prstGeom>
        </p:spPr>
      </p:pic>
      <p:pic>
        <p:nvPicPr>
          <p:cNvPr id="23" name="Picture 2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577839" y="2125981"/>
            <a:ext cx="1280160" cy="960120"/>
          </a:xfrm>
          <a:prstGeom prst="rect">
            <a:avLst/>
          </a:prstGeom>
        </p:spPr>
      </p:pic>
      <p:grpSp>
        <p:nvGrpSpPr>
          <p:cNvPr id="9" name="Group 8"/>
          <p:cNvGrpSpPr/>
          <p:nvPr/>
        </p:nvGrpSpPr>
        <p:grpSpPr>
          <a:xfrm>
            <a:off x="1" y="7467600"/>
            <a:ext cx="6857998" cy="960120"/>
            <a:chOff x="0" y="7467600"/>
            <a:chExt cx="6857998" cy="960120"/>
          </a:xfrm>
        </p:grpSpPr>
        <p:pic>
          <p:nvPicPr>
            <p:cNvPr id="24" name="Picture 23"/>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3068954" y="7467600"/>
              <a:ext cx="720090" cy="960120"/>
            </a:xfrm>
            <a:prstGeom prst="rect">
              <a:avLst/>
            </a:prstGeom>
          </p:spPr>
        </p:pic>
        <p:pic>
          <p:nvPicPr>
            <p:cNvPr id="25" name="Picture 24"/>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534477" y="7467600"/>
              <a:ext cx="1280160" cy="960120"/>
            </a:xfrm>
            <a:prstGeom prst="rect">
              <a:avLst/>
            </a:prstGeom>
          </p:spPr>
        </p:pic>
        <p:pic>
          <p:nvPicPr>
            <p:cNvPr id="26" name="Picture 25"/>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0" y="7467600"/>
              <a:ext cx="1280160" cy="960120"/>
            </a:xfrm>
            <a:prstGeom prst="rect">
              <a:avLst/>
            </a:prstGeom>
          </p:spPr>
        </p:pic>
        <p:pic>
          <p:nvPicPr>
            <p:cNvPr id="28" name="Picture 27"/>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5577838" y="7467600"/>
              <a:ext cx="1280160" cy="960120"/>
            </a:xfrm>
            <a:prstGeom prst="rect">
              <a:avLst/>
            </a:prstGeom>
          </p:spPr>
        </p:pic>
        <p:pic>
          <p:nvPicPr>
            <p:cNvPr id="34" name="Picture 33"/>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4043361" y="7467600"/>
              <a:ext cx="1280160" cy="960120"/>
            </a:xfrm>
            <a:prstGeom prst="rect">
              <a:avLst/>
            </a:prstGeom>
          </p:spPr>
        </p:pic>
      </p:grpSp>
      <p:pic>
        <p:nvPicPr>
          <p:cNvPr id="8" name="Picture 7"/>
          <p:cNvPicPr>
            <a:picLocks noChangeAspect="1"/>
          </p:cNvPicPr>
          <p:nvPr/>
        </p:nvPicPr>
        <p:blipFill rotWithShape="1">
          <a:blip r:embed="rId16">
            <a:extLst>
              <a:ext uri="{28A0092B-C50C-407E-A947-70E740481C1C}">
                <a14:useLocalDpi xmlns:a14="http://schemas.microsoft.com/office/drawing/2010/main" val="0"/>
              </a:ext>
            </a:extLst>
          </a:blip>
          <a:srcRect l="18750" r="21250"/>
          <a:stretch/>
        </p:blipFill>
        <p:spPr>
          <a:xfrm>
            <a:off x="0" y="8550533"/>
            <a:ext cx="487680" cy="609600"/>
          </a:xfrm>
          <a:prstGeom prst="rect">
            <a:avLst/>
          </a:prstGeom>
        </p:spPr>
      </p:pic>
      <p:pic>
        <p:nvPicPr>
          <p:cNvPr id="35" name="Picture 34"/>
          <p:cNvPicPr>
            <a:picLocks noChangeAspect="1"/>
          </p:cNvPicPr>
          <p:nvPr/>
        </p:nvPicPr>
        <p:blipFill rotWithShape="1">
          <a:blip r:embed="rId17">
            <a:extLst>
              <a:ext uri="{28A0092B-C50C-407E-A947-70E740481C1C}">
                <a14:useLocalDpi xmlns:a14="http://schemas.microsoft.com/office/drawing/2010/main" val="0"/>
              </a:ext>
            </a:extLst>
          </a:blip>
          <a:srcRect l="18750" r="21250"/>
          <a:stretch/>
        </p:blipFill>
        <p:spPr>
          <a:xfrm>
            <a:off x="6370320" y="8550533"/>
            <a:ext cx="487680" cy="609600"/>
          </a:xfrm>
          <a:prstGeom prst="rect">
            <a:avLst/>
          </a:prstGeom>
        </p:spPr>
      </p:pic>
    </p:spTree>
    <p:extLst>
      <p:ext uri="{BB962C8B-B14F-4D97-AF65-F5344CB8AC3E}">
        <p14:creationId xmlns:p14="http://schemas.microsoft.com/office/powerpoint/2010/main" val="201555060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80</TotalTime>
  <Words>532</Words>
  <Application>Microsoft Office PowerPoint</Application>
  <PresentationFormat>On-screen Show (4:3)</PresentationFormat>
  <Paragraphs>11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Gabriola</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Stono Ferry Retreat</dc:title>
  <dc:creator>CVH360</dc:creator>
  <cp:lastModifiedBy>A. Thomas</cp:lastModifiedBy>
  <cp:revision>12</cp:revision>
  <dcterms:created xsi:type="dcterms:W3CDTF">2006-08-16T00:00:00Z</dcterms:created>
  <dcterms:modified xsi:type="dcterms:W3CDTF">2015-08-20T15:38:14Z</dcterms:modified>
</cp:coreProperties>
</file>