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523" y="2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55A83AC-0EC6-43B4-BF09-0B29281A4D73}" type="datetimeFigureOut">
              <a:rPr lang="en-US" smtClean="0"/>
              <a:t>10/19/2023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4005421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5A83AC-0EC6-43B4-BF09-0B29281A4D73}" type="datetimeFigureOut">
              <a:rPr lang="en-US" smtClean="0"/>
              <a:t>10/19/2023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1523916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5A83AC-0EC6-43B4-BF09-0B29281A4D73}" type="datetimeFigureOut">
              <a:rPr lang="en-US" smtClean="0"/>
              <a:t>10/19/2023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3976223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5A83AC-0EC6-43B4-BF09-0B29281A4D73}" type="datetimeFigureOut">
              <a:rPr lang="en-US" smtClean="0"/>
              <a:t>10/19/2023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2777411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5A83AC-0EC6-43B4-BF09-0B29281A4D73}" type="datetimeFigureOut">
              <a:rPr lang="en-US" smtClean="0"/>
              <a:t>10/19/2023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3841108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55A83AC-0EC6-43B4-BF09-0B29281A4D73}" type="datetimeFigureOut">
              <a:rPr lang="en-US" smtClean="0"/>
              <a:t>10/19/2023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2685305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55A83AC-0EC6-43B4-BF09-0B29281A4D73}" type="datetimeFigureOut">
              <a:rPr lang="en-US" smtClean="0"/>
              <a:t>10/19/2023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1953497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55A83AC-0EC6-43B4-BF09-0B29281A4D73}" type="datetimeFigureOut">
              <a:rPr lang="en-US" smtClean="0"/>
              <a:t>10/19/2023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684951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5A83AC-0EC6-43B4-BF09-0B29281A4D73}" type="datetimeFigureOut">
              <a:rPr lang="en-US" smtClean="0"/>
              <a:t>10/19/2023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92706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55A83AC-0EC6-43B4-BF09-0B29281A4D73}" type="datetimeFigureOut">
              <a:rPr lang="en-US" smtClean="0"/>
              <a:t>10/19/2023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2303213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55A83AC-0EC6-43B4-BF09-0B29281A4D73}" type="datetimeFigureOut">
              <a:rPr lang="en-US" smtClean="0"/>
              <a:t>10/19/2023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1785158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55A83AC-0EC6-43B4-BF09-0B29281A4D73}" type="datetimeFigureOut">
              <a:rPr lang="en-US" smtClean="0"/>
              <a:t>10/19/2023</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283A0A7F-0F2B-4F5E-8B82-99FB1DA0AA60}" type="slidenum">
              <a:rPr lang="en-US" smtClean="0"/>
              <a:t>‹#›</a:t>
            </a:fld>
            <a:endParaRPr lang="en-US"/>
          </a:p>
        </p:txBody>
      </p:sp>
    </p:spTree>
    <p:extLst>
      <p:ext uri="{BB962C8B-B14F-4D97-AF65-F5344CB8AC3E}">
        <p14:creationId xmlns:p14="http://schemas.microsoft.com/office/powerpoint/2010/main" val="18769591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pn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94666E1-85DB-70BC-27A5-A2F9CBBA6BD3}"/>
              </a:ext>
            </a:extLst>
          </p:cNvPr>
          <p:cNvPicPr>
            <a:picLocks noChangeAspect="1"/>
          </p:cNvPicPr>
          <p:nvPr/>
        </p:nvPicPr>
        <p:blipFill rotWithShape="1">
          <a:blip r:embed="rId2">
            <a:extLst>
              <a:ext uri="{28A0092B-C50C-407E-A947-70E740481C1C}">
                <a14:useLocalDpi xmlns:a14="http://schemas.microsoft.com/office/drawing/2010/main" val="0"/>
              </a:ext>
            </a:extLst>
          </a:blip>
          <a:srcRect t="17897" b="12923"/>
          <a:stretch/>
        </p:blipFill>
        <p:spPr>
          <a:xfrm>
            <a:off x="0" y="1367530"/>
            <a:ext cx="6858000" cy="3162945"/>
          </a:xfrm>
          <a:prstGeom prst="rect">
            <a:avLst/>
          </a:prstGeom>
        </p:spPr>
      </p:pic>
      <p:sp>
        <p:nvSpPr>
          <p:cNvPr id="4" name="Rectangle 3">
            <a:extLst>
              <a:ext uri="{FF2B5EF4-FFF2-40B4-BE49-F238E27FC236}">
                <a16:creationId xmlns:a16="http://schemas.microsoft.com/office/drawing/2014/main" id="{A109913F-D952-71DF-2A3C-3C08E75F686A}"/>
              </a:ext>
            </a:extLst>
          </p:cNvPr>
          <p:cNvSpPr/>
          <p:nvPr/>
        </p:nvSpPr>
        <p:spPr>
          <a:xfrm>
            <a:off x="0" y="0"/>
            <a:ext cx="6858000" cy="1271081"/>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F1851032-DEC4-9DBA-9CA6-985BC61C8EB1}"/>
              </a:ext>
            </a:extLst>
          </p:cNvPr>
          <p:cNvSpPr txBox="1"/>
          <p:nvPr/>
        </p:nvSpPr>
        <p:spPr>
          <a:xfrm>
            <a:off x="153204" y="-161720"/>
            <a:ext cx="6551602" cy="584775"/>
          </a:xfrm>
          <a:prstGeom prst="rect">
            <a:avLst/>
          </a:prstGeom>
          <a:noFill/>
        </p:spPr>
        <p:txBody>
          <a:bodyPr wrap="none" rtlCol="0">
            <a:spAutoFit/>
          </a:bodyPr>
          <a:lstStyle/>
          <a:p>
            <a:pPr algn="ctr"/>
            <a:r>
              <a:rPr lang="en-US" sz="3200" dirty="0">
                <a:solidFill>
                  <a:schemeClr val="bg1"/>
                </a:solidFill>
                <a:latin typeface="Calisto MT" panose="02040603050505030304" pitchFamily="18" charset="0"/>
              </a:rPr>
              <a:t>AGENT/BROKER OPEN HOUSE</a:t>
            </a:r>
          </a:p>
        </p:txBody>
      </p:sp>
      <p:sp>
        <p:nvSpPr>
          <p:cNvPr id="6" name="TextBox 5">
            <a:extLst>
              <a:ext uri="{FF2B5EF4-FFF2-40B4-BE49-F238E27FC236}">
                <a16:creationId xmlns:a16="http://schemas.microsoft.com/office/drawing/2014/main" id="{855ADD27-3E4D-1E21-CE29-469B2266E726}"/>
              </a:ext>
            </a:extLst>
          </p:cNvPr>
          <p:cNvSpPr txBox="1"/>
          <p:nvPr/>
        </p:nvSpPr>
        <p:spPr>
          <a:xfrm>
            <a:off x="992434" y="376935"/>
            <a:ext cx="4873130" cy="646331"/>
          </a:xfrm>
          <a:prstGeom prst="rect">
            <a:avLst/>
          </a:prstGeom>
          <a:noFill/>
        </p:spPr>
        <p:txBody>
          <a:bodyPr wrap="none" rtlCol="0">
            <a:spAutoFit/>
          </a:bodyPr>
          <a:lstStyle/>
          <a:p>
            <a:pPr algn="ctr"/>
            <a:r>
              <a:rPr lang="en-US" i="1" dirty="0">
                <a:solidFill>
                  <a:schemeClr val="bg1"/>
                </a:solidFill>
                <a:latin typeface="Calisto MT" panose="02040603050505030304" pitchFamily="18" charset="0"/>
              </a:rPr>
              <a:t>Wine &amp; Cheese Reception ~ Tuesday Oct 24th 3-5pm</a:t>
            </a:r>
          </a:p>
          <a:p>
            <a:pPr algn="ctr"/>
            <a:r>
              <a:rPr lang="en-US" i="1" dirty="0">
                <a:solidFill>
                  <a:schemeClr val="bg1"/>
                </a:solidFill>
                <a:latin typeface="Calisto MT" panose="02040603050505030304" pitchFamily="18" charset="0"/>
              </a:rPr>
              <a:t>Guess the selling price...Win $50 Amazon Gift Card!</a:t>
            </a:r>
          </a:p>
        </p:txBody>
      </p:sp>
      <p:grpSp>
        <p:nvGrpSpPr>
          <p:cNvPr id="9" name="Group 8">
            <a:extLst>
              <a:ext uri="{FF2B5EF4-FFF2-40B4-BE49-F238E27FC236}">
                <a16:creationId xmlns:a16="http://schemas.microsoft.com/office/drawing/2014/main" id="{C34B64A0-4099-9B90-C2F2-A4A2EE82212B}"/>
              </a:ext>
            </a:extLst>
          </p:cNvPr>
          <p:cNvGrpSpPr/>
          <p:nvPr/>
        </p:nvGrpSpPr>
        <p:grpSpPr>
          <a:xfrm>
            <a:off x="1983105" y="1017270"/>
            <a:ext cx="2891790" cy="570293"/>
            <a:chOff x="1253490" y="1043940"/>
            <a:chExt cx="4351020" cy="570293"/>
          </a:xfrm>
        </p:grpSpPr>
        <p:sp>
          <p:nvSpPr>
            <p:cNvPr id="7" name="Rectangle 6">
              <a:extLst>
                <a:ext uri="{FF2B5EF4-FFF2-40B4-BE49-F238E27FC236}">
                  <a16:creationId xmlns:a16="http://schemas.microsoft.com/office/drawing/2014/main" id="{727F9B0B-945E-50A7-3A2A-26ED87F9D7A1}"/>
                </a:ext>
              </a:extLst>
            </p:cNvPr>
            <p:cNvSpPr/>
            <p:nvPr/>
          </p:nvSpPr>
          <p:spPr>
            <a:xfrm>
              <a:off x="1253490" y="1043940"/>
              <a:ext cx="4351020" cy="570293"/>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26EDC72C-235F-8631-A800-E3AB585E569B}"/>
                </a:ext>
              </a:extLst>
            </p:cNvPr>
            <p:cNvSpPr txBox="1"/>
            <p:nvPr/>
          </p:nvSpPr>
          <p:spPr>
            <a:xfrm>
              <a:off x="1253490" y="1098254"/>
              <a:ext cx="4351020" cy="461665"/>
            </a:xfrm>
            <a:prstGeom prst="rect">
              <a:avLst/>
            </a:prstGeom>
            <a:noFill/>
          </p:spPr>
          <p:txBody>
            <a:bodyPr wrap="square" rtlCol="0">
              <a:spAutoFit/>
            </a:bodyPr>
            <a:lstStyle/>
            <a:p>
              <a:pPr algn="ctr"/>
              <a:r>
                <a:rPr lang="en-US" sz="2400" dirty="0">
                  <a:solidFill>
                    <a:schemeClr val="bg1"/>
                  </a:solidFill>
                  <a:latin typeface="Calisto MT" panose="02040603050505030304" pitchFamily="18" charset="0"/>
                </a:rPr>
                <a:t>2007 Codorus Lane</a:t>
              </a:r>
            </a:p>
          </p:txBody>
        </p:sp>
      </p:grpSp>
      <p:sp>
        <p:nvSpPr>
          <p:cNvPr id="15" name="TextBox 14">
            <a:extLst>
              <a:ext uri="{FF2B5EF4-FFF2-40B4-BE49-F238E27FC236}">
                <a16:creationId xmlns:a16="http://schemas.microsoft.com/office/drawing/2014/main" id="{F8B284BB-85E8-05BC-DD2A-5AE4EC80B91D}"/>
              </a:ext>
            </a:extLst>
          </p:cNvPr>
          <p:cNvSpPr txBox="1"/>
          <p:nvPr/>
        </p:nvSpPr>
        <p:spPr>
          <a:xfrm>
            <a:off x="0" y="6437991"/>
            <a:ext cx="6858000" cy="1446550"/>
          </a:xfrm>
          <a:prstGeom prst="rect">
            <a:avLst/>
          </a:prstGeom>
          <a:noFill/>
        </p:spPr>
        <p:txBody>
          <a:bodyPr wrap="square">
            <a:spAutoFit/>
          </a:bodyPr>
          <a:lstStyle/>
          <a:p>
            <a:pPr algn="ctr"/>
            <a:r>
              <a:rPr lang="en-US" sz="1100" dirty="0">
                <a:latin typeface="Calisto MT" panose="02040603050505030304" pitchFamily="18" charset="0"/>
              </a:rPr>
              <a:t>It takes a village ...Bowens Village ! The Estuary is a unique upscale community tucked away in Hanahan's Tanner Plantation, no flood ins req. The home, built in 2018, has the new home feel; Open floor plan, extra large owners suite, oversized two car garage with plenty of storage and storage system, mud room, large crawl space attic over entire owners suite, computerized irrigation system. Zoned for Bowens Corner Elementary School, there is a Community Boat Dock with reasonably priced boat slips, Play Parks, Swimming, Pickleball courts, Community events, hiking/jogging trails, Bowens Market. Nearby there is a Lowes food store with more shops, restaurants and medical offices. The sellers cannot say enough good things about the neighbors and the neighborhood! Come see for yourself.</a:t>
            </a:r>
          </a:p>
        </p:txBody>
      </p:sp>
      <p:grpSp>
        <p:nvGrpSpPr>
          <p:cNvPr id="34" name="Group 33">
            <a:extLst>
              <a:ext uri="{FF2B5EF4-FFF2-40B4-BE49-F238E27FC236}">
                <a16:creationId xmlns:a16="http://schemas.microsoft.com/office/drawing/2014/main" id="{C8265332-D180-E97A-9989-AA6281C0E8C6}"/>
              </a:ext>
            </a:extLst>
          </p:cNvPr>
          <p:cNvGrpSpPr/>
          <p:nvPr/>
        </p:nvGrpSpPr>
        <p:grpSpPr>
          <a:xfrm>
            <a:off x="1253490" y="5741481"/>
            <a:ext cx="4351020" cy="570293"/>
            <a:chOff x="1253490" y="5741481"/>
            <a:chExt cx="4351020" cy="570293"/>
          </a:xfrm>
        </p:grpSpPr>
        <p:sp>
          <p:nvSpPr>
            <p:cNvPr id="17" name="Rectangle 16">
              <a:extLst>
                <a:ext uri="{FF2B5EF4-FFF2-40B4-BE49-F238E27FC236}">
                  <a16:creationId xmlns:a16="http://schemas.microsoft.com/office/drawing/2014/main" id="{84256089-FEE4-299F-ED24-CF2B371D560E}"/>
                </a:ext>
              </a:extLst>
            </p:cNvPr>
            <p:cNvSpPr/>
            <p:nvPr/>
          </p:nvSpPr>
          <p:spPr>
            <a:xfrm>
              <a:off x="1253490" y="5741481"/>
              <a:ext cx="4351020" cy="570293"/>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65D2589F-2B6C-271B-BAAA-D1E43AE029DB}"/>
                </a:ext>
              </a:extLst>
            </p:cNvPr>
            <p:cNvSpPr txBox="1"/>
            <p:nvPr/>
          </p:nvSpPr>
          <p:spPr>
            <a:xfrm>
              <a:off x="1253490" y="5765017"/>
              <a:ext cx="4351020" cy="523220"/>
            </a:xfrm>
            <a:prstGeom prst="rect">
              <a:avLst/>
            </a:prstGeom>
            <a:noFill/>
          </p:spPr>
          <p:txBody>
            <a:bodyPr wrap="square" rtlCol="0">
              <a:spAutoFit/>
            </a:bodyPr>
            <a:lstStyle/>
            <a:p>
              <a:pPr algn="ctr"/>
              <a:r>
                <a:rPr lang="fi-FI" sz="1400" dirty="0">
                  <a:solidFill>
                    <a:schemeClr val="bg1"/>
                  </a:solidFill>
                  <a:latin typeface="Calisto MT" panose="02040603050505030304" pitchFamily="18" charset="0"/>
                </a:rPr>
                <a:t>Bowen | Hanahan, SC 29410</a:t>
              </a:r>
            </a:p>
            <a:p>
              <a:pPr algn="ctr"/>
              <a:r>
                <a:rPr lang="fi-FI" sz="1400" dirty="0">
                  <a:solidFill>
                    <a:schemeClr val="bg1"/>
                  </a:solidFill>
                  <a:latin typeface="Calisto MT" panose="02040603050505030304" pitchFamily="18" charset="0"/>
                </a:rPr>
                <a:t>MLS# 23021693 | $550,000</a:t>
              </a:r>
              <a:endParaRPr lang="en-US" sz="1400" dirty="0">
                <a:solidFill>
                  <a:schemeClr val="bg1"/>
                </a:solidFill>
                <a:latin typeface="Calisto MT" panose="02040603050505030304" pitchFamily="18" charset="0"/>
              </a:endParaRPr>
            </a:p>
          </p:txBody>
        </p:sp>
      </p:grpSp>
      <p:pic>
        <p:nvPicPr>
          <p:cNvPr id="21" name="Picture 20" descr="A kitchen with a bar and stools&#10;&#10;Description automatically generated">
            <a:extLst>
              <a:ext uri="{FF2B5EF4-FFF2-40B4-BE49-F238E27FC236}">
                <a16:creationId xmlns:a16="http://schemas.microsoft.com/office/drawing/2014/main" id="{2E323A8B-A503-4056-137A-CF59CF36515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61210" y="2633079"/>
            <a:ext cx="1828800" cy="1201984"/>
          </a:xfrm>
          <a:prstGeom prst="rect">
            <a:avLst/>
          </a:prstGeom>
        </p:spPr>
      </p:pic>
      <p:pic>
        <p:nvPicPr>
          <p:cNvPr id="23" name="Picture 22">
            <a:extLst>
              <a:ext uri="{FF2B5EF4-FFF2-40B4-BE49-F238E27FC236}">
                <a16:creationId xmlns:a16="http://schemas.microsoft.com/office/drawing/2014/main" id="{9E1194FE-26ED-0D6B-D21D-E23F5F9D256B}"/>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501266" y="4604310"/>
            <a:ext cx="1600200" cy="1051062"/>
          </a:xfrm>
          <a:prstGeom prst="rect">
            <a:avLst/>
          </a:prstGeom>
        </p:spPr>
      </p:pic>
      <p:pic>
        <p:nvPicPr>
          <p:cNvPr id="25" name="Picture 24">
            <a:extLst>
              <a:ext uri="{FF2B5EF4-FFF2-40B4-BE49-F238E27FC236}">
                <a16:creationId xmlns:a16="http://schemas.microsoft.com/office/drawing/2014/main" id="{DE399D29-4ADB-33B8-5F7A-BCB294CBC562}"/>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5257800" y="4604310"/>
            <a:ext cx="1600200" cy="1051062"/>
          </a:xfrm>
          <a:prstGeom prst="rect">
            <a:avLst/>
          </a:prstGeom>
        </p:spPr>
      </p:pic>
      <p:pic>
        <p:nvPicPr>
          <p:cNvPr id="27" name="Picture 26">
            <a:extLst>
              <a:ext uri="{FF2B5EF4-FFF2-40B4-BE49-F238E27FC236}">
                <a16:creationId xmlns:a16="http://schemas.microsoft.com/office/drawing/2014/main" id="{4E395E2C-CBC1-DCE1-F18B-16B3CC08C398}"/>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11803" y="4604310"/>
            <a:ext cx="1576593" cy="1051062"/>
          </a:xfrm>
          <a:prstGeom prst="rect">
            <a:avLst/>
          </a:prstGeom>
        </p:spPr>
      </p:pic>
      <p:pic>
        <p:nvPicPr>
          <p:cNvPr id="29" name="Picture 28">
            <a:extLst>
              <a:ext uri="{FF2B5EF4-FFF2-40B4-BE49-F238E27FC236}">
                <a16:creationId xmlns:a16="http://schemas.microsoft.com/office/drawing/2014/main" id="{613DA3DB-578A-49E5-2E84-A20973194B54}"/>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1744731" y="4604310"/>
            <a:ext cx="1600200" cy="1066800"/>
          </a:xfrm>
          <a:prstGeom prst="rect">
            <a:avLst/>
          </a:prstGeom>
        </p:spPr>
      </p:pic>
      <p:pic>
        <p:nvPicPr>
          <p:cNvPr id="31" name="Picture 30" descr="A bedroom with a fireplace and a bed&#10;&#10;Description automatically generated">
            <a:extLst>
              <a:ext uri="{FF2B5EF4-FFF2-40B4-BE49-F238E27FC236}">
                <a16:creationId xmlns:a16="http://schemas.microsoft.com/office/drawing/2014/main" id="{18AB1F73-BDE5-BE9D-746D-B41738B28C1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191450" y="2626158"/>
            <a:ext cx="1828800" cy="1198906"/>
          </a:xfrm>
          <a:prstGeom prst="rect">
            <a:avLst/>
          </a:prstGeom>
        </p:spPr>
      </p:pic>
      <p:pic>
        <p:nvPicPr>
          <p:cNvPr id="33" name="Picture 32">
            <a:extLst>
              <a:ext uri="{FF2B5EF4-FFF2-40B4-BE49-F238E27FC236}">
                <a16:creationId xmlns:a16="http://schemas.microsoft.com/office/drawing/2014/main" id="{4D0A99DB-3DF8-A270-8DEC-EDCC39FCA012}"/>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1392966" y="7902172"/>
            <a:ext cx="886622" cy="1198139"/>
          </a:xfrm>
          <a:prstGeom prst="rect">
            <a:avLst/>
          </a:prstGeom>
        </p:spPr>
      </p:pic>
      <p:sp>
        <p:nvSpPr>
          <p:cNvPr id="36" name="TextBox 35">
            <a:extLst>
              <a:ext uri="{FF2B5EF4-FFF2-40B4-BE49-F238E27FC236}">
                <a16:creationId xmlns:a16="http://schemas.microsoft.com/office/drawing/2014/main" id="{CEF7462A-2921-CF58-8436-F0CF7E4EEC17}"/>
              </a:ext>
            </a:extLst>
          </p:cNvPr>
          <p:cNvSpPr txBox="1"/>
          <p:nvPr/>
        </p:nvSpPr>
        <p:spPr>
          <a:xfrm>
            <a:off x="76549" y="7993411"/>
            <a:ext cx="3497231" cy="1015663"/>
          </a:xfrm>
          <a:prstGeom prst="rect">
            <a:avLst/>
          </a:prstGeom>
          <a:noFill/>
        </p:spPr>
        <p:txBody>
          <a:bodyPr wrap="square">
            <a:spAutoFit/>
          </a:bodyPr>
          <a:lstStyle/>
          <a:p>
            <a:r>
              <a:rPr lang="en-US" dirty="0">
                <a:latin typeface="Calisto MT" panose="02040603050505030304" pitchFamily="18" charset="0"/>
              </a:rPr>
              <a:t>Christine </a:t>
            </a:r>
            <a:r>
              <a:rPr lang="en-US" dirty="0" err="1">
                <a:latin typeface="Calisto MT" panose="02040603050505030304" pitchFamily="18" charset="0"/>
              </a:rPr>
              <a:t>DeCocker</a:t>
            </a:r>
            <a:endParaRPr lang="en-US" dirty="0">
              <a:latin typeface="Calisto MT" panose="02040603050505030304" pitchFamily="18" charset="0"/>
            </a:endParaRPr>
          </a:p>
          <a:p>
            <a:endParaRPr lang="en-US" sz="1400" dirty="0">
              <a:latin typeface="Calisto MT" panose="02040603050505030304" pitchFamily="18" charset="0"/>
            </a:endParaRPr>
          </a:p>
          <a:p>
            <a:r>
              <a:rPr lang="en-US" sz="1400" dirty="0">
                <a:latin typeface="Calisto MT" panose="02040603050505030304" pitchFamily="18" charset="0"/>
              </a:rPr>
              <a:t>843-860-9972</a:t>
            </a:r>
          </a:p>
          <a:p>
            <a:r>
              <a:rPr lang="en-US" sz="1400" dirty="0">
                <a:latin typeface="Calisto MT" panose="02040603050505030304" pitchFamily="18" charset="0"/>
              </a:rPr>
              <a:t>ttlrealtor@gmail.com</a:t>
            </a:r>
          </a:p>
        </p:txBody>
      </p:sp>
      <p:grpSp>
        <p:nvGrpSpPr>
          <p:cNvPr id="41" name="Group 40">
            <a:extLst>
              <a:ext uri="{FF2B5EF4-FFF2-40B4-BE49-F238E27FC236}">
                <a16:creationId xmlns:a16="http://schemas.microsoft.com/office/drawing/2014/main" id="{37343A73-5C40-7ED5-E97A-C2D0B3800DA5}"/>
              </a:ext>
            </a:extLst>
          </p:cNvPr>
          <p:cNvGrpSpPr/>
          <p:nvPr/>
        </p:nvGrpSpPr>
        <p:grpSpPr>
          <a:xfrm>
            <a:off x="4966746" y="8010758"/>
            <a:ext cx="1891253" cy="980969"/>
            <a:chOff x="4966746" y="8119343"/>
            <a:chExt cx="1891253" cy="980969"/>
          </a:xfrm>
        </p:grpSpPr>
        <p:pic>
          <p:nvPicPr>
            <p:cNvPr id="39" name="Picture 38" descr="A red and blue text on a black background&#10;&#10;Description automatically generated">
              <a:extLst>
                <a:ext uri="{FF2B5EF4-FFF2-40B4-BE49-F238E27FC236}">
                  <a16:creationId xmlns:a16="http://schemas.microsoft.com/office/drawing/2014/main" id="{0D545EDE-8D39-2F0A-E41F-4AD9F62010B4}"/>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966746" y="8119343"/>
              <a:ext cx="1814705" cy="540969"/>
            </a:xfrm>
            <a:prstGeom prst="rect">
              <a:avLst/>
            </a:prstGeom>
          </p:spPr>
        </p:pic>
        <p:sp>
          <p:nvSpPr>
            <p:cNvPr id="40" name="TextBox 39">
              <a:extLst>
                <a:ext uri="{FF2B5EF4-FFF2-40B4-BE49-F238E27FC236}">
                  <a16:creationId xmlns:a16="http://schemas.microsoft.com/office/drawing/2014/main" id="{2BD851F6-0BC9-02C3-68DC-0C1222E265C2}"/>
                </a:ext>
              </a:extLst>
            </p:cNvPr>
            <p:cNvSpPr txBox="1"/>
            <p:nvPr/>
          </p:nvSpPr>
          <p:spPr>
            <a:xfrm>
              <a:off x="4966746" y="8638647"/>
              <a:ext cx="1891253" cy="461665"/>
            </a:xfrm>
            <a:prstGeom prst="rect">
              <a:avLst/>
            </a:prstGeom>
            <a:noFill/>
          </p:spPr>
          <p:txBody>
            <a:bodyPr wrap="square">
              <a:spAutoFit/>
            </a:bodyPr>
            <a:lstStyle/>
            <a:p>
              <a:pPr algn="r"/>
              <a:r>
                <a:rPr lang="en-US" sz="800" dirty="0">
                  <a:latin typeface="Calisto MT" panose="02040603050505030304" pitchFamily="18" charset="0"/>
                </a:rPr>
                <a:t>ERA Wilder Realty Inc</a:t>
              </a:r>
            </a:p>
            <a:p>
              <a:pPr algn="r"/>
              <a:r>
                <a:rPr lang="en-US" sz="800" dirty="0">
                  <a:latin typeface="Calisto MT" panose="02040603050505030304" pitchFamily="18" charset="0"/>
                </a:rPr>
                <a:t>125 </a:t>
              </a:r>
              <a:r>
                <a:rPr lang="en-US" sz="800" dirty="0" err="1">
                  <a:latin typeface="Calisto MT" panose="02040603050505030304" pitchFamily="18" charset="0"/>
                </a:rPr>
                <a:t>Wappoo</a:t>
              </a:r>
              <a:r>
                <a:rPr lang="en-US" sz="800" dirty="0">
                  <a:latin typeface="Calisto MT" panose="02040603050505030304" pitchFamily="18" charset="0"/>
                </a:rPr>
                <a:t> Creek Ste F</a:t>
              </a:r>
            </a:p>
            <a:p>
              <a:pPr algn="r"/>
              <a:r>
                <a:rPr lang="en-US" sz="800" dirty="0">
                  <a:latin typeface="Calisto MT" panose="02040603050505030304" pitchFamily="18" charset="0"/>
                </a:rPr>
                <a:t>Charleston, SC 29412</a:t>
              </a:r>
            </a:p>
          </p:txBody>
        </p:sp>
      </p:grpSp>
    </p:spTree>
    <p:extLst>
      <p:ext uri="{BB962C8B-B14F-4D97-AF65-F5344CB8AC3E}">
        <p14:creationId xmlns:p14="http://schemas.microsoft.com/office/powerpoint/2010/main" val="271046971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41</TotalTime>
  <Words>212</Words>
  <Application>Microsoft Office PowerPoint</Application>
  <PresentationFormat>Letter Paper (8.5x11 in)</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Calisto MT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cp:revision>
  <dcterms:created xsi:type="dcterms:W3CDTF">2023-09-13T16:27:49Z</dcterms:created>
  <dcterms:modified xsi:type="dcterms:W3CDTF">2023-10-19T11:42:52Z</dcterms:modified>
</cp:coreProperties>
</file>