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21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932"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4/5/2025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https://www.canva.com/design/DAGjlrcIjKc/uPGhvVhbVQSleMDZy95dMg/watch"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1976"/>
          <a:stretch/>
        </p:blipFill>
        <p:spPr bwMode="auto">
          <a:xfrm>
            <a:off x="99187" y="730249"/>
            <a:ext cx="5893424" cy="3892241"/>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0" y="5442516"/>
            <a:ext cx="7777478" cy="2166704"/>
          </a:xfrm>
        </p:spPr>
        <p:txBody>
          <a:bodyPr anchor="ctr">
            <a:noAutofit/>
          </a:bodyPr>
          <a:lstStyle/>
          <a:p>
            <a:r>
              <a:rPr lang="en-US" sz="12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PRICED TO SELL! Location, location, location. </a:t>
            </a:r>
            <a:r>
              <a:rPr lang="en-US" sz="1200" dirty="0" err="1">
                <a:solidFill>
                  <a:srgbClr val="022169"/>
                </a:solidFill>
                <a:latin typeface="Montserrat Light" panose="00000400000000000000" pitchFamily="50" charset="0"/>
                <a:ea typeface="Open Sans" panose="020B0606030504020204" pitchFamily="34" charset="0"/>
                <a:cs typeface="Open Sans" panose="020B0606030504020204" pitchFamily="34" charset="0"/>
              </a:rPr>
              <a:t>Longpoint</a:t>
            </a:r>
            <a:r>
              <a:rPr lang="en-US" sz="12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 Palmetto Islands County Park ! Family living doesn't get much better than this. This four bedroom home with primary bedroom on first floor has been updated with new roof, new windows, new bathrooms, new wood flooring and freshly painted. On the first floor you will find soaring ceilings in the living room with fireplace, dining room, spacious family room, large mud room/laundry room, kitchen and primary bedroom suite. On the second level is three bedrooms and an updated bathroom. Lots of room in the fenced private backyard for entertaining on the screen porch, covered gazebo or patio. This yard is made for entertaining. Hurricane shutters are included in this home. 12x18 shed in backyard for bikes, lawnmowers, workshop, man cave.</a:t>
            </a:r>
          </a:p>
          <a:p>
            <a:endParaRPr lang="en-US" sz="1200">
              <a:solidFill>
                <a:srgbClr val="022169"/>
              </a:solidFill>
              <a:latin typeface="Montserrat Light" panose="00000400000000000000" pitchFamily="50" charset="0"/>
              <a:ea typeface="Open Sans" panose="020B0606030504020204" pitchFamily="34" charset="0"/>
              <a:cs typeface="Open Sans" panose="020B0606030504020204" pitchFamily="34" charset="0"/>
              <a:hlinkClick r:id="rId3"/>
            </a:endParaRPr>
          </a:p>
          <a:p>
            <a:r>
              <a:rPr lang="en-US" sz="1200">
                <a:solidFill>
                  <a:srgbClr val="022169"/>
                </a:solidFill>
                <a:latin typeface="Montserrat Light" panose="00000400000000000000" pitchFamily="50" charset="0"/>
                <a:ea typeface="Open Sans" panose="020B0606030504020204" pitchFamily="34" charset="0"/>
                <a:cs typeface="Open Sans" panose="020B0606030504020204" pitchFamily="34" charset="0"/>
                <a:hlinkClick r:id="rId3"/>
              </a:rPr>
              <a:t>VIDEO </a:t>
            </a:r>
            <a:r>
              <a:rPr lang="en-US" sz="1200" dirty="0">
                <a:solidFill>
                  <a:srgbClr val="022169"/>
                </a:solidFill>
                <a:latin typeface="Montserrat Light" panose="00000400000000000000" pitchFamily="50" charset="0"/>
                <a:ea typeface="Open Sans" panose="020B0606030504020204" pitchFamily="34" charset="0"/>
                <a:cs typeface="Open Sans" panose="020B0606030504020204" pitchFamily="34" charset="0"/>
                <a:hlinkClick r:id="rId3"/>
              </a:rPr>
              <a:t>TOUR</a:t>
            </a:r>
            <a:endParaRPr lang="en-US" sz="1200" dirty="0">
              <a:solidFill>
                <a:srgbClr val="022169"/>
              </a:solidFill>
              <a:latin typeface="Montserrat Light" panose="00000400000000000000" pitchFamily="50" charset="0"/>
              <a:ea typeface="Open Sans" panose="020B0606030504020204" pitchFamily="34" charset="0"/>
              <a:cs typeface="Open Sans" panose="020B0606030504020204" pitchFamily="34" charset="0"/>
            </a:endParaRPr>
          </a:p>
        </p:txBody>
      </p:sp>
      <p:sp>
        <p:nvSpPr>
          <p:cNvPr id="2" name="Title 1"/>
          <p:cNvSpPr>
            <a:spLocks noGrp="1"/>
          </p:cNvSpPr>
          <p:nvPr>
            <p:ph type="ctrTitle"/>
          </p:nvPr>
        </p:nvSpPr>
        <p:spPr>
          <a:xfrm>
            <a:off x="0" y="0"/>
            <a:ext cx="7772400" cy="562590"/>
          </a:xfrm>
          <a:solidFill>
            <a:srgbClr val="022169"/>
          </a:solidFill>
        </p:spPr>
        <p:txBody>
          <a:bodyPr anchor="ctr">
            <a:noAutofit/>
          </a:bodyPr>
          <a:lstStyle/>
          <a:p>
            <a:r>
              <a:rPr lang="en-US" sz="2400" b="1" dirty="0">
                <a:solidFill>
                  <a:schemeClr val="bg1"/>
                </a:solidFill>
                <a:latin typeface="Montserrat SemiBold" panose="00000700000000000000" pitchFamily="50" charset="0"/>
                <a:ea typeface="Open Sans" panose="020B0606030504020204" pitchFamily="34" charset="0"/>
                <a:cs typeface="Open Sans" panose="020B0606030504020204" pitchFamily="34" charset="0"/>
              </a:rPr>
              <a:t>Open House Sunday 1-4 PM</a:t>
            </a:r>
            <a:endParaRPr lang="en-US" sz="2400" b="1" dirty="0">
              <a:solidFill>
                <a:srgbClr val="FFFF00"/>
              </a:solidFill>
              <a:latin typeface="Montserrat SemiBold" panose="00000700000000000000" pitchFamily="50" charset="0"/>
              <a:ea typeface="Open Sans" panose="020B0606030504020204" pitchFamily="34" charset="0"/>
              <a:cs typeface="Open Sans" panose="020B0606030504020204" pitchFamily="34" charset="0"/>
            </a:endParaRP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0095675" y="3444564"/>
            <a:ext cx="1938528" cy="1453896"/>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1" y="4678560"/>
            <a:ext cx="7772399" cy="707886"/>
          </a:xfrm>
          <a:prstGeom prst="rect">
            <a:avLst/>
          </a:prstGeom>
        </p:spPr>
        <p:txBody>
          <a:bodyPr wrap="square">
            <a:spAutoFit/>
          </a:bodyPr>
          <a:lstStyle/>
          <a:p>
            <a:pPr algn="ctr"/>
            <a:r>
              <a:rPr lang="en-US" sz="2400" dirty="0">
                <a:solidFill>
                  <a:srgbClr val="022169"/>
                </a:solidFill>
                <a:latin typeface="Montserrat SemiBold" panose="00000700000000000000" pitchFamily="50" charset="0"/>
                <a:ea typeface="Open Sans" panose="020B0606030504020204" pitchFamily="34" charset="0"/>
                <a:cs typeface="Open Sans" panose="020B0606030504020204" pitchFamily="34" charset="0"/>
              </a:rPr>
              <a:t>2009 Arundel Place</a:t>
            </a:r>
          </a:p>
          <a:p>
            <a:pPr algn="ctr"/>
            <a:r>
              <a:rPr lang="en-US" sz="1600" dirty="0" err="1">
                <a:solidFill>
                  <a:srgbClr val="022169"/>
                </a:solidFill>
                <a:latin typeface="Montserrat SemiBold" panose="00000700000000000000" pitchFamily="50" charset="0"/>
                <a:ea typeface="Open Sans" panose="020B0606030504020204" pitchFamily="34" charset="0"/>
                <a:cs typeface="Open Sans" panose="020B0606030504020204" pitchFamily="34" charset="0"/>
              </a:rPr>
              <a:t>Longpoint</a:t>
            </a:r>
            <a:r>
              <a:rPr lang="en-US" sz="1600" dirty="0">
                <a:solidFill>
                  <a:srgbClr val="022169"/>
                </a:solidFill>
                <a:latin typeface="Montserrat SemiBold" panose="00000700000000000000" pitchFamily="50" charset="0"/>
                <a:ea typeface="Open Sans" panose="020B0606030504020204" pitchFamily="34" charset="0"/>
                <a:cs typeface="Open Sans" panose="020B0606030504020204" pitchFamily="34" charset="0"/>
              </a:rPr>
              <a:t> | Mount Pleasant, SC 29464 | MLS# 25006556 | $799,000</a:t>
            </a:r>
          </a:p>
        </p:txBody>
      </p:sp>
      <p:sp>
        <p:nvSpPr>
          <p:cNvPr id="5" name="Rectangle 4"/>
          <p:cNvSpPr/>
          <p:nvPr/>
        </p:nvSpPr>
        <p:spPr>
          <a:xfrm>
            <a:off x="0" y="8848243"/>
            <a:ext cx="2982956" cy="1031051"/>
          </a:xfrm>
          <a:prstGeom prst="rect">
            <a:avLst/>
          </a:prstGeom>
        </p:spPr>
        <p:txBody>
          <a:bodyPr wrap="square">
            <a:spAutoFit/>
          </a:bodyPr>
          <a:lstStyle/>
          <a:p>
            <a:r>
              <a:rPr lang="en-US" sz="1400" i="1" u="sng" dirty="0">
                <a:solidFill>
                  <a:srgbClr val="022169"/>
                </a:solidFill>
                <a:latin typeface="Montserrat Light" panose="00000400000000000000" pitchFamily="50" charset="0"/>
              </a:rPr>
              <a:t>LISTED BY</a:t>
            </a:r>
          </a:p>
          <a:p>
            <a:r>
              <a:rPr lang="en-US" sz="1400" b="1" dirty="0">
                <a:solidFill>
                  <a:srgbClr val="022169"/>
                </a:solidFill>
                <a:latin typeface="Montserrat Light" panose="00000400000000000000" pitchFamily="50" charset="0"/>
              </a:rPr>
              <a:t>Joanne Harwell</a:t>
            </a:r>
          </a:p>
          <a:p>
            <a:r>
              <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843-224-5777</a:t>
            </a:r>
          </a:p>
          <a:p>
            <a:r>
              <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Joanne.Harwell@cbcarolinas.com</a:t>
            </a:r>
          </a:p>
          <a:p>
            <a:r>
              <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cbunited.com/</a:t>
            </a:r>
            <a:r>
              <a:rPr lang="en-US" sz="1100" dirty="0" err="1">
                <a:solidFill>
                  <a:srgbClr val="022169"/>
                </a:solidFill>
                <a:latin typeface="Montserrat Light" panose="00000400000000000000" pitchFamily="50" charset="0"/>
                <a:ea typeface="Open Sans" panose="020B0606030504020204" pitchFamily="34" charset="0"/>
                <a:cs typeface="Open Sans" panose="020B0606030504020204" pitchFamily="34" charset="0"/>
              </a:rPr>
              <a:t>joanneharwell</a:t>
            </a:r>
            <a:endPar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endParaRPr>
          </a:p>
        </p:txBody>
      </p:sp>
      <p:pic>
        <p:nvPicPr>
          <p:cNvPr id="1034"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3205088" y="8981121"/>
            <a:ext cx="1362224" cy="7652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0" y="9858345"/>
            <a:ext cx="7772398" cy="200055"/>
          </a:xfrm>
          <a:prstGeom prst="rect">
            <a:avLst/>
          </a:prstGeom>
        </p:spPr>
        <p:txBody>
          <a:bodyPr wrap="square">
            <a:spAutoFit/>
          </a:bodyPr>
          <a:lstStyle/>
          <a:p>
            <a:pPr algn="ctr"/>
            <a:r>
              <a:rPr lang="en-US" sz="7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Coldwell Banker Residential Brokerage | 1127 Queensborough Blvd. 103 | Mt Pleasant, SC 29464</a:t>
            </a:r>
          </a:p>
        </p:txBody>
      </p:sp>
      <p:pic>
        <p:nvPicPr>
          <p:cNvPr id="7"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582666" y="8729955"/>
            <a:ext cx="794370" cy="119062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a:extLst>
              <a:ext uri="{FF2B5EF4-FFF2-40B4-BE49-F238E27FC236}">
                <a16:creationId xmlns:a16="http://schemas.microsoft.com/office/drawing/2014/main" id="{766BD634-42CD-6544-25BA-B4D827266FAC}"/>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6091797" y="730250"/>
            <a:ext cx="1581416" cy="118652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3">
            <a:extLst>
              <a:ext uri="{FF2B5EF4-FFF2-40B4-BE49-F238E27FC236}">
                <a16:creationId xmlns:a16="http://schemas.microsoft.com/office/drawing/2014/main" id="{EB49BA9B-81BA-5B80-548C-9DF3674027DC}"/>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091797" y="3437930"/>
            <a:ext cx="1581416" cy="118652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3" name="Picture 3">
            <a:extLst>
              <a:ext uri="{FF2B5EF4-FFF2-40B4-BE49-F238E27FC236}">
                <a16:creationId xmlns:a16="http://schemas.microsoft.com/office/drawing/2014/main" id="{87D9767A-4F5E-15EC-8190-7DEC553B32B8}"/>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091797" y="2084090"/>
            <a:ext cx="1581416" cy="1186526"/>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4" name="Picture 3">
            <a:extLst>
              <a:ext uri="{FF2B5EF4-FFF2-40B4-BE49-F238E27FC236}">
                <a16:creationId xmlns:a16="http://schemas.microsoft.com/office/drawing/2014/main" id="{35100C6C-54D1-4616-A196-7CA477C4F2A6}"/>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99186" y="7665291"/>
            <a:ext cx="1463040" cy="1097709"/>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5" name="Picture 3">
            <a:extLst>
              <a:ext uri="{FF2B5EF4-FFF2-40B4-BE49-F238E27FC236}">
                <a16:creationId xmlns:a16="http://schemas.microsoft.com/office/drawing/2014/main" id="{C71C101B-B318-7915-86F2-6B31B3FE88F2}"/>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626933" y="7665291"/>
            <a:ext cx="1463040" cy="1097709"/>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6" name="Picture 3">
            <a:extLst>
              <a:ext uri="{FF2B5EF4-FFF2-40B4-BE49-F238E27FC236}">
                <a16:creationId xmlns:a16="http://schemas.microsoft.com/office/drawing/2014/main" id="{75367D24-35EE-FA8F-DF9A-8095EFAE7509}"/>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3154680" y="7665291"/>
            <a:ext cx="1463040" cy="1097709"/>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3">
            <a:extLst>
              <a:ext uri="{FF2B5EF4-FFF2-40B4-BE49-F238E27FC236}">
                <a16:creationId xmlns:a16="http://schemas.microsoft.com/office/drawing/2014/main" id="{54D91C6E-BABB-38E3-259D-4BFCCB6AC5A3}"/>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6210173" y="7665291"/>
            <a:ext cx="1463040" cy="1097709"/>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a:extLst>
              <a:ext uri="{FF2B5EF4-FFF2-40B4-BE49-F238E27FC236}">
                <a16:creationId xmlns:a16="http://schemas.microsoft.com/office/drawing/2014/main" id="{F862700D-0B62-F372-3844-C1E154AE4809}"/>
              </a:ext>
            </a:extLst>
          </p:cNvPr>
          <p:cNvSpPr/>
          <p:nvPr/>
        </p:nvSpPr>
        <p:spPr>
          <a:xfrm>
            <a:off x="4789444" y="8848243"/>
            <a:ext cx="2982956" cy="1031051"/>
          </a:xfrm>
          <a:prstGeom prst="rect">
            <a:avLst/>
          </a:prstGeom>
        </p:spPr>
        <p:txBody>
          <a:bodyPr wrap="square">
            <a:spAutoFit/>
          </a:bodyPr>
          <a:lstStyle/>
          <a:p>
            <a:pPr algn="r"/>
            <a:r>
              <a:rPr lang="en-US" sz="1400" i="1" u="sng" dirty="0">
                <a:solidFill>
                  <a:srgbClr val="022169"/>
                </a:solidFill>
                <a:latin typeface="Montserrat Light" panose="00000400000000000000" pitchFamily="50" charset="0"/>
              </a:rPr>
              <a:t>HOSTED BY</a:t>
            </a:r>
          </a:p>
          <a:p>
            <a:pPr algn="r"/>
            <a:r>
              <a:rPr lang="en-US" sz="1400" b="1" dirty="0">
                <a:solidFill>
                  <a:srgbClr val="022169"/>
                </a:solidFill>
                <a:latin typeface="Montserrat Light" panose="00000400000000000000" pitchFamily="50" charset="0"/>
              </a:rPr>
              <a:t>Erik Fender</a:t>
            </a:r>
          </a:p>
          <a:p>
            <a:pPr algn="r"/>
            <a:r>
              <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843-830-7346</a:t>
            </a:r>
          </a:p>
          <a:p>
            <a:pPr algn="r"/>
            <a:r>
              <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erik.fender@cbrealty.com </a:t>
            </a:r>
          </a:p>
          <a:p>
            <a:pPr algn="r"/>
            <a:r>
              <a:rPr lang="en-US" sz="1100" dirty="0">
                <a:solidFill>
                  <a:srgbClr val="022169"/>
                </a:solidFill>
                <a:latin typeface="Montserrat Light" panose="00000400000000000000" pitchFamily="50" charset="0"/>
                <a:ea typeface="Open Sans" panose="020B0606030504020204" pitchFamily="34" charset="0"/>
                <a:cs typeface="Open Sans" panose="020B0606030504020204" pitchFamily="34" charset="0"/>
              </a:rPr>
              <a:t>www.coldwellbankerhomes.com </a:t>
            </a:r>
          </a:p>
        </p:txBody>
      </p:sp>
      <p:pic>
        <p:nvPicPr>
          <p:cNvPr id="17" name="Picture 3">
            <a:extLst>
              <a:ext uri="{FF2B5EF4-FFF2-40B4-BE49-F238E27FC236}">
                <a16:creationId xmlns:a16="http://schemas.microsoft.com/office/drawing/2014/main" id="{63201610-1670-A389-AFEC-0412F7B3CC0F}"/>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4682427" y="7665291"/>
            <a:ext cx="1463040" cy="1097709"/>
          </a:xfrm>
          <a:prstGeom prst="rect">
            <a:avLst/>
          </a:prstGeom>
          <a:noFill/>
          <a:ln w="3175">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585828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227</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Montserrat Light</vt:lpstr>
      <vt:lpstr>Montserrat SemiBold</vt:lpstr>
      <vt:lpstr>Office Theme</vt:lpstr>
      <vt:lpstr>Open House Sunday 1-4 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22</cp:revision>
  <dcterms:created xsi:type="dcterms:W3CDTF">2006-08-16T00:00:00Z</dcterms:created>
  <dcterms:modified xsi:type="dcterms:W3CDTF">2025-04-05T13:47:55Z</dcterms:modified>
</cp:coreProperties>
</file>