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7315200" cy="9144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25" d="100"/>
          <a:sy n="125" d="100"/>
        </p:scale>
        <p:origin x="950" y="-375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8640" y="1496484"/>
            <a:ext cx="6217920" cy="3183467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802717"/>
            <a:ext cx="5486400" cy="2207683"/>
          </a:xfrm>
        </p:spPr>
        <p:txBody>
          <a:bodyPr/>
          <a:lstStyle>
            <a:lvl1pPr marL="0" indent="0" algn="ctr">
              <a:buNone/>
              <a:defRPr sz="1920"/>
            </a:lvl1pPr>
            <a:lvl2pPr marL="365760" indent="0" algn="ctr">
              <a:buNone/>
              <a:defRPr sz="1600"/>
            </a:lvl2pPr>
            <a:lvl3pPr marL="731520" indent="0" algn="ctr">
              <a:buNone/>
              <a:defRPr sz="1440"/>
            </a:lvl3pPr>
            <a:lvl4pPr marL="1097280" indent="0" algn="ctr">
              <a:buNone/>
              <a:defRPr sz="1280"/>
            </a:lvl4pPr>
            <a:lvl5pPr marL="1463040" indent="0" algn="ctr">
              <a:buNone/>
              <a:defRPr sz="1280"/>
            </a:lvl5pPr>
            <a:lvl6pPr marL="1828800" indent="0" algn="ctr">
              <a:buNone/>
              <a:defRPr sz="1280"/>
            </a:lvl6pPr>
            <a:lvl7pPr marL="2194560" indent="0" algn="ctr">
              <a:buNone/>
              <a:defRPr sz="1280"/>
            </a:lvl7pPr>
            <a:lvl8pPr marL="2560320" indent="0" algn="ctr">
              <a:buNone/>
              <a:defRPr sz="1280"/>
            </a:lvl8pPr>
            <a:lvl9pPr marL="2926080" indent="0" algn="ctr">
              <a:buNone/>
              <a:defRPr sz="128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E1867-B3D7-4709-9A5D-B88D860BAE96}" type="datetimeFigureOut">
              <a:rPr lang="en-US" smtClean="0"/>
              <a:t>8/29/2022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635F7-D85F-439E-8C40-5FE5A28C9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560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E1867-B3D7-4709-9A5D-B88D860BAE96}" type="datetimeFigureOut">
              <a:rPr lang="en-US" smtClean="0"/>
              <a:t>8/29/2022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635F7-D85F-439E-8C40-5FE5A28C9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149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234940" y="486834"/>
            <a:ext cx="1577340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486834"/>
            <a:ext cx="4640580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E1867-B3D7-4709-9A5D-B88D860BAE96}" type="datetimeFigureOut">
              <a:rPr lang="en-US" smtClean="0"/>
              <a:t>8/29/2022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635F7-D85F-439E-8C40-5FE5A28C9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618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E1867-B3D7-4709-9A5D-B88D860BAE96}" type="datetimeFigureOut">
              <a:rPr lang="en-US" smtClean="0"/>
              <a:t>8/29/2022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635F7-D85F-439E-8C40-5FE5A28C9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616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9110" y="2279653"/>
            <a:ext cx="6309360" cy="3803649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9110" y="6119286"/>
            <a:ext cx="6309360" cy="2000249"/>
          </a:xfrm>
        </p:spPr>
        <p:txBody>
          <a:bodyPr/>
          <a:lstStyle>
            <a:lvl1pPr marL="0" indent="0">
              <a:buNone/>
              <a:defRPr sz="1920">
                <a:solidFill>
                  <a:schemeClr val="tx1"/>
                </a:solidFill>
              </a:defRPr>
            </a:lvl1pPr>
            <a:lvl2pPr marL="3657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73152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3pPr>
            <a:lvl4pPr marL="109728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4pPr>
            <a:lvl5pPr marL="146304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5pPr>
            <a:lvl6pPr marL="182880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6pPr>
            <a:lvl7pPr marL="219456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7pPr>
            <a:lvl8pPr marL="256032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8pPr>
            <a:lvl9pPr marL="292608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E1867-B3D7-4709-9A5D-B88D860BAE96}" type="datetimeFigureOut">
              <a:rPr lang="en-US" smtClean="0"/>
              <a:t>8/29/2022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635F7-D85F-439E-8C40-5FE5A28C9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191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920" y="2434167"/>
            <a:ext cx="310896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03320" y="2434167"/>
            <a:ext cx="310896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E1867-B3D7-4709-9A5D-B88D860BAE96}" type="datetimeFigureOut">
              <a:rPr lang="en-US" smtClean="0"/>
              <a:t>8/29/2022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635F7-D85F-439E-8C40-5FE5A28C9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727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873" y="486836"/>
            <a:ext cx="6309360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874" y="2241551"/>
            <a:ext cx="3094672" cy="1098549"/>
          </a:xfrm>
        </p:spPr>
        <p:txBody>
          <a:bodyPr anchor="b"/>
          <a:lstStyle>
            <a:lvl1pPr marL="0" indent="0">
              <a:buNone/>
              <a:defRPr sz="1920" b="1"/>
            </a:lvl1pPr>
            <a:lvl2pPr marL="365760" indent="0">
              <a:buNone/>
              <a:defRPr sz="1600" b="1"/>
            </a:lvl2pPr>
            <a:lvl3pPr marL="731520" indent="0">
              <a:buNone/>
              <a:defRPr sz="1440" b="1"/>
            </a:lvl3pPr>
            <a:lvl4pPr marL="1097280" indent="0">
              <a:buNone/>
              <a:defRPr sz="1280" b="1"/>
            </a:lvl4pPr>
            <a:lvl5pPr marL="1463040" indent="0">
              <a:buNone/>
              <a:defRPr sz="1280" b="1"/>
            </a:lvl5pPr>
            <a:lvl6pPr marL="1828800" indent="0">
              <a:buNone/>
              <a:defRPr sz="1280" b="1"/>
            </a:lvl6pPr>
            <a:lvl7pPr marL="2194560" indent="0">
              <a:buNone/>
              <a:defRPr sz="1280" b="1"/>
            </a:lvl7pPr>
            <a:lvl8pPr marL="2560320" indent="0">
              <a:buNone/>
              <a:defRPr sz="1280" b="1"/>
            </a:lvl8pPr>
            <a:lvl9pPr marL="2926080" indent="0">
              <a:buNone/>
              <a:defRPr sz="12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874" y="3340100"/>
            <a:ext cx="3094672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03320" y="2241551"/>
            <a:ext cx="3109913" cy="1098549"/>
          </a:xfrm>
        </p:spPr>
        <p:txBody>
          <a:bodyPr anchor="b"/>
          <a:lstStyle>
            <a:lvl1pPr marL="0" indent="0">
              <a:buNone/>
              <a:defRPr sz="1920" b="1"/>
            </a:lvl1pPr>
            <a:lvl2pPr marL="365760" indent="0">
              <a:buNone/>
              <a:defRPr sz="1600" b="1"/>
            </a:lvl2pPr>
            <a:lvl3pPr marL="731520" indent="0">
              <a:buNone/>
              <a:defRPr sz="1440" b="1"/>
            </a:lvl3pPr>
            <a:lvl4pPr marL="1097280" indent="0">
              <a:buNone/>
              <a:defRPr sz="1280" b="1"/>
            </a:lvl4pPr>
            <a:lvl5pPr marL="1463040" indent="0">
              <a:buNone/>
              <a:defRPr sz="1280" b="1"/>
            </a:lvl5pPr>
            <a:lvl6pPr marL="1828800" indent="0">
              <a:buNone/>
              <a:defRPr sz="1280" b="1"/>
            </a:lvl6pPr>
            <a:lvl7pPr marL="2194560" indent="0">
              <a:buNone/>
              <a:defRPr sz="1280" b="1"/>
            </a:lvl7pPr>
            <a:lvl8pPr marL="2560320" indent="0">
              <a:buNone/>
              <a:defRPr sz="1280" b="1"/>
            </a:lvl8pPr>
            <a:lvl9pPr marL="2926080" indent="0">
              <a:buNone/>
              <a:defRPr sz="12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03320" y="3340100"/>
            <a:ext cx="310991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E1867-B3D7-4709-9A5D-B88D860BAE96}" type="datetimeFigureOut">
              <a:rPr lang="en-US" smtClean="0"/>
              <a:t>8/29/2022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635F7-D85F-439E-8C40-5FE5A28C9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557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E1867-B3D7-4709-9A5D-B88D860BAE96}" type="datetimeFigureOut">
              <a:rPr lang="en-US" smtClean="0"/>
              <a:t>8/29/2022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635F7-D85F-439E-8C40-5FE5A28C9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230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E1867-B3D7-4709-9A5D-B88D860BAE96}" type="datetimeFigureOut">
              <a:rPr lang="en-US" smtClean="0"/>
              <a:t>8/29/2022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635F7-D85F-439E-8C40-5FE5A28C9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178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873" y="609600"/>
            <a:ext cx="2359342" cy="2133600"/>
          </a:xfrm>
        </p:spPr>
        <p:txBody>
          <a:bodyPr anchor="b"/>
          <a:lstStyle>
            <a:lvl1pPr>
              <a:defRPr sz="25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09913" y="1316569"/>
            <a:ext cx="3703320" cy="6498167"/>
          </a:xfrm>
        </p:spPr>
        <p:txBody>
          <a:bodyPr/>
          <a:lstStyle>
            <a:lvl1pPr>
              <a:defRPr sz="2560"/>
            </a:lvl1pPr>
            <a:lvl2pPr>
              <a:defRPr sz="2240"/>
            </a:lvl2pPr>
            <a:lvl3pPr>
              <a:defRPr sz="192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873" y="2743200"/>
            <a:ext cx="2359342" cy="5082117"/>
          </a:xfrm>
        </p:spPr>
        <p:txBody>
          <a:bodyPr/>
          <a:lstStyle>
            <a:lvl1pPr marL="0" indent="0">
              <a:buNone/>
              <a:defRPr sz="1280"/>
            </a:lvl1pPr>
            <a:lvl2pPr marL="365760" indent="0">
              <a:buNone/>
              <a:defRPr sz="1120"/>
            </a:lvl2pPr>
            <a:lvl3pPr marL="731520" indent="0">
              <a:buNone/>
              <a:defRPr sz="960"/>
            </a:lvl3pPr>
            <a:lvl4pPr marL="1097280" indent="0">
              <a:buNone/>
              <a:defRPr sz="800"/>
            </a:lvl4pPr>
            <a:lvl5pPr marL="1463040" indent="0">
              <a:buNone/>
              <a:defRPr sz="800"/>
            </a:lvl5pPr>
            <a:lvl6pPr marL="1828800" indent="0">
              <a:buNone/>
              <a:defRPr sz="800"/>
            </a:lvl6pPr>
            <a:lvl7pPr marL="2194560" indent="0">
              <a:buNone/>
              <a:defRPr sz="800"/>
            </a:lvl7pPr>
            <a:lvl8pPr marL="2560320" indent="0">
              <a:buNone/>
              <a:defRPr sz="800"/>
            </a:lvl8pPr>
            <a:lvl9pPr marL="2926080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E1867-B3D7-4709-9A5D-B88D860BAE96}" type="datetimeFigureOut">
              <a:rPr lang="en-US" smtClean="0"/>
              <a:t>8/29/2022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635F7-D85F-439E-8C40-5FE5A28C9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544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873" y="609600"/>
            <a:ext cx="2359342" cy="2133600"/>
          </a:xfrm>
        </p:spPr>
        <p:txBody>
          <a:bodyPr anchor="b"/>
          <a:lstStyle>
            <a:lvl1pPr>
              <a:defRPr sz="25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109913" y="1316569"/>
            <a:ext cx="3703320" cy="6498167"/>
          </a:xfrm>
        </p:spPr>
        <p:txBody>
          <a:bodyPr anchor="t"/>
          <a:lstStyle>
            <a:lvl1pPr marL="0" indent="0">
              <a:buNone/>
              <a:defRPr sz="2560"/>
            </a:lvl1pPr>
            <a:lvl2pPr marL="365760" indent="0">
              <a:buNone/>
              <a:defRPr sz="2240"/>
            </a:lvl2pPr>
            <a:lvl3pPr marL="731520" indent="0">
              <a:buNone/>
              <a:defRPr sz="1920"/>
            </a:lvl3pPr>
            <a:lvl4pPr marL="1097280" indent="0">
              <a:buNone/>
              <a:defRPr sz="1600"/>
            </a:lvl4pPr>
            <a:lvl5pPr marL="1463040" indent="0">
              <a:buNone/>
              <a:defRPr sz="1600"/>
            </a:lvl5pPr>
            <a:lvl6pPr marL="1828800" indent="0">
              <a:buNone/>
              <a:defRPr sz="1600"/>
            </a:lvl6pPr>
            <a:lvl7pPr marL="2194560" indent="0">
              <a:buNone/>
              <a:defRPr sz="1600"/>
            </a:lvl7pPr>
            <a:lvl8pPr marL="2560320" indent="0">
              <a:buNone/>
              <a:defRPr sz="1600"/>
            </a:lvl8pPr>
            <a:lvl9pPr marL="292608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873" y="2743200"/>
            <a:ext cx="2359342" cy="5082117"/>
          </a:xfrm>
        </p:spPr>
        <p:txBody>
          <a:bodyPr/>
          <a:lstStyle>
            <a:lvl1pPr marL="0" indent="0">
              <a:buNone/>
              <a:defRPr sz="1280"/>
            </a:lvl1pPr>
            <a:lvl2pPr marL="365760" indent="0">
              <a:buNone/>
              <a:defRPr sz="1120"/>
            </a:lvl2pPr>
            <a:lvl3pPr marL="731520" indent="0">
              <a:buNone/>
              <a:defRPr sz="960"/>
            </a:lvl3pPr>
            <a:lvl4pPr marL="1097280" indent="0">
              <a:buNone/>
              <a:defRPr sz="800"/>
            </a:lvl4pPr>
            <a:lvl5pPr marL="1463040" indent="0">
              <a:buNone/>
              <a:defRPr sz="800"/>
            </a:lvl5pPr>
            <a:lvl6pPr marL="1828800" indent="0">
              <a:buNone/>
              <a:defRPr sz="800"/>
            </a:lvl6pPr>
            <a:lvl7pPr marL="2194560" indent="0">
              <a:buNone/>
              <a:defRPr sz="800"/>
            </a:lvl7pPr>
            <a:lvl8pPr marL="2560320" indent="0">
              <a:buNone/>
              <a:defRPr sz="800"/>
            </a:lvl8pPr>
            <a:lvl9pPr marL="2926080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E1867-B3D7-4709-9A5D-B88D860BAE96}" type="datetimeFigureOut">
              <a:rPr lang="en-US" smtClean="0"/>
              <a:t>8/29/2022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635F7-D85F-439E-8C40-5FE5A28C9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069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2920" y="486836"/>
            <a:ext cx="6309360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2434167"/>
            <a:ext cx="6309360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2920" y="8475136"/>
            <a:ext cx="164592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EE1867-B3D7-4709-9A5D-B88D860BAE96}" type="datetimeFigureOut">
              <a:rPr lang="en-US" smtClean="0"/>
              <a:t>8/29/2022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23160" y="8475136"/>
            <a:ext cx="246888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66360" y="8475136"/>
            <a:ext cx="164592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5635F7-D85F-439E-8C40-5FE5A28C9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211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31520" rtl="0" eaLnBrk="1" latinLnBrk="0" hangingPunct="1">
        <a:lnSpc>
          <a:spcPct val="90000"/>
        </a:lnSpc>
        <a:spcBef>
          <a:spcPct val="0"/>
        </a:spcBef>
        <a:buNone/>
        <a:defRPr sz="35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73152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224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1pPr>
      <a:lvl2pPr marL="36576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7pPr>
      <a:lvl8pPr marL="256032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8pPr>
      <a:lvl9pPr marL="292608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../media/image10.jpeg"/><Relationship Id="rId18" Type="http://schemas.openxmlformats.org/officeDocument/2006/relationships/image" Target="../media/image13.jpeg"/><Relationship Id="rId3" Type="http://schemas.openxmlformats.org/officeDocument/2006/relationships/hyperlink" Target="https://youtu.be/kHo5tgWt9SQ" TargetMode="External"/><Relationship Id="rId7" Type="http://schemas.openxmlformats.org/officeDocument/2006/relationships/image" Target="../media/image4.jpeg"/><Relationship Id="rId12" Type="http://schemas.openxmlformats.org/officeDocument/2006/relationships/image" Target="../media/image9.jpeg"/><Relationship Id="rId17" Type="http://schemas.openxmlformats.org/officeDocument/2006/relationships/hyperlink" Target="mailto:conniesross@aol.com" TargetMode="External"/><Relationship Id="rId2" Type="http://schemas.openxmlformats.org/officeDocument/2006/relationships/image" Target="../media/image1.jpeg"/><Relationship Id="rId16" Type="http://schemas.openxmlformats.org/officeDocument/2006/relationships/hyperlink" Target="mailto:ronnienichols8@aol.com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11" Type="http://schemas.openxmlformats.org/officeDocument/2006/relationships/image" Target="../media/image8.jpeg"/><Relationship Id="rId5" Type="http://schemas.openxmlformats.org/officeDocument/2006/relationships/image" Target="../media/image2.jpeg"/><Relationship Id="rId15" Type="http://schemas.openxmlformats.org/officeDocument/2006/relationships/image" Target="../media/image12.jpg"/><Relationship Id="rId10" Type="http://schemas.openxmlformats.org/officeDocument/2006/relationships/image" Target="../media/image7.jpeg"/><Relationship Id="rId19" Type="http://schemas.openxmlformats.org/officeDocument/2006/relationships/image" Target="../media/image14.jpg"/><Relationship Id="rId4" Type="http://schemas.openxmlformats.org/officeDocument/2006/relationships/hyperlink" Target="https://my.matterport.com/show/?m=a66RUnUzHnp" TargetMode="External"/><Relationship Id="rId9" Type="http://schemas.openxmlformats.org/officeDocument/2006/relationships/image" Target="../media/image6.jpeg"/><Relationship Id="rId1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5" r="8105"/>
          <a:stretch/>
        </p:blipFill>
        <p:spPr>
          <a:xfrm>
            <a:off x="1366378" y="-2"/>
            <a:ext cx="5948822" cy="3519815"/>
          </a:xfrm>
          <a:prstGeom prst="rect">
            <a:avLst/>
          </a:prstGeom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1366378" y="4281364"/>
            <a:ext cx="5948822" cy="393954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1000" dirty="0">
                <a:latin typeface="Adobe Caslon Pro" panose="0205050205050A020403" pitchFamily="18" charset="0"/>
              </a:rPr>
              <a:t>WELCOME TO ONE OF THE TOP BEACHES IN THE U.S. IN A TOP 5 BEACH TOWN IN THE NATION: CHERRY GROVE BEACH IN NORTH MYRTLE BEACH AND CHERRY GROVE VILLAS IN Cherry Grove! This spacious condo-style beach villa has room for everyone. With four large bedrooms and three baths, it's perfect for a vacation home or a short-term rental investment. This unit has been meticulously maintained and is in excellent condition. Inside you will find a relaxing neutral and light gray color palette. It is sold pleasantly fully furnished too with a few listed exceptions. As you enter the unit, a large, extended foyer greets you with 3 amazingly roomy guest bedrooms along that corridor. There are also two big full baths and a convenient laundry room. The extraordinary kitchen, seating 10 and with lots of cabinet space and upscale appliances, is one of the stars of the unit, along with the gathering area-great room with ocean views. From there, step out on the fabulous front porch with great views of the ever-changing Atlantic Ocean across the street! Breathtaking, as is the enormous Master Bedroom, adjoining the front balcony also and enjoying a wonderful master bath and retreat. Major appliances are newer, as is refreshed decor and flooring. See features list. The HOA fee includes water, basic cable, </a:t>
            </a:r>
            <a:r>
              <a:rPr lang="en-US" sz="1000" dirty="0" err="1">
                <a:latin typeface="Adobe Caslon Pro" panose="0205050205050A020403" pitchFamily="18" charset="0"/>
              </a:rPr>
              <a:t>wifi</a:t>
            </a:r>
            <a:r>
              <a:rPr lang="en-US" sz="1000" dirty="0">
                <a:latin typeface="Adobe Caslon Pro" panose="0205050205050A020403" pitchFamily="18" charset="0"/>
              </a:rPr>
              <a:t>, pest control, building insurance and more. ( Ask agent.) Unforgettable, low maintenance second home lifestyle or rental investment. Frosting on the cake: upgraded ceiling fans with remote controls - steps from beach access on south/west side of building - only two condos are accessible from third floor, very quiet with low traffic - end unit with windows that give you great ,lighting and view of fabulous sunsets to the west - 85 gallon hot water tank - Mini-split AC/Heat in master minimizing the main ac usage during summer heat - New master bed with additional underneath storage - 32” flat screens with cable boxes in all bedrooms - Large flat screen tv in living area with surround sound - Engineered wood floors for easy cleaning/no carpet - Inside and outside storage - Easy access to back channel/marsh for boats, kayaking, jet skiing and fishing just steps away - Jacuzzi tube in master Really, you must see today...and enjoy this unique, upscale beach lifestyle soon!</a:t>
            </a:r>
          </a:p>
          <a:p>
            <a:pPr algn="ctr"/>
            <a:endParaRPr lang="en-US" sz="1000" b="1" dirty="0">
              <a:latin typeface="Adobe Caslon Pro" panose="0205050205050A020403" pitchFamily="18" charset="0"/>
            </a:endParaRPr>
          </a:p>
          <a:p>
            <a:pPr algn="ctr"/>
            <a:r>
              <a:rPr lang="en-US" sz="1000" b="1" dirty="0">
                <a:latin typeface="Adobe Caslon Pro" panose="0205050205050A020403" pitchFamily="18" charset="0"/>
              </a:rPr>
              <a:t>Video Tour: </a:t>
            </a:r>
            <a:r>
              <a:rPr lang="en-US" sz="1000" b="1" dirty="0">
                <a:latin typeface="Adobe Caslon Pro" panose="0205050205050A020403" pitchFamily="18" charset="0"/>
                <a:hlinkClick r:id="rId3"/>
              </a:rPr>
              <a:t>https://youtu.be/kHo5tgWt9SQ</a:t>
            </a:r>
            <a:r>
              <a:rPr lang="en-US" sz="1000" b="1" dirty="0">
                <a:latin typeface="Adobe Caslon Pro" panose="0205050205050A020403" pitchFamily="18" charset="0"/>
              </a:rPr>
              <a:t> </a:t>
            </a:r>
          </a:p>
          <a:p>
            <a:pPr algn="ctr"/>
            <a:r>
              <a:rPr lang="en-US" sz="1000" b="1" dirty="0">
                <a:latin typeface="Adobe Caslon Pro" panose="0205050205050A020403" pitchFamily="18" charset="0"/>
              </a:rPr>
              <a:t>3D Virtual Tour: </a:t>
            </a:r>
            <a:r>
              <a:rPr lang="en-US" sz="1000" b="1" dirty="0">
                <a:latin typeface="Adobe Caslon Pro" panose="0205050205050A020403" pitchFamily="18" charset="0"/>
                <a:hlinkClick r:id="rId4"/>
              </a:rPr>
              <a:t>https://my.matterport.com/show/?m=a66RUnUzHnp</a:t>
            </a:r>
            <a:r>
              <a:rPr lang="en-US" sz="1000" b="1" dirty="0">
                <a:latin typeface="Adobe Caslon Pro" panose="0205050205050A020403" pitchFamily="18" charset="0"/>
              </a:rPr>
              <a:t>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366378" y="3518436"/>
            <a:ext cx="5948821" cy="80021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pt-BR" dirty="0">
                <a:ln w="3175">
                  <a:noFill/>
                </a:ln>
                <a:solidFill>
                  <a:sysClr val="windowText" lastClr="000000"/>
                </a:solidFill>
                <a:latin typeface="Adobe Caslon Pro Bold" panose="0205070206050A020403" pitchFamily="18" charset="0"/>
              </a:rPr>
              <a:t>200 53rd Ave N # 301</a:t>
            </a:r>
          </a:p>
          <a:p>
            <a:pPr algn="ctr"/>
            <a:r>
              <a:rPr lang="en-US" sz="1400" b="1" dirty="0">
                <a:ln w="3175">
                  <a:noFill/>
                </a:ln>
                <a:solidFill>
                  <a:sysClr val="windowText" lastClr="000000"/>
                </a:solidFill>
                <a:latin typeface="Adobe Caslon Pro" panose="0205050205050A020403" pitchFamily="18" charset="0"/>
              </a:rPr>
              <a:t>Cherry Grove Villas | North Myrtle Beach, SC 29582</a:t>
            </a:r>
          </a:p>
          <a:p>
            <a:pPr algn="ctr"/>
            <a:r>
              <a:rPr lang="en-US" sz="1400" b="1" dirty="0">
                <a:ln w="3175">
                  <a:noFill/>
                </a:ln>
                <a:solidFill>
                  <a:sysClr val="windowText" lastClr="000000"/>
                </a:solidFill>
                <a:latin typeface="Adobe Caslon Pro" panose="0205050205050A020403" pitchFamily="18" charset="0"/>
              </a:rPr>
              <a:t>MLS# 2219412 | $464,000</a:t>
            </a:r>
            <a:endParaRPr lang="en-US" sz="1600" b="1" dirty="0">
              <a:ln w="3175">
                <a:noFill/>
              </a:ln>
              <a:solidFill>
                <a:sysClr val="windowText" lastClr="000000"/>
              </a:solidFill>
              <a:latin typeface="Adobe Caslon Pro" panose="0205050205050A020403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3" y="417"/>
            <a:ext cx="1301988" cy="731520"/>
          </a:xfrm>
          <a:prstGeom prst="rect">
            <a:avLst/>
          </a:prstGeom>
          <a:ln>
            <a:solidFill>
              <a:schemeClr val="bg1"/>
            </a:solidFill>
          </a:ln>
          <a:effectLst/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3" y="5835274"/>
            <a:ext cx="1301234" cy="731520"/>
          </a:xfrm>
          <a:prstGeom prst="rect">
            <a:avLst/>
          </a:prstGeom>
          <a:ln>
            <a:solidFill>
              <a:schemeClr val="bg1"/>
            </a:solidFill>
          </a:ln>
          <a:effectLst/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3" y="833968"/>
            <a:ext cx="1301988" cy="731520"/>
          </a:xfrm>
          <a:prstGeom prst="rect">
            <a:avLst/>
          </a:prstGeom>
          <a:ln>
            <a:solidFill>
              <a:schemeClr val="bg1"/>
            </a:solidFill>
          </a:ln>
          <a:effectLst/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3" y="2501070"/>
            <a:ext cx="1301988" cy="731520"/>
          </a:xfrm>
          <a:prstGeom prst="rect">
            <a:avLst/>
          </a:prstGeom>
          <a:ln>
            <a:solidFill>
              <a:schemeClr val="bg1"/>
            </a:solidFill>
          </a:ln>
          <a:effectLst/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3" y="5001723"/>
            <a:ext cx="1301234" cy="731520"/>
          </a:xfrm>
          <a:prstGeom prst="rect">
            <a:avLst/>
          </a:prstGeom>
          <a:ln>
            <a:solidFill>
              <a:schemeClr val="bg1"/>
            </a:solidFill>
          </a:ln>
          <a:effectLst/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3" y="4168172"/>
            <a:ext cx="1301988" cy="731520"/>
          </a:xfrm>
          <a:prstGeom prst="rect">
            <a:avLst/>
          </a:prstGeom>
          <a:ln>
            <a:solidFill>
              <a:schemeClr val="bg1"/>
            </a:solidFill>
          </a:ln>
          <a:effectLst/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" b="20"/>
          <a:stretch/>
        </p:blipFill>
        <p:spPr>
          <a:xfrm>
            <a:off x="593" y="6668825"/>
            <a:ext cx="1300480" cy="731520"/>
          </a:xfrm>
          <a:prstGeom prst="rect">
            <a:avLst/>
          </a:prstGeom>
          <a:ln>
            <a:solidFill>
              <a:schemeClr val="bg1"/>
            </a:solidFill>
          </a:ln>
          <a:effectLst/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0" r="3530"/>
          <a:stretch/>
        </p:blipFill>
        <p:spPr>
          <a:xfrm>
            <a:off x="593" y="7502373"/>
            <a:ext cx="1300480" cy="731520"/>
          </a:xfrm>
          <a:prstGeom prst="rect">
            <a:avLst/>
          </a:prstGeom>
          <a:ln>
            <a:solidFill>
              <a:schemeClr val="bg1"/>
            </a:solidFill>
          </a:ln>
          <a:effectLst/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3" y="1667519"/>
            <a:ext cx="1301988" cy="731520"/>
          </a:xfrm>
          <a:prstGeom prst="rect">
            <a:avLst/>
          </a:prstGeom>
          <a:ln>
            <a:solidFill>
              <a:schemeClr val="bg1"/>
            </a:solidFill>
          </a:ln>
          <a:effectLst/>
        </p:spPr>
      </p:pic>
      <p:sp>
        <p:nvSpPr>
          <p:cNvPr id="2" name="Rectangle 1"/>
          <p:cNvSpPr/>
          <p:nvPr/>
        </p:nvSpPr>
        <p:spPr>
          <a:xfrm>
            <a:off x="1366378" y="-54864"/>
            <a:ext cx="594822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b="1" i="1" dirty="0">
                <a:ln w="31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Gisha" panose="020B0604020202020204" pitchFamily="34" charset="-79"/>
                <a:cs typeface="Gisha" panose="020B0604020202020204" pitchFamily="34" charset="-79"/>
              </a:rPr>
              <a:t>Affordable, 2,000+ sq ft condo with 4 bds/3 bas steps from the Atlantic Ocean in Cherry Grove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F98CE27F-2322-493E-83B7-C82A8252018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3" y="3334621"/>
            <a:ext cx="1301988" cy="731520"/>
          </a:xfrm>
          <a:prstGeom prst="rect">
            <a:avLst/>
          </a:prstGeom>
          <a:ln>
            <a:solidFill>
              <a:schemeClr val="bg1"/>
            </a:solidFill>
          </a:ln>
          <a:effectLst/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3A8C887A-A173-4341-80E6-CC29841C7ED2}"/>
              </a:ext>
            </a:extLst>
          </p:cNvPr>
          <p:cNvSpPr/>
          <p:nvPr/>
        </p:nvSpPr>
        <p:spPr>
          <a:xfrm rot="8627667">
            <a:off x="7552440" y="1719637"/>
            <a:ext cx="516616" cy="185393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0A37C436-1F62-44E9-BC7F-7CA0D5E325E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362" y="8383652"/>
            <a:ext cx="714374" cy="586807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3004C19A-23B3-4E87-93E1-00C78DE20036}"/>
              </a:ext>
            </a:extLst>
          </p:cNvPr>
          <p:cNvSpPr/>
          <p:nvPr/>
        </p:nvSpPr>
        <p:spPr>
          <a:xfrm>
            <a:off x="4274764" y="8353890"/>
            <a:ext cx="19313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Ronnie Nichols</a:t>
            </a:r>
          </a:p>
          <a:p>
            <a:pPr algn="ctr"/>
            <a:r>
              <a:rPr lang="en-US" sz="1100" dirty="0">
                <a:solidFill>
                  <a:srgbClr val="000000"/>
                </a:solidFill>
                <a:latin typeface="Arial" panose="020B0604020202020204" pitchFamily="34" charset="0"/>
              </a:rPr>
              <a:t>Realtor / BIC</a:t>
            </a:r>
          </a:p>
          <a:p>
            <a:pPr algn="ctr"/>
            <a:r>
              <a:rPr lang="en-US" sz="1100" dirty="0">
                <a:solidFill>
                  <a:srgbClr val="000000"/>
                </a:solidFill>
                <a:latin typeface="Arial" panose="020B0604020202020204" pitchFamily="34" charset="0"/>
                <a:hlinkClick r:id="rId16"/>
              </a:rPr>
              <a:t>ronnienichols8@aol.com</a:t>
            </a:r>
            <a:r>
              <a:rPr lang="en-US" sz="11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en-US" sz="11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BE24EAF-07F1-4CC7-B9F1-1F1114D9B69C}"/>
              </a:ext>
            </a:extLst>
          </p:cNvPr>
          <p:cNvSpPr/>
          <p:nvPr/>
        </p:nvSpPr>
        <p:spPr>
          <a:xfrm>
            <a:off x="874578" y="8353890"/>
            <a:ext cx="19137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Connie Ross-Karl</a:t>
            </a:r>
          </a:p>
          <a:p>
            <a:pPr algn="ctr"/>
            <a:r>
              <a:rPr lang="en-US" sz="1100" dirty="0">
                <a:solidFill>
                  <a:srgbClr val="000000"/>
                </a:solidFill>
                <a:latin typeface="Arial" panose="020B0604020202020204" pitchFamily="34" charset="0"/>
              </a:rPr>
              <a:t>702-306-2643</a:t>
            </a:r>
          </a:p>
          <a:p>
            <a:pPr algn="ctr"/>
            <a:r>
              <a:rPr lang="en-US" sz="1100" dirty="0">
                <a:solidFill>
                  <a:srgbClr val="093E6E"/>
                </a:solidFill>
                <a:latin typeface="Arial" panose="020B0604020202020204" pitchFamily="34" charset="0"/>
                <a:hlinkClick r:id="rId17"/>
              </a:rPr>
              <a:t>conniesross@aol.com</a:t>
            </a:r>
            <a:endParaRPr lang="en-US" sz="11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BEA9928-1BB2-4DA9-8BE9-2358656CABA4}"/>
              </a:ext>
            </a:extLst>
          </p:cNvPr>
          <p:cNvSpPr/>
          <p:nvPr/>
        </p:nvSpPr>
        <p:spPr>
          <a:xfrm>
            <a:off x="0" y="8928556"/>
            <a:ext cx="7315199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00" dirty="0">
                <a:solidFill>
                  <a:srgbClr val="000000"/>
                </a:solidFill>
                <a:latin typeface="Arial" panose="020B0604020202020204" pitchFamily="34" charset="0"/>
              </a:rPr>
              <a:t>NEW WAY PROPERTIES MYRTLE BEACH</a:t>
            </a:r>
            <a:r>
              <a:rPr lang="en-US" sz="700" dirty="0">
                <a:solidFill>
                  <a:srgbClr val="093E6E"/>
                </a:solidFill>
                <a:latin typeface="Arial" panose="020B0604020202020204" pitchFamily="34" charset="0"/>
              </a:rPr>
              <a:t> </a:t>
            </a:r>
            <a:endParaRPr lang="en-US" sz="700" dirty="0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F5B8CFE9-50A7-429E-A622-754C953C0FB0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514" y="8335974"/>
            <a:ext cx="454036" cy="682162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6E87CC5F-4F27-4BC9-9A55-E783C46AC40E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92166" y="8335974"/>
            <a:ext cx="688520" cy="688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0241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381</TotalTime>
  <Words>530</Words>
  <Application>Microsoft Office PowerPoint</Application>
  <PresentationFormat>Custom</PresentationFormat>
  <Paragraphs>15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Adobe Caslon Pro</vt:lpstr>
      <vt:lpstr>Adobe Caslon Pro Bold</vt:lpstr>
      <vt:lpstr>Arial</vt:lpstr>
      <vt:lpstr>Calibri</vt:lpstr>
      <vt:lpstr>Calibri Light</vt:lpstr>
      <vt:lpstr>Gisha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A. Thomas Price</dc:creator>
  <cp:lastModifiedBy>A. Thomas Price</cp:lastModifiedBy>
  <cp:revision>49</cp:revision>
  <dcterms:created xsi:type="dcterms:W3CDTF">2016-01-18T21:52:04Z</dcterms:created>
  <dcterms:modified xsi:type="dcterms:W3CDTF">2022-08-29T12:13:20Z</dcterms:modified>
</cp:coreProperties>
</file>