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3152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75" d="100"/>
          <a:sy n="75" d="100"/>
        </p:scale>
        <p:origin x="-2268" y="-252"/>
      </p:cViewPr>
      <p:guideLst>
        <p:guide orient="horz" pos="3168"/>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37624" y="2011680"/>
            <a:ext cx="658368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1D8BD707-D9CF-40AE-B4C6-C98DA3205C09}" type="datetimeFigureOut">
              <a:rPr lang="en-US" smtClean="0"/>
              <a:pPr/>
              <a:t>1/21/2015</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097280" y="4886490"/>
            <a:ext cx="512064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1/21/2015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402803"/>
            <a:ext cx="1645920" cy="8582237"/>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365760" y="402803"/>
            <a:ext cx="4815840" cy="8582237"/>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1/21/2015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1/21/2015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80160" y="894080"/>
            <a:ext cx="566928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280160" y="3678086"/>
            <a:ext cx="566928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339840" y="9411124"/>
            <a:ext cx="6096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3657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37185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1/21/2015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65760" y="400473"/>
            <a:ext cx="6583680" cy="16764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65760" y="2251498"/>
            <a:ext cx="323215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3716020" y="2251498"/>
            <a:ext cx="323342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365760" y="3464561"/>
            <a:ext cx="323215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3716020" y="3464561"/>
            <a:ext cx="323342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1/21/2015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1/21/2015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1/21/2015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400473"/>
            <a:ext cx="2406650"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65761" y="2235201"/>
            <a:ext cx="2406650"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2860040" y="400474"/>
            <a:ext cx="4089400"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1/21/2015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63040" y="894080"/>
            <a:ext cx="4389120" cy="766022"/>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463040" y="2686897"/>
            <a:ext cx="438912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463040" y="1711287"/>
            <a:ext cx="438912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1/21/2015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65760" y="402802"/>
            <a:ext cx="658368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65760" y="2346960"/>
            <a:ext cx="6583680" cy="6906768"/>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365760" y="9411124"/>
            <a:ext cx="170688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1/21/2015</a:t>
            </a:fld>
            <a:endParaRPr lang="en-US"/>
          </a:p>
        </p:txBody>
      </p:sp>
      <p:sp>
        <p:nvSpPr>
          <p:cNvPr id="3" name="Footer Placeholder 2"/>
          <p:cNvSpPr>
            <a:spLocks noGrp="1"/>
          </p:cNvSpPr>
          <p:nvPr>
            <p:ph type="ftr" sz="quarter" idx="3"/>
          </p:nvPr>
        </p:nvSpPr>
        <p:spPr>
          <a:xfrm>
            <a:off x="2499360" y="9411124"/>
            <a:ext cx="231648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339840" y="9411124"/>
            <a:ext cx="6096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g"/><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Rectangle 20"/>
          <p:cNvSpPr/>
          <p:nvPr/>
        </p:nvSpPr>
        <p:spPr>
          <a:xfrm>
            <a:off x="1" y="8686800"/>
            <a:ext cx="7315198" cy="1377984"/>
          </a:xfrm>
          <a:prstGeom prst="rect">
            <a:avLst/>
          </a:prstGeom>
          <a:solidFill>
            <a:schemeClr val="tx2">
              <a:lumMod val="75000"/>
            </a:schemeClr>
          </a:solid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p:cNvSpPr/>
          <p:nvPr/>
        </p:nvSpPr>
        <p:spPr>
          <a:xfrm>
            <a:off x="1" y="0"/>
            <a:ext cx="7315198" cy="1752600"/>
          </a:xfrm>
          <a:prstGeom prst="rect">
            <a:avLst/>
          </a:prstGeom>
          <a:solidFill>
            <a:schemeClr val="tx2">
              <a:lumMod val="60000"/>
              <a:lumOff val="40000"/>
            </a:schemeClr>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68749" y="5702300"/>
            <a:ext cx="7177702" cy="1908039"/>
          </a:xfrm>
        </p:spPr>
        <p:txBody>
          <a:bodyPr anchor="ctr">
            <a:noAutofit/>
          </a:bodyPr>
          <a:lstStyle/>
          <a:p>
            <a:r>
              <a:rPr lang="en-US" sz="1400" dirty="0">
                <a:solidFill>
                  <a:schemeClr val="tx2">
                    <a:lumMod val="75000"/>
                  </a:schemeClr>
                </a:solidFill>
                <a:latin typeface="Trebuchet MS" panose="020B0603020202020204" pitchFamily="34" charset="0"/>
              </a:rPr>
              <a:t>Good Investment opportunity in The Meridian, which is centrally located in Mt Pleasant and the Isle of Palms connector and the beach. Enjoy Easy Carefree Living Allowing you Time to Enjoy all of What Charleston has to Offer, The Meridian Amenities Include Tennis Court, Basketball Court, Volleyball Court, Playground, Fitness Room, Swimming Pool, Laundry Room, Boat Parking, Car Care Center, Club House &amp; Office Suite. The Meridian HOA includes Water, Sewer, Inside Pest Control, Property Liability &amp; Flood Insurance, Termite Bond and Trash Service. Property is currently bank owned and is being sold ''as is''. </a:t>
            </a:r>
          </a:p>
        </p:txBody>
      </p:sp>
      <p:pic>
        <p:nvPicPr>
          <p:cNvPr id="4" name="Picture 3"/>
          <p:cNvPicPr>
            <a:picLocks noChangeAspect="1"/>
          </p:cNvPicPr>
          <p:nvPr/>
        </p:nvPicPr>
        <p:blipFill rotWithShape="1">
          <a:blip r:embed="rId2">
            <a:extLst>
              <a:ext uri="{28A0092B-C50C-407E-A947-70E740481C1C}">
                <a14:useLocalDpi xmlns:a14="http://schemas.microsoft.com/office/drawing/2010/main" val="0"/>
              </a:ext>
            </a:extLst>
          </a:blip>
          <a:srcRect l="1536" t="1863" r="1536" b="10903"/>
          <a:stretch/>
        </p:blipFill>
        <p:spPr>
          <a:xfrm>
            <a:off x="1420059" y="726470"/>
            <a:ext cx="4475082" cy="2980485"/>
          </a:xfrm>
          <a:prstGeom prst="rect">
            <a:avLst/>
          </a:prstGeom>
          <a:ln w="38100">
            <a:solidFill>
              <a:schemeClr val="tx2">
                <a:lumMod val="60000"/>
                <a:lumOff val="40000"/>
              </a:schemeClr>
            </a:solidFill>
          </a:ln>
          <a:effectLst>
            <a:outerShdw blurRad="50800" dist="38100" dir="5400000" algn="t" rotWithShape="0">
              <a:prstClr val="black">
                <a:alpha val="40000"/>
              </a:prstClr>
            </a:outerShdw>
          </a:effectLst>
        </p:spPr>
      </p:pic>
      <p:sp>
        <p:nvSpPr>
          <p:cNvPr id="2" name="Title 1"/>
          <p:cNvSpPr>
            <a:spLocks noGrp="1"/>
          </p:cNvSpPr>
          <p:nvPr>
            <p:ph type="ctrTitle"/>
          </p:nvPr>
        </p:nvSpPr>
        <p:spPr>
          <a:xfrm>
            <a:off x="-2" y="4902200"/>
            <a:ext cx="7315199" cy="762000"/>
          </a:xfrm>
        </p:spPr>
        <p:txBody>
          <a:bodyPr anchor="t">
            <a:noAutofit/>
            <a:scene3d>
              <a:camera prst="orthographicFront"/>
              <a:lightRig rig="soft" dir="t">
                <a:rot lat="0" lon="0" rev="17220000"/>
              </a:lightRig>
            </a:scene3d>
            <a:sp3d prstMaterial="softEdge"/>
          </a:bodyPr>
          <a:lstStyle/>
          <a:p>
            <a:r>
              <a:rPr lang="en-US" sz="2400" cap="none" dirty="0">
                <a:ln w="10541" cmpd="sng">
                  <a:noFill/>
                  <a:prstDash val="solid"/>
                </a:ln>
                <a:solidFill>
                  <a:schemeClr val="tx2">
                    <a:lumMod val="50000"/>
                  </a:schemeClr>
                </a:solidFill>
                <a:effectLst/>
                <a:latin typeface="Trebuchet MS" panose="020B0603020202020204" pitchFamily="34" charset="0"/>
              </a:rPr>
              <a:t>2011 N Highway 17 1700 </a:t>
            </a:r>
            <a:r>
              <a:rPr lang="en-US" sz="2400" cap="none" dirty="0" smtClean="0">
                <a:ln w="10541" cmpd="sng">
                  <a:noFill/>
                  <a:prstDash val="solid"/>
                </a:ln>
                <a:solidFill>
                  <a:schemeClr val="tx2">
                    <a:lumMod val="50000"/>
                  </a:schemeClr>
                </a:solidFill>
                <a:effectLst/>
                <a:latin typeface="Trebuchet MS" panose="020B0603020202020204" pitchFamily="34" charset="0"/>
              </a:rPr>
              <a:t>O</a:t>
            </a:r>
            <a:br>
              <a:rPr lang="en-US" sz="2400" cap="none" dirty="0" smtClean="0">
                <a:ln w="10541" cmpd="sng">
                  <a:noFill/>
                  <a:prstDash val="solid"/>
                </a:ln>
                <a:solidFill>
                  <a:schemeClr val="tx2">
                    <a:lumMod val="50000"/>
                  </a:schemeClr>
                </a:solidFill>
                <a:effectLst/>
                <a:latin typeface="Trebuchet MS" panose="020B0603020202020204" pitchFamily="34" charset="0"/>
              </a:rPr>
            </a:br>
            <a:r>
              <a:rPr lang="en-US" sz="1800" cap="none" dirty="0">
                <a:ln w="10541" cmpd="sng">
                  <a:noFill/>
                  <a:prstDash val="solid"/>
                </a:ln>
                <a:solidFill>
                  <a:schemeClr val="tx2">
                    <a:lumMod val="50000"/>
                  </a:schemeClr>
                </a:solidFill>
                <a:effectLst/>
                <a:latin typeface="Trebuchet MS" panose="020B0603020202020204" pitchFamily="34" charset="0"/>
              </a:rPr>
              <a:t>The </a:t>
            </a:r>
            <a:r>
              <a:rPr lang="en-US" sz="1800" cap="none" dirty="0" smtClean="0">
                <a:ln w="10541" cmpd="sng">
                  <a:noFill/>
                  <a:prstDash val="solid"/>
                </a:ln>
                <a:solidFill>
                  <a:schemeClr val="tx2">
                    <a:lumMod val="50000"/>
                  </a:schemeClr>
                </a:solidFill>
                <a:effectLst/>
                <a:latin typeface="Trebuchet MS" panose="020B0603020202020204" pitchFamily="34" charset="0"/>
              </a:rPr>
              <a:t>Meridian - Mount Pleasant - MLS</a:t>
            </a:r>
            <a:r>
              <a:rPr lang="en-US" sz="1800" cap="none" dirty="0">
                <a:ln w="10541" cmpd="sng">
                  <a:noFill/>
                  <a:prstDash val="solid"/>
                </a:ln>
                <a:solidFill>
                  <a:schemeClr val="tx2">
                    <a:lumMod val="50000"/>
                  </a:schemeClr>
                </a:solidFill>
                <a:effectLst/>
                <a:latin typeface="Trebuchet MS" panose="020B0603020202020204" pitchFamily="34" charset="0"/>
              </a:rPr>
              <a:t># 14028529 - $149,000</a:t>
            </a:r>
            <a:endParaRPr lang="en-US" sz="1600" cap="none" dirty="0">
              <a:ln w="10541" cmpd="sng">
                <a:noFill/>
                <a:prstDash val="solid"/>
              </a:ln>
              <a:solidFill>
                <a:schemeClr val="tx2">
                  <a:lumMod val="50000"/>
                </a:schemeClr>
              </a:solidFill>
              <a:effectLst/>
              <a:latin typeface="Trebuchet MS" panose="020B0603020202020204" pitchFamily="34" charset="0"/>
            </a:endParaRPr>
          </a:p>
        </p:txBody>
      </p:sp>
      <p:pic>
        <p:nvPicPr>
          <p:cNvPr id="14" name="Picture 1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410200" y="8768150"/>
            <a:ext cx="1827495" cy="1215284"/>
          </a:xfrm>
          <a:prstGeom prst="rect">
            <a:avLst/>
          </a:prstGeom>
        </p:spPr>
      </p:pic>
      <p:sp>
        <p:nvSpPr>
          <p:cNvPr id="17" name="Rectangle 16"/>
          <p:cNvSpPr/>
          <p:nvPr/>
        </p:nvSpPr>
        <p:spPr>
          <a:xfrm>
            <a:off x="-1" y="8767934"/>
            <a:ext cx="7315199" cy="1215717"/>
          </a:xfrm>
          <a:prstGeom prst="rect">
            <a:avLst/>
          </a:prstGeom>
        </p:spPr>
        <p:txBody>
          <a:bodyPr wrap="square">
            <a:spAutoFit/>
          </a:bodyPr>
          <a:lstStyle/>
          <a:p>
            <a:pPr algn="ctr"/>
            <a:r>
              <a:rPr lang="en-US" sz="1800" dirty="0">
                <a:solidFill>
                  <a:schemeClr val="bg1"/>
                </a:solidFill>
                <a:effectLst>
                  <a:outerShdw blurRad="38100" dist="38100" dir="2700000" algn="tl">
                    <a:srgbClr val="000000">
                      <a:alpha val="43137"/>
                    </a:srgbClr>
                  </a:outerShdw>
                </a:effectLst>
                <a:latin typeface="Trebuchet MS" panose="020B0603020202020204" pitchFamily="34" charset="0"/>
              </a:rPr>
              <a:t>Charla </a:t>
            </a:r>
            <a:r>
              <a:rPr lang="en-US" sz="1800" dirty="0" smtClean="0">
                <a:solidFill>
                  <a:schemeClr val="bg1"/>
                </a:solidFill>
                <a:effectLst>
                  <a:outerShdw blurRad="38100" dist="38100" dir="2700000" algn="tl">
                    <a:srgbClr val="000000">
                      <a:alpha val="43137"/>
                    </a:srgbClr>
                  </a:outerShdw>
                </a:effectLst>
                <a:latin typeface="Trebuchet MS" panose="020B0603020202020204" pitchFamily="34" charset="0"/>
              </a:rPr>
              <a:t>McDonald</a:t>
            </a:r>
            <a:br>
              <a:rPr lang="en-US" sz="1800" dirty="0" smtClean="0">
                <a:solidFill>
                  <a:schemeClr val="bg1"/>
                </a:solidFill>
                <a:effectLst>
                  <a:outerShdw blurRad="38100" dist="38100" dir="2700000" algn="tl">
                    <a:srgbClr val="000000">
                      <a:alpha val="43137"/>
                    </a:srgbClr>
                  </a:outerShdw>
                </a:effectLst>
                <a:latin typeface="Trebuchet MS" panose="020B0603020202020204" pitchFamily="34" charset="0"/>
              </a:rPr>
            </a:br>
            <a:r>
              <a:rPr lang="en-US" sz="1100" dirty="0" smtClean="0">
                <a:solidFill>
                  <a:schemeClr val="bg1"/>
                </a:solidFill>
                <a:effectLst>
                  <a:outerShdw blurRad="38100" dist="38100" dir="2700000" algn="tl">
                    <a:srgbClr val="000000">
                      <a:alpha val="43137"/>
                    </a:srgbClr>
                  </a:outerShdw>
                </a:effectLst>
                <a:latin typeface="Trebuchet MS" panose="020B0603020202020204" pitchFamily="34" charset="0"/>
              </a:rPr>
              <a:t>Office </a:t>
            </a:r>
            <a:r>
              <a:rPr lang="en-US" sz="1100" dirty="0">
                <a:solidFill>
                  <a:schemeClr val="bg1"/>
                </a:solidFill>
                <a:effectLst>
                  <a:outerShdw blurRad="38100" dist="38100" dir="2700000" algn="tl">
                    <a:srgbClr val="000000">
                      <a:alpha val="43137"/>
                    </a:srgbClr>
                  </a:outerShdw>
                </a:effectLst>
                <a:latin typeface="Trebuchet MS" panose="020B0603020202020204" pitchFamily="34" charset="0"/>
              </a:rPr>
              <a:t>- </a:t>
            </a:r>
            <a:r>
              <a:rPr lang="en-US" sz="1100" b="1" dirty="0">
                <a:solidFill>
                  <a:schemeClr val="bg1"/>
                </a:solidFill>
                <a:effectLst>
                  <a:outerShdw blurRad="38100" dist="38100" dir="2700000" algn="tl">
                    <a:srgbClr val="000000">
                      <a:alpha val="43137"/>
                    </a:srgbClr>
                  </a:outerShdw>
                </a:effectLst>
                <a:latin typeface="Trebuchet MS" panose="020B0603020202020204" pitchFamily="34" charset="0"/>
              </a:rPr>
              <a:t>(843) 884-1622</a:t>
            </a:r>
            <a:endParaRPr lang="en-US" sz="1100" dirty="0">
              <a:solidFill>
                <a:schemeClr val="bg1"/>
              </a:solidFill>
              <a:effectLst>
                <a:outerShdw blurRad="38100" dist="38100" dir="2700000" algn="tl">
                  <a:srgbClr val="000000">
                    <a:alpha val="43137"/>
                  </a:srgbClr>
                </a:outerShdw>
              </a:effectLst>
              <a:latin typeface="Trebuchet MS" panose="020B0603020202020204" pitchFamily="34" charset="0"/>
            </a:endParaRPr>
          </a:p>
          <a:p>
            <a:pPr algn="ctr"/>
            <a:r>
              <a:rPr lang="en-US" sz="1100" dirty="0">
                <a:solidFill>
                  <a:schemeClr val="bg1"/>
                </a:solidFill>
                <a:effectLst>
                  <a:outerShdw blurRad="38100" dist="38100" dir="2700000" algn="tl">
                    <a:srgbClr val="000000">
                      <a:alpha val="43137"/>
                    </a:srgbClr>
                  </a:outerShdw>
                </a:effectLst>
                <a:latin typeface="Trebuchet MS" panose="020B0603020202020204" pitchFamily="34" charset="0"/>
              </a:rPr>
              <a:t>Cell - (843) 343-1456</a:t>
            </a:r>
          </a:p>
          <a:p>
            <a:pPr algn="ctr"/>
            <a:r>
              <a:rPr lang="en-US" sz="1100" dirty="0">
                <a:solidFill>
                  <a:schemeClr val="bg1"/>
                </a:solidFill>
                <a:effectLst>
                  <a:outerShdw blurRad="38100" dist="38100" dir="2700000" algn="tl">
                    <a:srgbClr val="000000">
                      <a:alpha val="43137"/>
                    </a:srgbClr>
                  </a:outerShdw>
                </a:effectLst>
                <a:latin typeface="Trebuchet MS" panose="020B0603020202020204" pitchFamily="34" charset="0"/>
              </a:rPr>
              <a:t>Fax - (843) 746-4845</a:t>
            </a:r>
          </a:p>
          <a:p>
            <a:pPr algn="ctr"/>
            <a:r>
              <a:rPr lang="en-US" sz="1100" dirty="0" smtClean="0">
                <a:solidFill>
                  <a:schemeClr val="bg1"/>
                </a:solidFill>
                <a:effectLst>
                  <a:outerShdw blurRad="38100" dist="38100" dir="2700000" algn="tl">
                    <a:srgbClr val="000000">
                      <a:alpha val="43137"/>
                    </a:srgbClr>
                  </a:outerShdw>
                </a:effectLst>
                <a:latin typeface="Trebuchet MS" panose="020B0603020202020204" pitchFamily="34" charset="0"/>
              </a:rPr>
              <a:t>cmcdonald@carolinaone.com</a:t>
            </a:r>
          </a:p>
          <a:p>
            <a:pPr algn="ctr"/>
            <a:r>
              <a:rPr lang="en-US" sz="1100" dirty="0">
                <a:solidFill>
                  <a:schemeClr val="bg1"/>
                </a:solidFill>
                <a:effectLst>
                  <a:outerShdw blurRad="38100" dist="38100" dir="2700000" algn="tl">
                    <a:srgbClr val="000000">
                      <a:alpha val="43137"/>
                    </a:srgbClr>
                  </a:outerShdw>
                </a:effectLst>
                <a:latin typeface="Trebuchet MS" panose="020B0603020202020204" pitchFamily="34" charset="0"/>
              </a:rPr>
              <a:t>charlamcdonaldproperties.com</a:t>
            </a:r>
          </a:p>
        </p:txBody>
      </p:sp>
      <p:grpSp>
        <p:nvGrpSpPr>
          <p:cNvPr id="24" name="Group 23"/>
          <p:cNvGrpSpPr/>
          <p:nvPr/>
        </p:nvGrpSpPr>
        <p:grpSpPr>
          <a:xfrm>
            <a:off x="0" y="8920096"/>
            <a:ext cx="1524000" cy="911393"/>
            <a:chOff x="0" y="9037683"/>
            <a:chExt cx="1524000" cy="911393"/>
          </a:xfrm>
        </p:grpSpPr>
        <p:pic>
          <p:nvPicPr>
            <p:cNvPr id="16" name="Picture 1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29491" y="9037683"/>
              <a:ext cx="665018" cy="457200"/>
            </a:xfrm>
            <a:prstGeom prst="rect">
              <a:avLst/>
            </a:prstGeom>
          </p:spPr>
        </p:pic>
        <p:sp>
          <p:nvSpPr>
            <p:cNvPr id="18" name="Rectangle 17"/>
            <p:cNvSpPr/>
            <p:nvPr/>
          </p:nvSpPr>
          <p:spPr>
            <a:xfrm>
              <a:off x="0" y="9533578"/>
              <a:ext cx="1524000" cy="415498"/>
            </a:xfrm>
            <a:prstGeom prst="rect">
              <a:avLst/>
            </a:prstGeom>
          </p:spPr>
          <p:txBody>
            <a:bodyPr wrap="square">
              <a:spAutoFit/>
            </a:bodyPr>
            <a:lstStyle/>
            <a:p>
              <a:pPr algn="ctr"/>
              <a:r>
                <a:rPr lang="en-US" sz="700" dirty="0">
                  <a:solidFill>
                    <a:schemeClr val="bg1"/>
                  </a:solidFill>
                  <a:latin typeface="Trebuchet MS" panose="020B0603020202020204" pitchFamily="34" charset="0"/>
                </a:rPr>
                <a:t>Carolina One Real Estate</a:t>
              </a:r>
            </a:p>
            <a:p>
              <a:pPr algn="ctr"/>
              <a:r>
                <a:rPr lang="en-US" sz="700" dirty="0">
                  <a:solidFill>
                    <a:schemeClr val="bg1"/>
                  </a:solidFill>
                  <a:latin typeface="Trebuchet MS" panose="020B0603020202020204" pitchFamily="34" charset="0"/>
                </a:rPr>
                <a:t>628 Long Point </a:t>
              </a:r>
              <a:r>
                <a:rPr lang="en-US" sz="700" dirty="0" smtClean="0">
                  <a:solidFill>
                    <a:schemeClr val="bg1"/>
                  </a:solidFill>
                  <a:latin typeface="Trebuchet MS" panose="020B0603020202020204" pitchFamily="34" charset="0"/>
                </a:rPr>
                <a:t>Rd</a:t>
              </a:r>
              <a:endParaRPr lang="en-US" sz="700" dirty="0">
                <a:solidFill>
                  <a:schemeClr val="bg1"/>
                </a:solidFill>
                <a:latin typeface="Trebuchet MS" panose="020B0603020202020204" pitchFamily="34" charset="0"/>
              </a:endParaRPr>
            </a:p>
            <a:p>
              <a:pPr algn="ctr"/>
              <a:r>
                <a:rPr lang="en-US" sz="700" dirty="0">
                  <a:solidFill>
                    <a:schemeClr val="bg1"/>
                  </a:solidFill>
                  <a:latin typeface="Trebuchet MS" panose="020B0603020202020204" pitchFamily="34" charset="0"/>
                </a:rPr>
                <a:t>Mt Pleasant, SC 29464</a:t>
              </a:r>
            </a:p>
          </p:txBody>
        </p:sp>
      </p:grpSp>
      <p:pic>
        <p:nvPicPr>
          <p:cNvPr id="5" name="Picture 4"/>
          <p:cNvPicPr>
            <a:picLocks noChangeAspect="1"/>
          </p:cNvPicPr>
          <p:nvPr/>
        </p:nvPicPr>
        <p:blipFill rotWithShape="1">
          <a:blip r:embed="rId5" cstate="print">
            <a:extLst>
              <a:ext uri="{28A0092B-C50C-407E-A947-70E740481C1C}">
                <a14:useLocalDpi xmlns:a14="http://schemas.microsoft.com/office/drawing/2010/main" val="0"/>
              </a:ext>
            </a:extLst>
          </a:blip>
          <a:srcRect b="11250"/>
          <a:stretch/>
        </p:blipFill>
        <p:spPr>
          <a:xfrm>
            <a:off x="89038" y="7648439"/>
            <a:ext cx="1331021" cy="885961"/>
          </a:xfrm>
          <a:prstGeom prst="rect">
            <a:avLst/>
          </a:prstGeom>
          <a:ln w="19050">
            <a:noFill/>
          </a:ln>
        </p:spPr>
      </p:pic>
      <p:pic>
        <p:nvPicPr>
          <p:cNvPr id="6" name="Picture 5"/>
          <p:cNvPicPr>
            <a:picLocks/>
          </p:cNvPicPr>
          <p:nvPr/>
        </p:nvPicPr>
        <p:blipFill rotWithShape="1">
          <a:blip r:embed="rId6" cstate="print">
            <a:extLst>
              <a:ext uri="{28A0092B-C50C-407E-A947-70E740481C1C}">
                <a14:useLocalDpi xmlns:a14="http://schemas.microsoft.com/office/drawing/2010/main" val="0"/>
              </a:ext>
            </a:extLst>
          </a:blip>
          <a:srcRect b="11250"/>
          <a:stretch/>
        </p:blipFill>
        <p:spPr>
          <a:xfrm>
            <a:off x="5895140" y="7648439"/>
            <a:ext cx="1331021" cy="885961"/>
          </a:xfrm>
          <a:prstGeom prst="rect">
            <a:avLst/>
          </a:prstGeom>
          <a:ln w="19050">
            <a:noFill/>
          </a:ln>
        </p:spPr>
      </p:pic>
      <p:pic>
        <p:nvPicPr>
          <p:cNvPr id="19" name="Picture 18"/>
          <p:cNvPicPr>
            <a:picLocks/>
          </p:cNvPicPr>
          <p:nvPr/>
        </p:nvPicPr>
        <p:blipFill rotWithShape="1">
          <a:blip r:embed="rId7" cstate="print">
            <a:extLst>
              <a:ext uri="{28A0092B-C50C-407E-A947-70E740481C1C}">
                <a14:useLocalDpi xmlns:a14="http://schemas.microsoft.com/office/drawing/2010/main" val="0"/>
              </a:ext>
            </a:extLst>
          </a:blip>
          <a:srcRect b="11250"/>
          <a:stretch/>
        </p:blipFill>
        <p:spPr>
          <a:xfrm>
            <a:off x="2992088" y="7648439"/>
            <a:ext cx="1331021" cy="885961"/>
          </a:xfrm>
          <a:prstGeom prst="rect">
            <a:avLst/>
          </a:prstGeom>
          <a:ln w="19050">
            <a:noFill/>
          </a:ln>
        </p:spPr>
      </p:pic>
      <p:sp>
        <p:nvSpPr>
          <p:cNvPr id="23" name="Rectangle 22"/>
          <p:cNvSpPr/>
          <p:nvPr/>
        </p:nvSpPr>
        <p:spPr>
          <a:xfrm>
            <a:off x="0" y="0"/>
            <a:ext cx="7315200" cy="523220"/>
          </a:xfrm>
          <a:prstGeom prst="rect">
            <a:avLst/>
          </a:prstGeom>
        </p:spPr>
        <p:txBody>
          <a:bodyPr wrap="square">
            <a:spAutoFit/>
          </a:bodyPr>
          <a:lstStyle/>
          <a:p>
            <a:pPr algn="ctr"/>
            <a:r>
              <a:rPr lang="en-US" sz="2800" i="1" dirty="0" smtClean="0">
                <a:solidFill>
                  <a:srgbClr val="FFFF00"/>
                </a:solidFill>
                <a:effectLst>
                  <a:outerShdw blurRad="50800" dist="38100" dir="5400000" algn="t" rotWithShape="0">
                    <a:prstClr val="black">
                      <a:alpha val="40000"/>
                    </a:prstClr>
                  </a:outerShdw>
                </a:effectLst>
                <a:latin typeface="Trebuchet MS" panose="020B0603020202020204" pitchFamily="34" charset="0"/>
              </a:rPr>
              <a:t>$10k </a:t>
            </a:r>
            <a:r>
              <a:rPr lang="en-US" sz="2800" i="1" dirty="0" smtClean="0">
                <a:solidFill>
                  <a:srgbClr val="FFFF00"/>
                </a:solidFill>
                <a:effectLst>
                  <a:outerShdw blurRad="50800" dist="38100" dir="5400000" algn="t" rotWithShape="0">
                    <a:prstClr val="black">
                      <a:alpha val="40000"/>
                    </a:prstClr>
                  </a:outerShdw>
                </a:effectLst>
                <a:latin typeface="Trebuchet MS" panose="020B0603020202020204" pitchFamily="34" charset="0"/>
              </a:rPr>
              <a:t>in </a:t>
            </a:r>
            <a:r>
              <a:rPr lang="en-US" sz="2800" i="1" dirty="0" smtClean="0">
                <a:solidFill>
                  <a:srgbClr val="FFFF00"/>
                </a:solidFill>
                <a:effectLst>
                  <a:outerShdw blurRad="50800" dist="38100" dir="5400000" algn="t" rotWithShape="0">
                    <a:prstClr val="black">
                      <a:alpha val="40000"/>
                    </a:prstClr>
                  </a:outerShdw>
                </a:effectLst>
                <a:latin typeface="Trebuchet MS" panose="020B0603020202020204" pitchFamily="34" charset="0"/>
              </a:rPr>
              <a:t>Upgrades with Full-price Offer!</a:t>
            </a:r>
            <a:endParaRPr lang="en-US" sz="2800" i="1" dirty="0">
              <a:solidFill>
                <a:srgbClr val="FFFF00"/>
              </a:solidFill>
              <a:effectLst>
                <a:outerShdw blurRad="50800" dist="38100" dir="5400000" algn="t" rotWithShape="0">
                  <a:prstClr val="black">
                    <a:alpha val="40000"/>
                  </a:prstClr>
                </a:outerShdw>
              </a:effectLst>
              <a:latin typeface="Trebuchet MS" panose="020B0603020202020204" pitchFamily="34" charset="0"/>
            </a:endParaRPr>
          </a:p>
        </p:txBody>
      </p:sp>
      <p:pic>
        <p:nvPicPr>
          <p:cNvPr id="25" name="Picture 24"/>
          <p:cNvPicPr>
            <a:picLocks noChangeAspect="1"/>
          </p:cNvPicPr>
          <p:nvPr/>
        </p:nvPicPr>
        <p:blipFill rotWithShape="1">
          <a:blip r:embed="rId8" cstate="print">
            <a:extLst>
              <a:ext uri="{28A0092B-C50C-407E-A947-70E740481C1C}">
                <a14:useLocalDpi xmlns:a14="http://schemas.microsoft.com/office/drawing/2010/main" val="0"/>
              </a:ext>
            </a:extLst>
          </a:blip>
          <a:srcRect b="9674"/>
          <a:stretch/>
        </p:blipFill>
        <p:spPr>
          <a:xfrm>
            <a:off x="89037" y="3962400"/>
            <a:ext cx="1331021" cy="901700"/>
          </a:xfrm>
          <a:prstGeom prst="rect">
            <a:avLst/>
          </a:prstGeom>
          <a:ln w="19050">
            <a:noFill/>
          </a:ln>
        </p:spPr>
      </p:pic>
      <p:pic>
        <p:nvPicPr>
          <p:cNvPr id="26" name="Picture 25"/>
          <p:cNvPicPr>
            <a:picLocks/>
          </p:cNvPicPr>
          <p:nvPr/>
        </p:nvPicPr>
        <p:blipFill rotWithShape="1">
          <a:blip r:embed="rId9" cstate="print">
            <a:extLst>
              <a:ext uri="{28A0092B-C50C-407E-A947-70E740481C1C}">
                <a14:useLocalDpi xmlns:a14="http://schemas.microsoft.com/office/drawing/2010/main" val="0"/>
              </a:ext>
            </a:extLst>
          </a:blip>
          <a:srcRect b="9674"/>
          <a:stretch/>
        </p:blipFill>
        <p:spPr>
          <a:xfrm>
            <a:off x="5906674" y="3956050"/>
            <a:ext cx="1331021" cy="901700"/>
          </a:xfrm>
          <a:prstGeom prst="rect">
            <a:avLst/>
          </a:prstGeom>
          <a:ln w="19050">
            <a:noFill/>
          </a:ln>
        </p:spPr>
      </p:pic>
      <p:pic>
        <p:nvPicPr>
          <p:cNvPr id="27" name="Picture 26"/>
          <p:cNvPicPr>
            <a:picLocks/>
          </p:cNvPicPr>
          <p:nvPr/>
        </p:nvPicPr>
        <p:blipFill rotWithShape="1">
          <a:blip r:embed="rId10" cstate="print">
            <a:extLst>
              <a:ext uri="{28A0092B-C50C-407E-A947-70E740481C1C}">
                <a14:useLocalDpi xmlns:a14="http://schemas.microsoft.com/office/drawing/2010/main" val="0"/>
              </a:ext>
            </a:extLst>
          </a:blip>
          <a:srcRect b="9674"/>
          <a:stretch/>
        </p:blipFill>
        <p:spPr>
          <a:xfrm>
            <a:off x="1543446" y="3962400"/>
            <a:ext cx="1331021" cy="901700"/>
          </a:xfrm>
          <a:prstGeom prst="rect">
            <a:avLst/>
          </a:prstGeom>
          <a:ln w="19050">
            <a:noFill/>
          </a:ln>
        </p:spPr>
      </p:pic>
      <p:pic>
        <p:nvPicPr>
          <p:cNvPr id="28" name="Picture 27"/>
          <p:cNvPicPr>
            <a:picLocks/>
          </p:cNvPicPr>
          <p:nvPr/>
        </p:nvPicPr>
        <p:blipFill rotWithShape="1">
          <a:blip r:embed="rId11" cstate="print">
            <a:extLst>
              <a:ext uri="{28A0092B-C50C-407E-A947-70E740481C1C}">
                <a14:useLocalDpi xmlns:a14="http://schemas.microsoft.com/office/drawing/2010/main" val="0"/>
              </a:ext>
            </a:extLst>
          </a:blip>
          <a:srcRect b="9674"/>
          <a:stretch/>
        </p:blipFill>
        <p:spPr>
          <a:xfrm>
            <a:off x="4452264" y="3962400"/>
            <a:ext cx="1331021" cy="901700"/>
          </a:xfrm>
          <a:prstGeom prst="rect">
            <a:avLst/>
          </a:prstGeom>
          <a:ln w="19050">
            <a:noFill/>
          </a:ln>
        </p:spPr>
      </p:pic>
      <p:pic>
        <p:nvPicPr>
          <p:cNvPr id="29" name="Picture 28"/>
          <p:cNvPicPr>
            <a:picLocks/>
          </p:cNvPicPr>
          <p:nvPr/>
        </p:nvPicPr>
        <p:blipFill rotWithShape="1">
          <a:blip r:embed="rId12" cstate="print">
            <a:extLst>
              <a:ext uri="{28A0092B-C50C-407E-A947-70E740481C1C}">
                <a14:useLocalDpi xmlns:a14="http://schemas.microsoft.com/office/drawing/2010/main" val="0"/>
              </a:ext>
            </a:extLst>
          </a:blip>
          <a:srcRect b="9674"/>
          <a:stretch/>
        </p:blipFill>
        <p:spPr>
          <a:xfrm>
            <a:off x="2997855" y="3962400"/>
            <a:ext cx="1331021" cy="901700"/>
          </a:xfrm>
          <a:prstGeom prst="rect">
            <a:avLst/>
          </a:prstGeom>
          <a:ln w="19050">
            <a:noFill/>
          </a:ln>
        </p:spPr>
      </p:pic>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67</TotalTime>
  <Words>144</Words>
  <Application>Microsoft Office PowerPoint</Application>
  <PresentationFormat>Custom</PresentationFormat>
  <Paragraphs>11</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Apex</vt:lpstr>
      <vt:lpstr>2011 N Highway 17 1700 O The Meridian - Mount Pleasant - MLS# 14028529 - $149,000</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atp1313@gmail.com</cp:lastModifiedBy>
  <cp:revision>15</cp:revision>
  <dcterms:created xsi:type="dcterms:W3CDTF">2006-08-16T00:00:00Z</dcterms:created>
  <dcterms:modified xsi:type="dcterms:W3CDTF">2015-01-21T15:22:44Z</dcterms:modified>
</cp:coreProperties>
</file>