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2138" y="84"/>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2/28/2024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2/28/2024</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noChangeShapeType="1"/>
          </p:cNvSpPr>
          <p:nvPr/>
        </p:nvSpPr>
        <p:spPr bwMode="auto">
          <a:xfrm>
            <a:off x="0" y="149528"/>
            <a:ext cx="9144000" cy="688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600" b="1">
                <a:solidFill>
                  <a:srgbClr val="FFFF00"/>
                </a:solidFill>
                <a:effectLst>
                  <a:outerShdw blurRad="50800" dist="38100" dir="5400000" algn="t" rotWithShape="0">
                    <a:prstClr val="black">
                      <a:alpha val="40000"/>
                    </a:prstClr>
                  </a:outerShdw>
                </a:effectLst>
                <a:latin typeface="Tw Cen MT" panose="020B0602020104020603" pitchFamily="34" charset="0"/>
                <a:cs typeface="Arial" pitchFamily="34" charset="0"/>
              </a:rPr>
              <a:t>Commercial Property </a:t>
            </a:r>
            <a:r>
              <a:rPr lang="en-US" sz="3600" b="1" dirty="0">
                <a:solidFill>
                  <a:srgbClr val="FFFF00"/>
                </a:solidFill>
                <a:effectLst>
                  <a:outerShdw blurRad="50800" dist="38100" dir="5400000" algn="t" rotWithShape="0">
                    <a:prstClr val="black">
                      <a:alpha val="40000"/>
                    </a:prstClr>
                  </a:outerShdw>
                </a:effectLst>
                <a:latin typeface="Tw Cen MT" panose="020B0602020104020603" pitchFamily="34" charset="0"/>
                <a:cs typeface="Arial" pitchFamily="34" charset="0"/>
              </a:rPr>
              <a:t>on James Island!</a:t>
            </a:r>
          </a:p>
        </p:txBody>
      </p:sp>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Text Box 9"/>
          <p:cNvSpPr txBox="1">
            <a:spLocks noChangeArrowheads="1"/>
          </p:cNvSpPr>
          <p:nvPr/>
        </p:nvSpPr>
        <p:spPr bwMode="auto">
          <a:xfrm>
            <a:off x="106679" y="5432217"/>
            <a:ext cx="6816296" cy="361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lang="en-US" dirty="0">
                <a:latin typeface="Tw Cen MT" pitchFamily="34" charset="0"/>
                <a:cs typeface="Arial" pitchFamily="34" charset="0"/>
              </a:rPr>
              <a:t>Welcome to 2012 </a:t>
            </a:r>
            <a:r>
              <a:rPr lang="en-US" dirty="0" err="1">
                <a:latin typeface="Tw Cen MT" pitchFamily="34" charset="0"/>
                <a:cs typeface="Arial" pitchFamily="34" charset="0"/>
              </a:rPr>
              <a:t>Wappoo</a:t>
            </a:r>
            <a:r>
              <a:rPr lang="en-US" dirty="0">
                <a:latin typeface="Tw Cen MT" pitchFamily="34" charset="0"/>
                <a:cs typeface="Arial" pitchFamily="34" charset="0"/>
              </a:rPr>
              <a:t> Dr. located in the James Island Maybank Corridor Overlay district. A former residence that as been converted to a beauty salon in 1992. Great visibility. Plenty of parking in rear of building. Very clean. Hard wood floors through out. Large screened area in back of business could be additional work space. Great covered side porch. The location is ideal with close proximity to Downtown. Current owner has been in business since 1992. Ideally a perfect location for a small business. X Flood zone.</a:t>
            </a:r>
          </a:p>
          <a:p>
            <a:pPr lvl="0" algn="ctr" fontAlgn="base">
              <a:spcBef>
                <a:spcPct val="0"/>
              </a:spcBef>
              <a:spcAft>
                <a:spcPct val="0"/>
              </a:spcAft>
            </a:pPr>
            <a:endParaRPr lang="en-US" dirty="0">
              <a:latin typeface="Tw Cen MT" pitchFamily="34" charset="0"/>
              <a:cs typeface="Arial" pitchFamily="34" charset="0"/>
            </a:endParaRPr>
          </a:p>
          <a:p>
            <a:pPr lvl="0" algn="ctr" fontAlgn="base">
              <a:spcBef>
                <a:spcPct val="0"/>
              </a:spcBef>
              <a:spcAft>
                <a:spcPct val="0"/>
              </a:spcAft>
            </a:pPr>
            <a:r>
              <a:rPr lang="en-US" dirty="0">
                <a:latin typeface="Tw Cen MT" pitchFamily="34" charset="0"/>
                <a:cs typeface="Arial" pitchFamily="34" charset="0"/>
              </a:rPr>
              <a:t>Floorplan | MLS Listing</a:t>
            </a:r>
          </a:p>
        </p:txBody>
      </p:sp>
      <p:sp>
        <p:nvSpPr>
          <p:cNvPr id="9" name="Text Box 11"/>
          <p:cNvSpPr txBox="1">
            <a:spLocks noChangeArrowheads="1" noChangeShapeType="1"/>
          </p:cNvSpPr>
          <p:nvPr/>
        </p:nvSpPr>
        <p:spPr bwMode="auto">
          <a:xfrm>
            <a:off x="7158290" y="4678392"/>
            <a:ext cx="1909510" cy="1065416"/>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1600" b="1" dirty="0">
                <a:latin typeface="Tw Cen MT" pitchFamily="34" charset="0"/>
                <a:cs typeface="Arial" pitchFamily="34" charset="0"/>
              </a:rPr>
              <a:t>Michael Dew</a:t>
            </a:r>
            <a:endParaRPr lang="en-US" sz="1100" dirty="0">
              <a:latin typeface="Tw Cen MT" pitchFamily="34" charset="0"/>
              <a:cs typeface="Arial" pitchFamily="34" charset="0"/>
            </a:endParaRPr>
          </a:p>
          <a:p>
            <a:pPr lvl="0" algn="ctr" fontAlgn="base">
              <a:spcBef>
                <a:spcPct val="0"/>
              </a:spcBef>
              <a:spcAft>
                <a:spcPct val="0"/>
              </a:spcAft>
            </a:pPr>
            <a:r>
              <a:rPr lang="pt-BR" sz="1100" dirty="0">
                <a:latin typeface="Tw Cen MT" pitchFamily="34" charset="0"/>
                <a:cs typeface="Arial" pitchFamily="34" charset="0"/>
              </a:rPr>
              <a:t>O 843-769-5100</a:t>
            </a:r>
          </a:p>
          <a:p>
            <a:pPr lvl="0" algn="ctr" fontAlgn="base">
              <a:spcBef>
                <a:spcPct val="0"/>
              </a:spcBef>
              <a:spcAft>
                <a:spcPct val="0"/>
              </a:spcAft>
            </a:pPr>
            <a:r>
              <a:rPr lang="pt-BR" sz="1100" dirty="0">
                <a:latin typeface="Tw Cen MT" pitchFamily="34" charset="0"/>
                <a:cs typeface="Arial" pitchFamily="34" charset="0"/>
              </a:rPr>
              <a:t>M 843-870-7000</a:t>
            </a:r>
          </a:p>
          <a:p>
            <a:pPr lvl="0" algn="ctr" fontAlgn="base">
              <a:spcBef>
                <a:spcPct val="0"/>
              </a:spcBef>
              <a:spcAft>
                <a:spcPct val="0"/>
              </a:spcAft>
            </a:pPr>
            <a:r>
              <a:rPr lang="pt-BR" sz="1100" dirty="0">
                <a:latin typeface="Tw Cen MT" pitchFamily="34" charset="0"/>
                <a:cs typeface="Arial" pitchFamily="34" charset="0"/>
              </a:rPr>
              <a:t>michaeledew@gmail.com</a:t>
            </a:r>
          </a:p>
          <a:p>
            <a:pPr lvl="0" algn="ctr" fontAlgn="base">
              <a:spcBef>
                <a:spcPct val="0"/>
              </a:spcBef>
              <a:spcAft>
                <a:spcPct val="0"/>
              </a:spcAft>
            </a:pPr>
            <a:r>
              <a:rPr lang="pt-BR" sz="1100" dirty="0">
                <a:latin typeface="Tw Cen MT" pitchFamily="34" charset="0"/>
                <a:cs typeface="Arial" pitchFamily="34" charset="0"/>
              </a:rPr>
              <a:t>www.michaeldewrealestate.com</a:t>
            </a:r>
            <a:endParaRPr kumimoji="0" lang="en-US" sz="1050" b="0" u="none" strike="noStrike" cap="none" normalizeH="0" baseline="0" dirty="0">
              <a:ln>
                <a:noFill/>
              </a:ln>
              <a:effectLst/>
              <a:latin typeface="Arial" pitchFamily="34" charset="0"/>
              <a:cs typeface="Arial" pitchFamily="34" charset="0"/>
            </a:endParaRPr>
          </a:p>
        </p:txBody>
      </p:sp>
      <p:grpSp>
        <p:nvGrpSpPr>
          <p:cNvPr id="4" name="Group 3"/>
          <p:cNvGrpSpPr/>
          <p:nvPr/>
        </p:nvGrpSpPr>
        <p:grpSpPr>
          <a:xfrm>
            <a:off x="7352115" y="6495214"/>
            <a:ext cx="1521860" cy="696852"/>
            <a:chOff x="7426439" y="6982836"/>
            <a:chExt cx="1521860" cy="696852"/>
          </a:xfrm>
        </p:grpSpPr>
        <p:sp>
          <p:nvSpPr>
            <p:cNvPr id="2" name="Rounded Rectangle 1"/>
            <p:cNvSpPr/>
            <p:nvPr/>
          </p:nvSpPr>
          <p:spPr>
            <a:xfrm>
              <a:off x="7498080" y="7193280"/>
              <a:ext cx="1356360" cy="2743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833360" y="7033260"/>
              <a:ext cx="685800" cy="609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26439" y="6982836"/>
              <a:ext cx="1521860" cy="696852"/>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2" name="Text Box 18"/>
          <p:cNvSpPr txBox="1">
            <a:spLocks noChangeArrowheads="1"/>
          </p:cNvSpPr>
          <p:nvPr/>
        </p:nvSpPr>
        <p:spPr bwMode="auto">
          <a:xfrm>
            <a:off x="7158290" y="7943473"/>
            <a:ext cx="1909510" cy="982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AgentOwned Charleston Group</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902 Savannah Hwy</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Charleston, SC 29407</a:t>
            </a:r>
          </a:p>
          <a:p>
            <a:pPr lvl="0" algn="ctr" fontAlgn="base">
              <a:spcBef>
                <a:spcPct val="0"/>
              </a:spcBef>
              <a:spcAft>
                <a:spcPct val="0"/>
              </a:spcAft>
            </a:pPr>
            <a:r>
              <a:rPr lang="en-US" sz="900" dirty="0">
                <a:effectLst>
                  <a:outerShdw blurRad="38100" dist="38100" dir="2700000" algn="tl">
                    <a:srgbClr val="000000">
                      <a:alpha val="43137"/>
                    </a:srgbClr>
                  </a:outerShdw>
                </a:effectLst>
                <a:latin typeface="Tw Cen MT" pitchFamily="34" charset="0"/>
                <a:cs typeface="Arial" pitchFamily="34" charset="0"/>
              </a:rPr>
              <a:t>Real </a:t>
            </a: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Estate ● Mortgage</a:t>
            </a:r>
            <a:b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b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Insurance ● Business Brokerage</a:t>
            </a:r>
            <a:endParaRPr kumimoji="0" lang="en-US" sz="1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43"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0788" y="8953632"/>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1" name="Text Box 3"/>
          <p:cNvSpPr txBox="1">
            <a:spLocks noChangeArrowheads="1" noChangeShapeType="1"/>
          </p:cNvSpPr>
          <p:nvPr/>
        </p:nvSpPr>
        <p:spPr bwMode="auto">
          <a:xfrm>
            <a:off x="106679" y="4289217"/>
            <a:ext cx="6816296"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200" b="1" dirty="0">
                <a:effectLst>
                  <a:outerShdw blurRad="38100" dist="38100" dir="2700000" algn="tl">
                    <a:srgbClr val="000000">
                      <a:alpha val="43137"/>
                    </a:srgbClr>
                  </a:outerShdw>
                </a:effectLst>
                <a:latin typeface="Tw Cen MT" pitchFamily="34" charset="0"/>
                <a:cs typeface="Arial" pitchFamily="34" charset="0"/>
              </a:rPr>
              <a:t>2012 </a:t>
            </a:r>
            <a:r>
              <a:rPr lang="en-US" sz="3200" b="1" dirty="0" err="1">
                <a:effectLst>
                  <a:outerShdw blurRad="38100" dist="38100" dir="2700000" algn="tl">
                    <a:srgbClr val="000000">
                      <a:alpha val="43137"/>
                    </a:srgbClr>
                  </a:outerShdw>
                </a:effectLst>
                <a:latin typeface="Tw Cen MT" pitchFamily="34" charset="0"/>
                <a:cs typeface="Arial" pitchFamily="34" charset="0"/>
              </a:rPr>
              <a:t>Wappoo</a:t>
            </a:r>
            <a:r>
              <a:rPr lang="en-US" sz="3200" b="1" dirty="0">
                <a:effectLst>
                  <a:outerShdw blurRad="38100" dist="38100" dir="2700000" algn="tl">
                    <a:srgbClr val="000000">
                      <a:alpha val="43137"/>
                    </a:srgbClr>
                  </a:outerShdw>
                </a:effectLst>
                <a:latin typeface="Tw Cen MT" pitchFamily="34" charset="0"/>
                <a:cs typeface="Arial" pitchFamily="34" charset="0"/>
              </a:rPr>
              <a:t> Drive</a:t>
            </a:r>
          </a:p>
          <a:p>
            <a:pPr lvl="0" algn="ctr"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Charleston, SC 29412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MLS# 31002866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$890,000</a:t>
            </a:r>
            <a:endParaRPr kumimoji="0" lang="en-US" sz="1100" b="1" i="0" u="none" strike="noStrike" cap="none" normalizeH="0" baseline="0" dirty="0">
              <a:ln>
                <a:noFill/>
              </a:ln>
              <a:effectLst>
                <a:outerShdw blurRad="38100" dist="38100" dir="2700000" algn="tl">
                  <a:srgbClr val="000000">
                    <a:alpha val="43137"/>
                  </a:srgbClr>
                </a:outerShdw>
              </a:effectLst>
              <a:latin typeface="Tw Cen MT" pitchFamily="34" charset="0"/>
              <a:cs typeface="Arial" pitchFamily="34" charset="0"/>
            </a:endParaRPr>
          </a:p>
        </p:txBody>
      </p:sp>
      <p:pic>
        <p:nvPicPr>
          <p:cNvPr id="11" name="Picture 10">
            <a:extLst>
              <a:ext uri="{FF2B5EF4-FFF2-40B4-BE49-F238E27FC236}">
                <a16:creationId xmlns:a16="http://schemas.microsoft.com/office/drawing/2014/main" id="{9E0E9A05-38AC-4ED6-A2C9-8CF926E2F06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924" y="1035736"/>
            <a:ext cx="4738741" cy="2926663"/>
          </a:xfrm>
          <a:prstGeom prst="rect">
            <a:avLst/>
          </a:prstGeom>
          <a:ln w="12700">
            <a:solidFill>
              <a:schemeClr val="tx1"/>
            </a:solidFill>
          </a:ln>
        </p:spPr>
      </p:pic>
      <p:pic>
        <p:nvPicPr>
          <p:cNvPr id="23" name="Picture 22">
            <a:extLst>
              <a:ext uri="{FF2B5EF4-FFF2-40B4-BE49-F238E27FC236}">
                <a16:creationId xmlns:a16="http://schemas.microsoft.com/office/drawing/2014/main" id="{2C1CC243-8FE8-4475-9C4A-8D723049E857}"/>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7314999" y="2591713"/>
            <a:ext cx="1829001" cy="1370686"/>
          </a:xfrm>
          <a:prstGeom prst="rect">
            <a:avLst/>
          </a:prstGeom>
          <a:ln w="12700">
            <a:solidFill>
              <a:schemeClr val="tx1"/>
            </a:solidFill>
          </a:ln>
        </p:spPr>
      </p:pic>
      <p:sp>
        <p:nvSpPr>
          <p:cNvPr id="3" name="Diagonal Stripe 2">
            <a:extLst>
              <a:ext uri="{FF2B5EF4-FFF2-40B4-BE49-F238E27FC236}">
                <a16:creationId xmlns:a16="http://schemas.microsoft.com/office/drawing/2014/main" id="{49A398AE-8470-4DBC-910B-D1C6CE5EBB53}"/>
              </a:ext>
            </a:extLst>
          </p:cNvPr>
          <p:cNvSpPr/>
          <p:nvPr/>
        </p:nvSpPr>
        <p:spPr>
          <a:xfrm>
            <a:off x="-2362200" y="838200"/>
            <a:ext cx="1752600" cy="1752600"/>
          </a:xfrm>
          <a:prstGeom prst="diagStripe">
            <a:avLst/>
          </a:prstGeom>
          <a:solidFill>
            <a:srgbClr val="FF0000"/>
          </a:solidFill>
          <a:ln>
            <a:solidFill>
              <a:srgbClr val="FF0000"/>
            </a:solid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D64CF78A-9730-43E8-BEAD-F9F307DCBBBB}"/>
              </a:ext>
            </a:extLst>
          </p:cNvPr>
          <p:cNvSpPr txBox="1"/>
          <p:nvPr/>
        </p:nvSpPr>
        <p:spPr>
          <a:xfrm rot="18934244">
            <a:off x="-2511585" y="1232697"/>
            <a:ext cx="1630575" cy="523220"/>
          </a:xfrm>
          <a:prstGeom prst="rect">
            <a:avLst/>
          </a:prstGeom>
          <a:noFill/>
        </p:spPr>
        <p:txBody>
          <a:bodyPr wrap="none" rtlCol="0">
            <a:spAutoFit/>
          </a:bodyPr>
          <a:lstStyle/>
          <a:p>
            <a:pPr algn="ctr"/>
            <a:r>
              <a:rPr lang="en-US" sz="2800" b="1" dirty="0">
                <a:effectLst>
                  <a:outerShdw blurRad="38100" dist="38100" dir="2700000" algn="tl">
                    <a:srgbClr val="000000">
                      <a:alpha val="43137"/>
                    </a:srgbClr>
                  </a:outerShdw>
                </a:effectLst>
                <a:latin typeface="Tw Cen MT" panose="020B0602020104020603" pitchFamily="34" charset="0"/>
              </a:rPr>
              <a:t>REDUCED</a:t>
            </a:r>
          </a:p>
        </p:txBody>
      </p:sp>
      <p:pic>
        <p:nvPicPr>
          <p:cNvPr id="13" name="Picture 12">
            <a:extLst>
              <a:ext uri="{FF2B5EF4-FFF2-40B4-BE49-F238E27FC236}">
                <a16:creationId xmlns:a16="http://schemas.microsoft.com/office/drawing/2014/main" id="{7EB20773-6168-CEDC-C2A3-B9430F8BD5A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002818" y="2591713"/>
            <a:ext cx="2056029" cy="1370686"/>
          </a:xfrm>
          <a:prstGeom prst="rect">
            <a:avLst/>
          </a:prstGeom>
          <a:ln w="12700">
            <a:solidFill>
              <a:schemeClr val="tx1"/>
            </a:solidFill>
          </a:ln>
        </p:spPr>
      </p:pic>
      <p:pic>
        <p:nvPicPr>
          <p:cNvPr id="14" name="Picture 13">
            <a:extLst>
              <a:ext uri="{FF2B5EF4-FFF2-40B4-BE49-F238E27FC236}">
                <a16:creationId xmlns:a16="http://schemas.microsoft.com/office/drawing/2014/main" id="{14D7086C-031F-915D-D727-C5EF7081A68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002818" y="1035737"/>
            <a:ext cx="2053795" cy="1369196"/>
          </a:xfrm>
          <a:prstGeom prst="rect">
            <a:avLst/>
          </a:prstGeom>
          <a:ln w="12700">
            <a:solidFill>
              <a:schemeClr val="tx1"/>
            </a:solidFill>
          </a:ln>
        </p:spPr>
      </p:pic>
      <p:pic>
        <p:nvPicPr>
          <p:cNvPr id="15" name="Picture 14">
            <a:extLst>
              <a:ext uri="{FF2B5EF4-FFF2-40B4-BE49-F238E27FC236}">
                <a16:creationId xmlns:a16="http://schemas.microsoft.com/office/drawing/2014/main" id="{890A8733-4401-22BD-EC37-091F24BB343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317590" y="1035737"/>
            <a:ext cx="1826410" cy="1368974"/>
          </a:xfrm>
          <a:prstGeom prst="rect">
            <a:avLst/>
          </a:prstGeom>
          <a:ln w="12700">
            <a:solidFill>
              <a:schemeClr val="tx1"/>
            </a:solidFill>
          </a:ln>
        </p:spPr>
      </p:pic>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485</TotalTime>
  <Words>160</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Book Antiqua</vt:lpstr>
      <vt:lpstr>Lucida Sans</vt:lpstr>
      <vt:lpstr>Trebuchet MS</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125</cp:revision>
  <dcterms:created xsi:type="dcterms:W3CDTF">2006-08-16T00:00:00Z</dcterms:created>
  <dcterms:modified xsi:type="dcterms:W3CDTF">2024-02-28T20:17:43Z</dcterms:modified>
</cp:coreProperties>
</file>