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97F"/>
    <a:srgbClr val="B6B5B1"/>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231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5/11/2018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image" Target="../media/image2.jpe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eg"/><Relationship Id="rId5" Type="http://schemas.openxmlformats.org/officeDocument/2006/relationships/hyperlink" Target="http://www.seaydevelopment.com/" TargetMode="External"/><Relationship Id="rId10" Type="http://schemas.openxmlformats.org/officeDocument/2006/relationships/image" Target="../media/image7.jpeg"/><Relationship Id="rId4" Type="http://schemas.openxmlformats.org/officeDocument/2006/relationships/hyperlink" Target="mailto:david@seaydevelopment.com" TargetMode="External"/><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21336"/>
            <a:ext cx="7772400" cy="630936"/>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0" y="8092672"/>
            <a:ext cx="7772400" cy="60728"/>
          </a:xfrm>
          <a:prstGeom prst="rect">
            <a:avLst/>
          </a:prstGeom>
          <a:solidFill>
            <a:srgbClr val="000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603504"/>
          </a:xfrm>
        </p:spPr>
        <p:txBody>
          <a:bodyPr anchor="ctr">
            <a:noAutofit/>
          </a:bodyPr>
          <a:lstStyle/>
          <a:p>
            <a:r>
              <a:rPr lang="en-US" sz="2700" b="1" dirty="0">
                <a:solidFill>
                  <a:schemeClr val="bg1"/>
                </a:solidFill>
                <a:effectLst>
                  <a:outerShdw blurRad="38100" dist="38100" dir="2700000" algn="tl">
                    <a:srgbClr val="000000">
                      <a:alpha val="43137"/>
                    </a:srgbClr>
                  </a:outerShdw>
                </a:effectLst>
                <a:latin typeface="Waukegan LDO Extended" panose="020C0603020202020204" pitchFamily="34" charset="0"/>
              </a:rPr>
              <a:t>5 Bedrooms On A Pond In Mount Pleasant</a:t>
            </a:r>
          </a:p>
        </p:txBody>
      </p:sp>
      <p:sp>
        <p:nvSpPr>
          <p:cNvPr id="3" name="Subtitle 2"/>
          <p:cNvSpPr>
            <a:spLocks noGrp="1"/>
          </p:cNvSpPr>
          <p:nvPr>
            <p:ph type="subTitle" idx="1"/>
          </p:nvPr>
        </p:nvSpPr>
        <p:spPr>
          <a:xfrm>
            <a:off x="97169" y="4208704"/>
            <a:ext cx="7578062" cy="3769656"/>
          </a:xfrm>
          <a:noFill/>
        </p:spPr>
        <p:txBody>
          <a:bodyPr anchor="ctr">
            <a:normAutofit fontScale="92500" lnSpcReduction="10000"/>
          </a:bodyPr>
          <a:lstStyle/>
          <a:p>
            <a:r>
              <a:rPr lang="en-US" sz="3200" b="1" dirty="0">
                <a:solidFill>
                  <a:srgbClr val="00097F"/>
                </a:solidFill>
                <a:latin typeface="Waukegan LDO Extended" panose="020C0603020202020204" pitchFamily="34" charset="0"/>
              </a:rPr>
              <a:t>2013 Shields Lane</a:t>
            </a:r>
          </a:p>
          <a:p>
            <a:r>
              <a:rPr lang="en-US" sz="3200" b="1" dirty="0">
                <a:solidFill>
                  <a:srgbClr val="00097F"/>
                </a:solidFill>
                <a:latin typeface="Waukegan LDO Extended" panose="020C0603020202020204" pitchFamily="34" charset="0"/>
              </a:rPr>
              <a:t>Mount Pleasant, </a:t>
            </a:r>
            <a:r>
              <a:rPr lang="en-US" sz="3200" b="1">
                <a:solidFill>
                  <a:srgbClr val="00097F"/>
                </a:solidFill>
                <a:latin typeface="Waukegan LDO Extended" panose="020C0603020202020204" pitchFamily="34" charset="0"/>
              </a:rPr>
              <a:t>SC 29466</a:t>
            </a:r>
            <a:endParaRPr lang="en-US" sz="3200" b="1" dirty="0">
              <a:solidFill>
                <a:srgbClr val="00097F"/>
              </a:solidFill>
              <a:latin typeface="Waukegan LDO Extended" panose="020C0603020202020204" pitchFamily="34" charset="0"/>
            </a:endParaRPr>
          </a:p>
          <a:p>
            <a:endParaRPr lang="en-US" sz="2000" dirty="0">
              <a:solidFill>
                <a:schemeClr val="tx1"/>
              </a:solidFill>
              <a:latin typeface="Eras Light ITC" panose="020B0402030504020804" pitchFamily="34" charset="0"/>
            </a:endParaRPr>
          </a:p>
          <a:p>
            <a:r>
              <a:rPr lang="en-US" sz="2400" dirty="0">
                <a:solidFill>
                  <a:schemeClr val="bg1"/>
                </a:solidFill>
                <a:highlight>
                  <a:srgbClr val="00097F"/>
                </a:highlight>
                <a:latin typeface="Waukegan LDO Extended" panose="020C0603020202020204" pitchFamily="34" charset="0"/>
              </a:rPr>
              <a:t>SINGLE FAMILY HOME FOR SALE</a:t>
            </a:r>
          </a:p>
          <a:p>
            <a:endParaRPr lang="en-US" sz="1600" dirty="0">
              <a:solidFill>
                <a:schemeClr val="tx1"/>
              </a:solidFill>
              <a:latin typeface="Eras Light ITC" panose="020B0402030504020804" pitchFamily="34" charset="0"/>
            </a:endParaRPr>
          </a:p>
          <a:p>
            <a:r>
              <a:rPr lang="en-US" sz="1600" dirty="0">
                <a:solidFill>
                  <a:schemeClr val="tx1"/>
                </a:solidFill>
                <a:latin typeface="Waukegan LDO" panose="020C0603020202020204" pitchFamily="34" charset="0"/>
              </a:rPr>
              <a:t>Five Bedrooms and Four Bathrooms in an open and contemporary floor plan perfect for entertaining both indoor and outdoor. High end appliances (Wolf, Sub-Zero, Bosch, etc.) and custom cabinets complimented by exceptional light fixtures and a large marble island that is both beautiful and functional. Three covered porches with ceiling fans provide many areas to relax, work or read. Nine total rooms can offer many flexible options including a home office or additional room (with windows) currently servicing as a home gym. Four bedrooms upstairs (including master) and one bedroom downstairs. This home allows a tremendous amount of natural light into all areas of the property. indoor/outdoor fireplace and solid oak hardwoods throughout.</a:t>
            </a:r>
            <a:endParaRPr lang="en-US" sz="1600" i="1" dirty="0">
              <a:solidFill>
                <a:schemeClr val="tx1"/>
              </a:solidFill>
              <a:latin typeface="Waukegan LDO" panose="020C0603020202020204" pitchFamily="34" charset="0"/>
            </a:endParaRPr>
          </a:p>
        </p:txBody>
      </p:sp>
      <p:graphicFrame>
        <p:nvGraphicFramePr>
          <p:cNvPr id="5" name="Table 4"/>
          <p:cNvGraphicFramePr>
            <a:graphicFrameLocks noGrp="1"/>
          </p:cNvGraphicFramePr>
          <p:nvPr>
            <p:extLst>
              <p:ext uri="{D42A27DB-BD31-4B8C-83A1-F6EECF244321}">
                <p14:modId xmlns:p14="http://schemas.microsoft.com/office/powerpoint/2010/main" val="3326850096"/>
              </p:ext>
            </p:extLst>
          </p:nvPr>
        </p:nvGraphicFramePr>
        <p:xfrm>
          <a:off x="96310" y="8247303"/>
          <a:ext cx="4018490" cy="1788930"/>
        </p:xfrm>
        <a:graphic>
          <a:graphicData uri="http://schemas.openxmlformats.org/drawingml/2006/table">
            <a:tbl>
              <a:tblPr firstRow="1" bandRow="1">
                <a:tableStyleId>{5C22544A-7EE6-4342-B048-85BDC9FD1C3A}</a:tableStyleId>
              </a:tblPr>
              <a:tblGrid>
                <a:gridCol w="1275261">
                  <a:extLst>
                    <a:ext uri="{9D8B030D-6E8A-4147-A177-3AD203B41FA5}">
                      <a16:colId xmlns:a16="http://schemas.microsoft.com/office/drawing/2014/main" val="1116633679"/>
                    </a:ext>
                  </a:extLst>
                </a:gridCol>
                <a:gridCol w="2743229">
                  <a:extLst>
                    <a:ext uri="{9D8B030D-6E8A-4147-A177-3AD203B41FA5}">
                      <a16:colId xmlns:a16="http://schemas.microsoft.com/office/drawing/2014/main" val="1560322096"/>
                    </a:ext>
                  </a:extLst>
                </a:gridCol>
              </a:tblGrid>
              <a:tr h="198770">
                <a:tc>
                  <a:txBody>
                    <a:bodyPr/>
                    <a:lstStyle/>
                    <a:p>
                      <a:r>
                        <a:rPr lang="en-US" sz="1000" b="0" dirty="0">
                          <a:solidFill>
                            <a:srgbClr val="00097F"/>
                          </a:solidFill>
                          <a:latin typeface="Waukegan LDO" panose="020C0603020202020204" pitchFamily="34" charset="0"/>
                        </a:rPr>
                        <a:t>MLS ID:</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18009882</a:t>
                      </a:r>
                    </a:p>
                  </a:txBody>
                  <a:tcPr marL="0" marR="0" marT="0" marB="0"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688078370"/>
                  </a:ext>
                </a:extLst>
              </a:tr>
              <a:tr h="198770">
                <a:tc>
                  <a:txBody>
                    <a:bodyPr/>
                    <a:lstStyle/>
                    <a:p>
                      <a:r>
                        <a:rPr lang="en-US" sz="1000" b="0" dirty="0">
                          <a:solidFill>
                            <a:srgbClr val="00097F"/>
                          </a:solidFill>
                          <a:latin typeface="Waukegan LDO" panose="020C0603020202020204" pitchFamily="34" charset="0"/>
                        </a:rPr>
                        <a:t>Sale Price:</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$799,000</a:t>
                      </a:r>
                    </a:p>
                  </a:txBody>
                  <a:tcPr marL="0" marR="0" marT="0" marB="0"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4110752403"/>
                  </a:ext>
                </a:extLst>
              </a:tr>
              <a:tr h="198770">
                <a:tc>
                  <a:txBody>
                    <a:bodyPr/>
                    <a:lstStyle/>
                    <a:p>
                      <a:r>
                        <a:rPr lang="en-US" sz="1000" b="0" dirty="0">
                          <a:solidFill>
                            <a:srgbClr val="00097F"/>
                          </a:solidFill>
                          <a:latin typeface="Waukegan LDO" panose="020C0603020202020204" pitchFamily="34" charset="0"/>
                        </a:rPr>
                        <a:t>Area:</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41 - Mt Pleasant N of IOP Connector</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823587458"/>
                  </a:ext>
                </a:extLst>
              </a:tr>
              <a:tr h="198770">
                <a:tc>
                  <a:txBody>
                    <a:bodyPr/>
                    <a:lstStyle/>
                    <a:p>
                      <a:r>
                        <a:rPr lang="en-US" sz="1000" b="0" dirty="0">
                          <a:solidFill>
                            <a:srgbClr val="00097F"/>
                          </a:solidFill>
                          <a:latin typeface="Waukegan LDO" panose="020C0603020202020204" pitchFamily="34" charset="0"/>
                        </a:rPr>
                        <a:t>Bedrooms:</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5</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786060921"/>
                  </a:ext>
                </a:extLst>
              </a:tr>
              <a:tr h="198770">
                <a:tc>
                  <a:txBody>
                    <a:bodyPr/>
                    <a:lstStyle/>
                    <a:p>
                      <a:r>
                        <a:rPr lang="en-US" sz="1000" b="0" dirty="0">
                          <a:solidFill>
                            <a:srgbClr val="00097F"/>
                          </a:solidFill>
                          <a:latin typeface="Waukegan LDO" panose="020C0603020202020204" pitchFamily="34" charset="0"/>
                        </a:rPr>
                        <a:t>Bathrooms – Full</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4</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368646222"/>
                  </a:ext>
                </a:extLst>
              </a:tr>
              <a:tr h="198770">
                <a:tc>
                  <a:txBody>
                    <a:bodyPr/>
                    <a:lstStyle/>
                    <a:p>
                      <a:r>
                        <a:rPr lang="en-US" sz="1000" b="0" dirty="0" err="1">
                          <a:solidFill>
                            <a:srgbClr val="00097F"/>
                          </a:solidFill>
                          <a:latin typeface="Waukegan LDO" panose="020C0603020202020204" pitchFamily="34" charset="0"/>
                        </a:rPr>
                        <a:t>Apx</a:t>
                      </a:r>
                      <a:r>
                        <a:rPr lang="en-US" sz="1000" b="0" dirty="0">
                          <a:solidFill>
                            <a:srgbClr val="00097F"/>
                          </a:solidFill>
                          <a:latin typeface="Waukegan LDO" panose="020C0603020202020204" pitchFamily="34" charset="0"/>
                        </a:rPr>
                        <a:t>. </a:t>
                      </a:r>
                      <a:r>
                        <a:rPr lang="en-US" sz="1000" b="0" dirty="0" err="1">
                          <a:solidFill>
                            <a:srgbClr val="00097F"/>
                          </a:solidFill>
                          <a:latin typeface="Waukegan LDO" panose="020C0603020202020204" pitchFamily="34" charset="0"/>
                        </a:rPr>
                        <a:t>SqFt</a:t>
                      </a:r>
                      <a:r>
                        <a:rPr lang="en-US" sz="1000" b="0" dirty="0">
                          <a:solidFill>
                            <a:srgbClr val="00097F"/>
                          </a:solidFill>
                          <a:latin typeface="Waukegan LDO" panose="020C0603020202020204" pitchFamily="34" charset="0"/>
                        </a:rPr>
                        <a: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3,372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742041145"/>
                  </a:ext>
                </a:extLst>
              </a:tr>
              <a:tr h="198770">
                <a:tc>
                  <a:txBody>
                    <a:bodyPr/>
                    <a:lstStyle/>
                    <a:p>
                      <a:r>
                        <a:rPr lang="en-US" sz="1000" b="0" dirty="0">
                          <a:solidFill>
                            <a:srgbClr val="00097F"/>
                          </a:solidFill>
                          <a:latin typeface="Waukegan LDO" panose="020C0603020202020204" pitchFamily="34" charset="0"/>
                        </a:rPr>
                        <a:t>Year Built:</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2008</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435683086"/>
                  </a:ext>
                </a:extLst>
              </a:tr>
              <a:tr h="198770">
                <a:tc>
                  <a:txBody>
                    <a:bodyPr/>
                    <a:lstStyle/>
                    <a:p>
                      <a:r>
                        <a:rPr lang="en-US" sz="1000" b="0" dirty="0">
                          <a:solidFill>
                            <a:srgbClr val="00097F"/>
                          </a:solidFill>
                          <a:latin typeface="Waukegan LDO" panose="020C0603020202020204" pitchFamily="34" charset="0"/>
                        </a:rPr>
                        <a:t>Acreage:</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0.2</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20385024"/>
                  </a:ext>
                </a:extLst>
              </a:tr>
              <a:tr h="198770">
                <a:tc>
                  <a:txBody>
                    <a:bodyPr/>
                    <a:lstStyle/>
                    <a:p>
                      <a:r>
                        <a:rPr lang="en-US" sz="1000" b="0" dirty="0">
                          <a:solidFill>
                            <a:srgbClr val="00097F"/>
                          </a:solidFill>
                          <a:latin typeface="Waukegan LDO" panose="020C0603020202020204" pitchFamily="34" charset="0"/>
                        </a:rPr>
                        <a:t>Tax Map #:</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r>
                        <a:rPr lang="en-US" sz="1000" b="0" dirty="0">
                          <a:solidFill>
                            <a:srgbClr val="00097F"/>
                          </a:solidFill>
                          <a:latin typeface="Waukegan LDO" panose="020C0603020202020204" pitchFamily="34" charset="0"/>
                        </a:rPr>
                        <a:t>583-05-00-267</a:t>
                      </a:r>
                    </a:p>
                  </a:txBody>
                  <a:tcPr marL="0" marR="0" marT="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10933123"/>
                  </a:ext>
                </a:extLst>
              </a:tr>
            </a:tbl>
          </a:graphicData>
        </a:graphic>
      </p:graphicFrame>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3999" y="8247302"/>
            <a:ext cx="2340373" cy="1176362"/>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09390" y="8247303"/>
            <a:ext cx="1101750" cy="1176361"/>
          </a:xfrm>
          <a:prstGeom prst="rect">
            <a:avLst/>
          </a:prstGeom>
        </p:spPr>
      </p:pic>
      <p:sp>
        <p:nvSpPr>
          <p:cNvPr id="16" name="Subtitle 2"/>
          <p:cNvSpPr txBox="1">
            <a:spLocks/>
          </p:cNvSpPr>
          <p:nvPr/>
        </p:nvSpPr>
        <p:spPr>
          <a:xfrm>
            <a:off x="4114800" y="9372600"/>
            <a:ext cx="3657600" cy="668372"/>
          </a:xfrm>
          <a:prstGeom prst="rect">
            <a:avLst/>
          </a:prstGeom>
          <a:noFill/>
        </p:spPr>
        <p:txBody>
          <a:bodyPr vert="horz" lIns="101882" tIns="50941" rIns="101882" bIns="50941" numCol="2" rtlCol="0" anchor="b">
            <a:normAutofit fontScale="85000" lnSpcReduction="20000"/>
          </a:bodyPr>
          <a:lstStyle>
            <a:lvl1pPr marL="0" indent="0" algn="ctr" defTabSz="1018824" rtl="0" eaLnBrk="1" latinLnBrk="0" hangingPunct="1">
              <a:spcBef>
                <a:spcPct val="20000"/>
              </a:spcBef>
              <a:buFont typeface="Arial" pitchFamily="34" charset="0"/>
              <a:buNone/>
              <a:defRPr sz="3600" kern="1200">
                <a:solidFill>
                  <a:schemeClr val="tx1">
                    <a:tint val="75000"/>
                  </a:schemeClr>
                </a:solidFill>
                <a:latin typeface="+mn-lt"/>
                <a:ea typeface="+mn-ea"/>
                <a:cs typeface="+mn-cs"/>
              </a:defRPr>
            </a:lvl1pPr>
            <a:lvl2pPr marL="509412" indent="0" algn="ctr" defTabSz="1018824" rtl="0" eaLnBrk="1" latinLnBrk="0" hangingPunct="1">
              <a:spcBef>
                <a:spcPct val="20000"/>
              </a:spcBef>
              <a:buFont typeface="Arial" pitchFamily="34" charset="0"/>
              <a:buNone/>
              <a:defRPr sz="3100" kern="1200">
                <a:solidFill>
                  <a:schemeClr val="tx1">
                    <a:tint val="75000"/>
                  </a:schemeClr>
                </a:solidFill>
                <a:latin typeface="+mn-lt"/>
                <a:ea typeface="+mn-ea"/>
                <a:cs typeface="+mn-cs"/>
              </a:defRPr>
            </a:lvl2pPr>
            <a:lvl3pPr marL="1018824" indent="0" algn="ctr" defTabSz="1018824" rtl="0" eaLnBrk="1" latinLnBrk="0" hangingPunct="1">
              <a:spcBef>
                <a:spcPct val="20000"/>
              </a:spcBef>
              <a:buFont typeface="Arial" pitchFamily="34" charset="0"/>
              <a:buNone/>
              <a:defRPr sz="2700" kern="1200">
                <a:solidFill>
                  <a:schemeClr val="tx1">
                    <a:tint val="75000"/>
                  </a:schemeClr>
                </a:solidFill>
                <a:latin typeface="+mn-lt"/>
                <a:ea typeface="+mn-ea"/>
                <a:cs typeface="+mn-cs"/>
              </a:defRPr>
            </a:lvl3pPr>
            <a:lvl4pPr marL="1528237"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4pPr>
            <a:lvl5pPr marL="2037649"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5pPr>
            <a:lvl6pPr marL="2547061"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6pPr>
            <a:lvl7pPr marL="3056473"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7pPr>
            <a:lvl8pPr marL="3565886"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8pPr>
            <a:lvl9pPr marL="4075298" indent="0" algn="ctr" defTabSz="1018824" rtl="0" eaLnBrk="1" latinLnBrk="0" hangingPunct="1">
              <a:spcBef>
                <a:spcPct val="20000"/>
              </a:spcBef>
              <a:buFont typeface="Arial" pitchFamily="34" charset="0"/>
              <a:buNone/>
              <a:defRPr sz="2200" kern="1200">
                <a:solidFill>
                  <a:schemeClr val="tx1">
                    <a:tint val="75000"/>
                  </a:schemeClr>
                </a:solidFill>
                <a:latin typeface="+mn-lt"/>
                <a:ea typeface="+mn-ea"/>
                <a:cs typeface="+mn-cs"/>
              </a:defRPr>
            </a:lvl9pPr>
          </a:lstStyle>
          <a:p>
            <a:pPr algn="l"/>
            <a:r>
              <a:rPr lang="en-US" sz="1050" b="1" dirty="0">
                <a:solidFill>
                  <a:schemeClr val="tx1"/>
                </a:solidFill>
                <a:latin typeface="Waukegan LDO" panose="020C0603020202020204" pitchFamily="34" charset="0"/>
              </a:rPr>
              <a:t>David H Seay</a:t>
            </a:r>
          </a:p>
          <a:p>
            <a:pPr algn="l"/>
            <a:r>
              <a:rPr lang="en-US" sz="1050" dirty="0">
                <a:solidFill>
                  <a:schemeClr val="tx1"/>
                </a:solidFill>
                <a:latin typeface="Waukegan LDO" panose="020C0603020202020204" pitchFamily="34" charset="0"/>
              </a:rPr>
              <a:t>CCIM, BIC, CCIM, REALTOR</a:t>
            </a:r>
          </a:p>
          <a:p>
            <a:pPr algn="l"/>
            <a:r>
              <a:rPr lang="en-US" sz="1050" dirty="0">
                <a:solidFill>
                  <a:schemeClr val="tx1"/>
                </a:solidFill>
                <a:latin typeface="Waukegan LDO" panose="020C0603020202020204" pitchFamily="34" charset="0"/>
              </a:rPr>
              <a:t>(843) 364-6720</a:t>
            </a:r>
          </a:p>
          <a:p>
            <a:pPr algn="l"/>
            <a:r>
              <a:rPr lang="en-US" sz="1050" dirty="0">
                <a:solidFill>
                  <a:schemeClr val="tx1"/>
                </a:solidFill>
                <a:latin typeface="Waukegan LDO" panose="020C0603020202020204" pitchFamily="34" charset="0"/>
                <a:hlinkClick r:id="rId4"/>
              </a:rPr>
              <a:t>david@seaydevelopment.com</a:t>
            </a:r>
            <a:r>
              <a:rPr lang="en-US" sz="1050" dirty="0">
                <a:solidFill>
                  <a:schemeClr val="tx1"/>
                </a:solidFill>
                <a:latin typeface="Waukegan LDO" panose="020C0603020202020204" pitchFamily="34" charset="0"/>
              </a:rPr>
              <a:t> </a:t>
            </a:r>
          </a:p>
          <a:p>
            <a:pPr algn="r"/>
            <a:r>
              <a:rPr lang="en-US" sz="1050" dirty="0">
                <a:solidFill>
                  <a:schemeClr val="tx1"/>
                </a:solidFill>
                <a:latin typeface="Waukegan LDO" panose="020C0603020202020204" pitchFamily="34" charset="0"/>
              </a:rPr>
              <a:t>Seay Development, LLC</a:t>
            </a:r>
          </a:p>
          <a:p>
            <a:pPr algn="r"/>
            <a:r>
              <a:rPr lang="en-US" sz="1050" dirty="0">
                <a:solidFill>
                  <a:schemeClr val="tx1"/>
                </a:solidFill>
                <a:latin typeface="Waukegan LDO" panose="020C0603020202020204" pitchFamily="34" charset="0"/>
              </a:rPr>
              <a:t>3404-202A </a:t>
            </a:r>
            <a:r>
              <a:rPr lang="en-US" sz="1050" dirty="0" err="1">
                <a:solidFill>
                  <a:schemeClr val="tx1"/>
                </a:solidFill>
                <a:latin typeface="Waukegan LDO" panose="020C0603020202020204" pitchFamily="34" charset="0"/>
              </a:rPr>
              <a:t>Salterbeck</a:t>
            </a:r>
            <a:r>
              <a:rPr lang="en-US" sz="1050" dirty="0">
                <a:solidFill>
                  <a:schemeClr val="tx1"/>
                </a:solidFill>
                <a:latin typeface="Waukegan LDO" panose="020C0603020202020204" pitchFamily="34" charset="0"/>
              </a:rPr>
              <a:t> Street</a:t>
            </a:r>
          </a:p>
          <a:p>
            <a:pPr algn="r"/>
            <a:r>
              <a:rPr lang="en-US" sz="1050" dirty="0">
                <a:solidFill>
                  <a:schemeClr val="tx1"/>
                </a:solidFill>
                <a:latin typeface="Waukegan LDO" panose="020C0603020202020204" pitchFamily="34" charset="0"/>
              </a:rPr>
              <a:t>Mt. Pleasant, SC 29466</a:t>
            </a:r>
            <a:br>
              <a:rPr lang="en-US" sz="1050" dirty="0">
                <a:solidFill>
                  <a:schemeClr val="tx1"/>
                </a:solidFill>
                <a:latin typeface="Waukegan LDO" panose="020C0603020202020204" pitchFamily="34" charset="0"/>
              </a:rPr>
            </a:br>
            <a:r>
              <a:rPr lang="en-US" sz="1050" dirty="0">
                <a:solidFill>
                  <a:schemeClr val="tx1"/>
                </a:solidFill>
                <a:latin typeface="Waukegan LDO" panose="020C0603020202020204" pitchFamily="34" charset="0"/>
                <a:hlinkClick r:id="rId5"/>
              </a:rPr>
              <a:t>www.seaydevelopment.com</a:t>
            </a:r>
            <a:endParaRPr lang="en-US" sz="1050" dirty="0">
              <a:solidFill>
                <a:schemeClr val="tx1"/>
              </a:solidFill>
              <a:latin typeface="Waukegan LDO" panose="020C0603020202020204" pitchFamily="34" charset="0"/>
            </a:endParaRPr>
          </a:p>
        </p:txBody>
      </p:sp>
      <p:pic>
        <p:nvPicPr>
          <p:cNvPr id="7" name="Picture 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559116" y="711984"/>
            <a:ext cx="4654168" cy="3490624"/>
          </a:xfrm>
          <a:prstGeom prst="rect">
            <a:avLst/>
          </a:prstGeom>
        </p:spPr>
      </p:pic>
      <p:pic>
        <p:nvPicPr>
          <p:cNvPr id="8" name="Picture 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 y="711984"/>
            <a:ext cx="1447799" cy="1085849"/>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 y="1914372"/>
            <a:ext cx="1447799" cy="1085848"/>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24600" y="1914371"/>
            <a:ext cx="1447799" cy="1085848"/>
          </a:xfrm>
          <a:prstGeom prst="rect">
            <a:avLst/>
          </a:prstGeom>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 y="3116759"/>
            <a:ext cx="1447799" cy="1085848"/>
          </a:xfrm>
          <a:prstGeom prst="rect">
            <a:avLst/>
          </a:prstGeom>
        </p:spPr>
      </p:pic>
      <p:pic>
        <p:nvPicPr>
          <p:cNvPr id="17" name="Picture 1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324600" y="711984"/>
            <a:ext cx="1447799" cy="1085848"/>
          </a:xfrm>
          <a:prstGeom prst="rect">
            <a:avLst/>
          </a:prstGeom>
        </p:spPr>
      </p:pic>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324600" y="3116759"/>
            <a:ext cx="1447799" cy="1085848"/>
          </a:xfrm>
          <a:prstGeom prst="rect">
            <a:avLst/>
          </a:prstGeom>
        </p:spPr>
      </p:pic>
    </p:spTree>
    <p:extLst>
      <p:ext uri="{BB962C8B-B14F-4D97-AF65-F5344CB8AC3E}">
        <p14:creationId xmlns:p14="http://schemas.microsoft.com/office/powerpoint/2010/main" val="3070418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195</TotalTime>
  <Words>227</Words>
  <Application>Microsoft Office PowerPoint</Application>
  <PresentationFormat>Custom</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Eras Light ITC</vt:lpstr>
      <vt:lpstr>Waukegan LDO</vt:lpstr>
      <vt:lpstr>Waukegan LDO Extended</vt:lpstr>
      <vt:lpstr>Office Theme</vt:lpstr>
      <vt:lpstr>5 Bedrooms On A Pond In Mount Pleasant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Turnkey Investment Property 100% Occupied</dc:title>
  <dc:creator>CVH360</dc:creator>
  <cp:lastModifiedBy>A. Thomas Price</cp:lastModifiedBy>
  <cp:revision>41</cp:revision>
  <dcterms:created xsi:type="dcterms:W3CDTF">2006-08-16T00:00:00Z</dcterms:created>
  <dcterms:modified xsi:type="dcterms:W3CDTF">2018-05-11T18:12:27Z</dcterms:modified>
</cp:coreProperties>
</file>