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B6B5B1"/>
    <a:srgbClr val="7F7F7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100" d="100"/>
          <a:sy n="100" d="100"/>
        </p:scale>
        <p:origin x="708" y="132"/>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5/17/2016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5/17/2016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5/17/2016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5/17/2016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5/17/2016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5/17/2016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5/17/2016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5/17/2016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5/17/2016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smtClean="0"/>
              <a:t>Click to edit Master title style</a:t>
            </a:r>
            <a:endParaRPr lang="en-US"/>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5/17/2016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smtClean="0"/>
              <a:t>Click to edit Master title style</a:t>
            </a:r>
            <a:endParaRPr lang="en-US"/>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5/17/2016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5/17/2016</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pn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g"/><Relationship Id="rId11" Type="http://schemas.openxmlformats.org/officeDocument/2006/relationships/image" Target="../media/image10.jpeg"/><Relationship Id="rId5" Type="http://schemas.openxmlformats.org/officeDocument/2006/relationships/image" Target="../media/image4.jp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angle 17"/>
          <p:cNvSpPr/>
          <p:nvPr/>
        </p:nvSpPr>
        <p:spPr>
          <a:xfrm>
            <a:off x="0" y="-21336"/>
            <a:ext cx="7772400" cy="630936"/>
          </a:xfrm>
          <a:prstGeom prst="rect">
            <a:avLst/>
          </a:prstGeom>
          <a:solidFill>
            <a:srgbClr val="B2B2B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9" name="Picture 18"/>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805065" y="-21336"/>
            <a:ext cx="1969008" cy="445008"/>
          </a:xfrm>
          <a:prstGeom prst="rect">
            <a:avLst/>
          </a:prstGeom>
          <a:ln>
            <a:noFill/>
          </a:ln>
          <a:effectLst>
            <a:softEdge rad="25400"/>
          </a:effectLst>
        </p:spPr>
      </p:pic>
      <p:sp>
        <p:nvSpPr>
          <p:cNvPr id="12" name="Rectangle 11"/>
          <p:cNvSpPr/>
          <p:nvPr/>
        </p:nvSpPr>
        <p:spPr>
          <a:xfrm>
            <a:off x="0" y="7696200"/>
            <a:ext cx="7772400" cy="2362200"/>
          </a:xfrm>
          <a:prstGeom prst="rect">
            <a:avLst/>
          </a:prstGeom>
          <a:blipFill dpi="0" rotWithShape="1">
            <a:blip r:embed="rId3"/>
            <a:srcRect/>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27" name="Picture 3"/>
          <p:cNvPicPr>
            <a:picLocks noChangeAspect="1" noChangeArrowheads="1"/>
          </p:cNvPicPr>
          <p:nvPr/>
        </p:nvPicPr>
        <p:blipFill>
          <a:blip r:embed="rId4" cstate="print">
            <a:extLst>
              <a:ext uri="{28A0092B-C50C-407E-A947-70E740481C1C}">
                <a14:useLocalDpi xmlns:a14="http://schemas.microsoft.com/office/drawing/2010/main" val="0"/>
              </a:ext>
            </a:extLst>
          </a:blip>
          <a:stretch>
            <a:fillRect/>
          </a:stretch>
        </p:blipFill>
        <p:spPr bwMode="auto">
          <a:xfrm>
            <a:off x="8001000" y="7543800"/>
            <a:ext cx="2987040" cy="603504"/>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8"/>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7909560" y="5715000"/>
            <a:ext cx="2987040" cy="603504"/>
          </a:xfrm>
          <a:prstGeom prst="rect">
            <a:avLst/>
          </a:prstGeom>
        </p:spPr>
      </p:pic>
      <p:pic>
        <p:nvPicPr>
          <p:cNvPr id="11" name="Picture 10"/>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3837730" y="7696200"/>
            <a:ext cx="3934670" cy="2362200"/>
          </a:xfrm>
          <a:prstGeom prst="rect">
            <a:avLst/>
          </a:prstGeom>
        </p:spPr>
      </p:pic>
      <p:sp>
        <p:nvSpPr>
          <p:cNvPr id="8" name="Rectangle 7"/>
          <p:cNvSpPr/>
          <p:nvPr/>
        </p:nvSpPr>
        <p:spPr>
          <a:xfrm>
            <a:off x="30480" y="8154025"/>
            <a:ext cx="2961067" cy="1446550"/>
          </a:xfrm>
          <a:prstGeom prst="rect">
            <a:avLst/>
          </a:prstGeom>
        </p:spPr>
        <p:txBody>
          <a:bodyPr wrap="none">
            <a:spAutoFit/>
          </a:bodyPr>
          <a:lstStyle/>
          <a:p>
            <a:pPr fontAlgn="base"/>
            <a:r>
              <a:rPr lang="en-US" sz="1100" dirty="0">
                <a:solidFill>
                  <a:schemeClr val="bg1"/>
                </a:solidFill>
                <a:effectLst>
                  <a:outerShdw blurRad="38100" dist="38100" dir="2700000" algn="tl">
                    <a:srgbClr val="000000">
                      <a:alpha val="43137"/>
                    </a:srgbClr>
                  </a:outerShdw>
                </a:effectLst>
                <a:latin typeface="Eras Demi ITC" panose="020B0805030504020804" pitchFamily="34" charset="0"/>
              </a:rPr>
              <a:t>Address: </a:t>
            </a:r>
            <a:r>
              <a:rPr lang="en-US" sz="1100" dirty="0">
                <a:solidFill>
                  <a:schemeClr val="bg1"/>
                </a:solidFill>
                <a:effectLst>
                  <a:outerShdw blurRad="38100" dist="38100" dir="2700000" algn="tl">
                    <a:srgbClr val="000000">
                      <a:alpha val="43137"/>
                    </a:srgbClr>
                  </a:outerShdw>
                </a:effectLst>
                <a:latin typeface="Eras Demi ITC" panose="020B0805030504020804" pitchFamily="34" charset="0"/>
              </a:rPr>
              <a:t>2014 Shields Lane</a:t>
            </a:r>
            <a:endParaRPr lang="en-US" sz="1100" dirty="0">
              <a:solidFill>
                <a:schemeClr val="bg1"/>
              </a:solidFill>
              <a:effectLst>
                <a:outerShdw blurRad="38100" dist="38100" dir="2700000" algn="tl">
                  <a:srgbClr val="000000">
                    <a:alpha val="43137"/>
                  </a:srgbClr>
                </a:outerShdw>
              </a:effectLst>
              <a:latin typeface="Eras Demi ITC" panose="020B0805030504020804" pitchFamily="34" charset="0"/>
            </a:endParaRPr>
          </a:p>
          <a:p>
            <a:pPr fontAlgn="base"/>
            <a:r>
              <a:rPr lang="en-US" sz="1100" dirty="0">
                <a:solidFill>
                  <a:schemeClr val="bg1"/>
                </a:solidFill>
                <a:effectLst>
                  <a:outerShdw blurRad="38100" dist="38100" dir="2700000" algn="tl">
                    <a:srgbClr val="000000">
                      <a:alpha val="43137"/>
                    </a:srgbClr>
                  </a:outerShdw>
                </a:effectLst>
                <a:latin typeface="Eras Demi ITC" panose="020B0805030504020804" pitchFamily="34" charset="0"/>
              </a:rPr>
              <a:t>City: Mount Pleasant</a:t>
            </a:r>
          </a:p>
          <a:p>
            <a:pPr fontAlgn="base"/>
            <a:r>
              <a:rPr lang="en-US" sz="1100" dirty="0" smtClean="0">
                <a:solidFill>
                  <a:schemeClr val="bg1"/>
                </a:solidFill>
                <a:effectLst>
                  <a:outerShdw blurRad="38100" dist="38100" dir="2700000" algn="tl">
                    <a:srgbClr val="000000">
                      <a:alpha val="43137"/>
                    </a:srgbClr>
                  </a:outerShdw>
                </a:effectLst>
                <a:latin typeface="Eras Demi ITC" panose="020B0805030504020804" pitchFamily="34" charset="0"/>
              </a:rPr>
              <a:t>Area</a:t>
            </a:r>
            <a:r>
              <a:rPr lang="en-US" sz="1100" dirty="0">
                <a:solidFill>
                  <a:schemeClr val="bg1"/>
                </a:solidFill>
                <a:effectLst>
                  <a:outerShdw blurRad="38100" dist="38100" dir="2700000" algn="tl">
                    <a:srgbClr val="000000">
                      <a:alpha val="43137"/>
                    </a:srgbClr>
                  </a:outerShdw>
                </a:effectLst>
                <a:latin typeface="Eras Demi ITC" panose="020B0805030504020804" pitchFamily="34" charset="0"/>
              </a:rPr>
              <a:t>: </a:t>
            </a:r>
            <a:r>
              <a:rPr lang="en-US" sz="1100" dirty="0">
                <a:solidFill>
                  <a:schemeClr val="bg1"/>
                </a:solidFill>
                <a:effectLst>
                  <a:outerShdw blurRad="38100" dist="38100" dir="2700000" algn="tl">
                    <a:srgbClr val="000000">
                      <a:alpha val="43137"/>
                    </a:srgbClr>
                  </a:outerShdw>
                </a:effectLst>
                <a:latin typeface="Eras Demi ITC" panose="020B0805030504020804" pitchFamily="34" charset="0"/>
              </a:rPr>
              <a:t>41 - Mt Pleasant N of IOP Connector</a:t>
            </a:r>
            <a:endParaRPr lang="en-US" sz="1100" dirty="0">
              <a:solidFill>
                <a:schemeClr val="bg1"/>
              </a:solidFill>
              <a:effectLst>
                <a:outerShdw blurRad="38100" dist="38100" dir="2700000" algn="tl">
                  <a:srgbClr val="000000">
                    <a:alpha val="43137"/>
                  </a:srgbClr>
                </a:outerShdw>
              </a:effectLst>
              <a:latin typeface="Eras Demi ITC" panose="020B0805030504020804" pitchFamily="34" charset="0"/>
            </a:endParaRPr>
          </a:p>
          <a:p>
            <a:pPr fontAlgn="base"/>
            <a:r>
              <a:rPr lang="en-US" sz="1100" dirty="0" err="1" smtClean="0">
                <a:solidFill>
                  <a:schemeClr val="bg1"/>
                </a:solidFill>
                <a:effectLst>
                  <a:outerShdw blurRad="38100" dist="38100" dir="2700000" algn="tl">
                    <a:srgbClr val="000000">
                      <a:alpha val="43137"/>
                    </a:srgbClr>
                  </a:outerShdw>
                </a:effectLst>
                <a:latin typeface="Eras Demi ITC" panose="020B0805030504020804" pitchFamily="34" charset="0"/>
              </a:rPr>
              <a:t>Apx</a:t>
            </a:r>
            <a:r>
              <a:rPr lang="en-US" sz="1100" dirty="0" smtClean="0">
                <a:solidFill>
                  <a:schemeClr val="bg1"/>
                </a:solidFill>
                <a:effectLst>
                  <a:outerShdw blurRad="38100" dist="38100" dir="2700000" algn="tl">
                    <a:srgbClr val="000000">
                      <a:alpha val="43137"/>
                    </a:srgbClr>
                  </a:outerShdw>
                </a:effectLst>
                <a:latin typeface="Eras Demi ITC" panose="020B0805030504020804" pitchFamily="34" charset="0"/>
              </a:rPr>
              <a:t> Square </a:t>
            </a:r>
            <a:r>
              <a:rPr lang="en-US" sz="1100" dirty="0">
                <a:solidFill>
                  <a:schemeClr val="bg1"/>
                </a:solidFill>
                <a:effectLst>
                  <a:outerShdw blurRad="38100" dist="38100" dir="2700000" algn="tl">
                    <a:srgbClr val="000000">
                      <a:alpha val="43137"/>
                    </a:srgbClr>
                  </a:outerShdw>
                </a:effectLst>
                <a:latin typeface="Eras Demi ITC" panose="020B0805030504020804" pitchFamily="34" charset="0"/>
              </a:rPr>
              <a:t>Feet: </a:t>
            </a:r>
            <a:r>
              <a:rPr lang="en-US" sz="1100" dirty="0">
                <a:solidFill>
                  <a:schemeClr val="bg1"/>
                </a:solidFill>
                <a:effectLst>
                  <a:outerShdw blurRad="38100" dist="38100" dir="2700000" algn="tl">
                    <a:srgbClr val="000000">
                      <a:alpha val="43137"/>
                    </a:srgbClr>
                  </a:outerShdw>
                </a:effectLst>
                <a:latin typeface="Eras Demi ITC" panose="020B0805030504020804" pitchFamily="34" charset="0"/>
              </a:rPr>
              <a:t>3,229</a:t>
            </a:r>
            <a:endParaRPr lang="en-US" sz="1100" dirty="0">
              <a:solidFill>
                <a:schemeClr val="bg1"/>
              </a:solidFill>
              <a:effectLst>
                <a:outerShdw blurRad="38100" dist="38100" dir="2700000" algn="tl">
                  <a:srgbClr val="000000">
                    <a:alpha val="43137"/>
                  </a:srgbClr>
                </a:outerShdw>
              </a:effectLst>
              <a:latin typeface="Eras Demi ITC" panose="020B0805030504020804" pitchFamily="34" charset="0"/>
            </a:endParaRPr>
          </a:p>
          <a:p>
            <a:pPr fontAlgn="base"/>
            <a:r>
              <a:rPr lang="en-US" sz="1100" dirty="0" smtClean="0">
                <a:solidFill>
                  <a:schemeClr val="bg1"/>
                </a:solidFill>
                <a:effectLst>
                  <a:outerShdw blurRad="38100" dist="38100" dir="2700000" algn="tl">
                    <a:srgbClr val="000000">
                      <a:alpha val="43137"/>
                    </a:srgbClr>
                  </a:outerShdw>
                </a:effectLst>
                <a:latin typeface="Eras Demi ITC" panose="020B0805030504020804" pitchFamily="34" charset="0"/>
              </a:rPr>
              <a:t>Bedrooms: 5</a:t>
            </a:r>
            <a:br>
              <a:rPr lang="en-US" sz="1100" dirty="0" smtClean="0">
                <a:solidFill>
                  <a:schemeClr val="bg1"/>
                </a:solidFill>
                <a:effectLst>
                  <a:outerShdw blurRad="38100" dist="38100" dir="2700000" algn="tl">
                    <a:srgbClr val="000000">
                      <a:alpha val="43137"/>
                    </a:srgbClr>
                  </a:outerShdw>
                </a:effectLst>
                <a:latin typeface="Eras Demi ITC" panose="020B0805030504020804" pitchFamily="34" charset="0"/>
              </a:rPr>
            </a:br>
            <a:r>
              <a:rPr lang="en-US" sz="1100" dirty="0" smtClean="0">
                <a:solidFill>
                  <a:schemeClr val="bg1"/>
                </a:solidFill>
                <a:effectLst>
                  <a:outerShdw blurRad="38100" dist="38100" dir="2700000" algn="tl">
                    <a:srgbClr val="000000">
                      <a:alpha val="43137"/>
                    </a:srgbClr>
                  </a:outerShdw>
                </a:effectLst>
                <a:latin typeface="Eras Demi ITC" panose="020B0805030504020804" pitchFamily="34" charset="0"/>
              </a:rPr>
              <a:t>Baths: 3</a:t>
            </a:r>
          </a:p>
          <a:p>
            <a:pPr fontAlgn="base"/>
            <a:r>
              <a:rPr lang="en-US" sz="1100" dirty="0" smtClean="0">
                <a:solidFill>
                  <a:schemeClr val="bg1"/>
                </a:solidFill>
                <a:effectLst>
                  <a:outerShdw blurRad="38100" dist="38100" dir="2700000" algn="tl">
                    <a:srgbClr val="000000">
                      <a:alpha val="43137"/>
                    </a:srgbClr>
                  </a:outerShdw>
                </a:effectLst>
                <a:latin typeface="Eras Demi ITC" panose="020B0805030504020804" pitchFamily="34" charset="0"/>
              </a:rPr>
              <a:t>MLS#:</a:t>
            </a:r>
            <a:r>
              <a:rPr lang="en-US" sz="1100" dirty="0">
                <a:solidFill>
                  <a:schemeClr val="bg1"/>
                </a:solidFill>
                <a:effectLst>
                  <a:outerShdw blurRad="38100" dist="38100" dir="2700000" algn="tl">
                    <a:srgbClr val="000000">
                      <a:alpha val="43137"/>
                    </a:srgbClr>
                  </a:outerShdw>
                </a:effectLst>
                <a:latin typeface="Eras Demi ITC" panose="020B0805030504020804" pitchFamily="34" charset="0"/>
              </a:rPr>
              <a:t> </a:t>
            </a:r>
            <a:r>
              <a:rPr lang="en-US" sz="1100" dirty="0">
                <a:solidFill>
                  <a:schemeClr val="bg1"/>
                </a:solidFill>
                <a:effectLst>
                  <a:outerShdw blurRad="38100" dist="38100" dir="2700000" algn="tl">
                    <a:srgbClr val="000000">
                      <a:alpha val="43137"/>
                    </a:srgbClr>
                  </a:outerShdw>
                </a:effectLst>
                <a:latin typeface="Eras Demi ITC" panose="020B0805030504020804" pitchFamily="34" charset="0"/>
              </a:rPr>
              <a:t>15028285</a:t>
            </a:r>
            <a:endParaRPr lang="en-US" sz="1100" dirty="0">
              <a:solidFill>
                <a:schemeClr val="bg1"/>
              </a:solidFill>
              <a:effectLst>
                <a:outerShdw blurRad="38100" dist="38100" dir="2700000" algn="tl">
                  <a:srgbClr val="000000">
                    <a:alpha val="43137"/>
                  </a:srgbClr>
                </a:outerShdw>
              </a:effectLst>
              <a:latin typeface="Eras Demi ITC" panose="020B0805030504020804" pitchFamily="34" charset="0"/>
            </a:endParaRPr>
          </a:p>
          <a:p>
            <a:pPr fontAlgn="base"/>
            <a:r>
              <a:rPr lang="en-US" sz="1100" dirty="0" smtClean="0">
                <a:solidFill>
                  <a:schemeClr val="bg1"/>
                </a:solidFill>
                <a:effectLst>
                  <a:outerShdw blurRad="38100" dist="38100" dir="2700000" algn="tl">
                    <a:srgbClr val="000000">
                      <a:alpha val="43137"/>
                    </a:srgbClr>
                  </a:outerShdw>
                </a:effectLst>
                <a:latin typeface="Eras Demi ITC" panose="020B0805030504020804" pitchFamily="34" charset="0"/>
              </a:rPr>
              <a:t>Offering at:</a:t>
            </a:r>
            <a:r>
              <a:rPr lang="en-US" sz="1100" dirty="0">
                <a:solidFill>
                  <a:schemeClr val="bg1"/>
                </a:solidFill>
                <a:effectLst>
                  <a:outerShdw blurRad="38100" dist="38100" dir="2700000" algn="tl">
                    <a:srgbClr val="000000">
                      <a:alpha val="43137"/>
                    </a:srgbClr>
                  </a:outerShdw>
                </a:effectLst>
                <a:latin typeface="Eras Demi ITC" panose="020B0805030504020804" pitchFamily="34" charset="0"/>
              </a:rPr>
              <a:t> </a:t>
            </a:r>
            <a:r>
              <a:rPr lang="en-US" sz="1100" dirty="0">
                <a:solidFill>
                  <a:schemeClr val="bg1"/>
                </a:solidFill>
                <a:effectLst>
                  <a:outerShdw blurRad="38100" dist="38100" dir="2700000" algn="tl">
                    <a:srgbClr val="000000">
                      <a:alpha val="43137"/>
                    </a:srgbClr>
                  </a:outerShdw>
                </a:effectLst>
                <a:latin typeface="Eras Demi ITC" panose="020B0805030504020804" pitchFamily="34" charset="0"/>
              </a:rPr>
              <a:t>$599,000</a:t>
            </a:r>
            <a:endParaRPr lang="en-US" sz="700" dirty="0">
              <a:solidFill>
                <a:schemeClr val="bg1"/>
              </a:solidFill>
              <a:effectLst>
                <a:outerShdw blurRad="38100" dist="38100" dir="2700000" algn="tl">
                  <a:srgbClr val="000000">
                    <a:alpha val="43137"/>
                  </a:srgbClr>
                </a:outerShdw>
              </a:effectLst>
              <a:latin typeface="Eras Demi ITC" panose="020B0805030504020804" pitchFamily="34" charset="0"/>
            </a:endParaRPr>
          </a:p>
        </p:txBody>
      </p:sp>
      <p:sp>
        <p:nvSpPr>
          <p:cNvPr id="13" name="Rectangle 12"/>
          <p:cNvSpPr/>
          <p:nvPr/>
        </p:nvSpPr>
        <p:spPr>
          <a:xfrm>
            <a:off x="0" y="7635472"/>
            <a:ext cx="7772400" cy="60728"/>
          </a:xfrm>
          <a:prstGeom prst="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0" y="0"/>
            <a:ext cx="5905500" cy="603504"/>
          </a:xfrm>
        </p:spPr>
        <p:txBody>
          <a:bodyPr anchor="ctr">
            <a:noAutofit/>
          </a:bodyPr>
          <a:lstStyle/>
          <a:p>
            <a:r>
              <a:rPr lang="en-US" sz="2000" dirty="0">
                <a:solidFill>
                  <a:schemeClr val="bg1"/>
                </a:solidFill>
                <a:effectLst>
                  <a:outerShdw blurRad="38100" dist="38100" dir="2700000" algn="tl">
                    <a:srgbClr val="000000">
                      <a:alpha val="43137"/>
                    </a:srgbClr>
                  </a:outerShdw>
                </a:effectLst>
                <a:latin typeface="Eras Demi ITC" panose="020B0805030504020804" pitchFamily="34" charset="0"/>
              </a:rPr>
              <a:t>Just </a:t>
            </a:r>
            <a:r>
              <a:rPr lang="en-US" sz="2000" dirty="0" smtClean="0">
                <a:solidFill>
                  <a:schemeClr val="bg1"/>
                </a:solidFill>
                <a:effectLst>
                  <a:outerShdw blurRad="38100" dist="38100" dir="2700000" algn="tl">
                    <a:srgbClr val="000000">
                      <a:alpha val="43137"/>
                    </a:srgbClr>
                  </a:outerShdw>
                </a:effectLst>
                <a:latin typeface="Eras Demi ITC" panose="020B0805030504020804" pitchFamily="34" charset="0"/>
              </a:rPr>
              <a:t>Reduced</a:t>
            </a:r>
            <a:br>
              <a:rPr lang="en-US" sz="2000" dirty="0" smtClean="0">
                <a:solidFill>
                  <a:schemeClr val="bg1"/>
                </a:solidFill>
                <a:effectLst>
                  <a:outerShdw blurRad="38100" dist="38100" dir="2700000" algn="tl">
                    <a:srgbClr val="000000">
                      <a:alpha val="43137"/>
                    </a:srgbClr>
                  </a:outerShdw>
                </a:effectLst>
                <a:latin typeface="Eras Demi ITC" panose="020B0805030504020804" pitchFamily="34" charset="0"/>
              </a:rPr>
            </a:br>
            <a:r>
              <a:rPr lang="en-US" sz="2000" dirty="0" smtClean="0">
                <a:solidFill>
                  <a:schemeClr val="bg1"/>
                </a:solidFill>
                <a:effectLst>
                  <a:outerShdw blurRad="38100" dist="38100" dir="2700000" algn="tl">
                    <a:srgbClr val="000000">
                      <a:alpha val="43137"/>
                    </a:srgbClr>
                  </a:outerShdw>
                </a:effectLst>
                <a:latin typeface="Eras Demi ITC" panose="020B0805030504020804" pitchFamily="34" charset="0"/>
              </a:rPr>
              <a:t>Rivertowne </a:t>
            </a:r>
            <a:r>
              <a:rPr lang="en-US" sz="2000" dirty="0">
                <a:solidFill>
                  <a:schemeClr val="bg1"/>
                </a:solidFill>
                <a:effectLst>
                  <a:outerShdw blurRad="38100" dist="38100" dir="2700000" algn="tl">
                    <a:srgbClr val="000000">
                      <a:alpha val="43137"/>
                    </a:srgbClr>
                  </a:outerShdw>
                </a:effectLst>
                <a:latin typeface="Eras Demi ITC" panose="020B0805030504020804" pitchFamily="34" charset="0"/>
              </a:rPr>
              <a:t>On The Wando</a:t>
            </a:r>
            <a:endParaRPr lang="en-US" sz="2000" dirty="0">
              <a:solidFill>
                <a:schemeClr val="bg1"/>
              </a:solidFill>
              <a:effectLst>
                <a:outerShdw blurRad="38100" dist="38100" dir="2700000" algn="tl">
                  <a:srgbClr val="000000">
                    <a:alpha val="43137"/>
                  </a:srgbClr>
                </a:outerShdw>
              </a:effectLst>
              <a:latin typeface="Eras Demi ITC" panose="020B0805030504020804" pitchFamily="34" charset="0"/>
            </a:endParaRPr>
          </a:p>
        </p:txBody>
      </p:sp>
      <p:pic>
        <p:nvPicPr>
          <p:cNvPr id="14" name="Picture 13"/>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1323007" y="611124"/>
            <a:ext cx="5126387" cy="5126387"/>
          </a:xfrm>
          <a:prstGeom prst="rect">
            <a:avLst/>
          </a:prstGeom>
        </p:spPr>
      </p:pic>
      <p:pic>
        <p:nvPicPr>
          <p:cNvPr id="16" name="Picture 15"/>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101900" y="685800"/>
            <a:ext cx="1219200" cy="914400"/>
          </a:xfrm>
          <a:prstGeom prst="rect">
            <a:avLst/>
          </a:prstGeom>
          <a:ln>
            <a:solidFill>
              <a:schemeClr val="bg1"/>
            </a:solidFill>
          </a:ln>
          <a:effectLst>
            <a:outerShdw blurRad="190500" algn="tl" rotWithShape="0">
              <a:srgbClr val="000000">
                <a:alpha val="70000"/>
              </a:srgbClr>
            </a:outerShdw>
          </a:effectLst>
        </p:spPr>
      </p:pic>
      <p:sp>
        <p:nvSpPr>
          <p:cNvPr id="3" name="Subtitle 2"/>
          <p:cNvSpPr>
            <a:spLocks noGrp="1"/>
          </p:cNvSpPr>
          <p:nvPr>
            <p:ph type="subTitle" idx="1"/>
          </p:nvPr>
        </p:nvSpPr>
        <p:spPr>
          <a:xfrm>
            <a:off x="0" y="5715000"/>
            <a:ext cx="7772400" cy="1981200"/>
          </a:xfrm>
          <a:noFill/>
        </p:spPr>
        <p:txBody>
          <a:bodyPr anchor="ctr">
            <a:normAutofit fontScale="92500"/>
          </a:bodyPr>
          <a:lstStyle/>
          <a:p>
            <a:r>
              <a:rPr lang="en-US" sz="1400" dirty="0">
                <a:solidFill>
                  <a:schemeClr val="tx1"/>
                </a:solidFill>
              </a:rPr>
              <a:t>Hard to find 5 bedroom home with 3 full baths and a perfect blend of open space and privacy. Please view all the pictures and show how well this floor plan lays out and you would never know how big it truly is from the outside. In the middle of a street, this home is ideal for families with children of all ages or families that have aging or disabled family members due to a down stairs bedroom tucked away with a full bathroom across the hall. A great HOA with activities (see pictures for more info) An extremely large Master Bedroom is upstairs with an open area for media/family or even an office. Plantation shutters, custom organized closet in the master bedroom. Laundry is upstairs close to the bedrooms. This home is not elevated and is on a crawlspace in the Rivertowne on the Wando. Subdivision which has a community pool, tennis courts, playgrounds and open space throughout the area. An active HOA association makes for a lively place for people of all ages.</a:t>
            </a:r>
            <a:endParaRPr lang="en-US" sz="1400" i="1" dirty="0">
              <a:solidFill>
                <a:schemeClr val="tx1"/>
              </a:solidFill>
            </a:endParaRPr>
          </a:p>
        </p:txBody>
      </p:sp>
      <p:pic>
        <p:nvPicPr>
          <p:cNvPr id="15" name="Picture 14"/>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101900" y="2012950"/>
            <a:ext cx="1219200" cy="914400"/>
          </a:xfrm>
          <a:prstGeom prst="rect">
            <a:avLst/>
          </a:prstGeom>
          <a:ln>
            <a:solidFill>
              <a:schemeClr val="bg1"/>
            </a:solidFill>
          </a:ln>
          <a:effectLst>
            <a:outerShdw blurRad="190500" algn="tl" rotWithShape="0">
              <a:srgbClr val="000000">
                <a:alpha val="70000"/>
              </a:srgbClr>
            </a:outerShdw>
          </a:effectLst>
        </p:spPr>
      </p:pic>
      <p:pic>
        <p:nvPicPr>
          <p:cNvPr id="20" name="Picture 19"/>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101900" y="4667250"/>
            <a:ext cx="1219200" cy="914400"/>
          </a:xfrm>
          <a:prstGeom prst="rect">
            <a:avLst/>
          </a:prstGeom>
          <a:ln>
            <a:solidFill>
              <a:schemeClr val="bg1"/>
            </a:solidFill>
          </a:ln>
          <a:effectLst>
            <a:outerShdw blurRad="190500" algn="tl" rotWithShape="0">
              <a:srgbClr val="000000">
                <a:alpha val="70000"/>
              </a:srgbClr>
            </a:outerShdw>
          </a:effectLst>
        </p:spPr>
      </p:pic>
      <p:pic>
        <p:nvPicPr>
          <p:cNvPr id="21" name="Picture 20"/>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6451298" y="685800"/>
            <a:ext cx="1219200" cy="914400"/>
          </a:xfrm>
          <a:prstGeom prst="rect">
            <a:avLst/>
          </a:prstGeom>
          <a:ln>
            <a:solidFill>
              <a:schemeClr val="bg1"/>
            </a:solidFill>
          </a:ln>
          <a:effectLst>
            <a:outerShdw blurRad="190500" algn="tl" rotWithShape="0">
              <a:srgbClr val="000000">
                <a:alpha val="70000"/>
              </a:srgbClr>
            </a:outerShdw>
          </a:effectLst>
        </p:spPr>
      </p:pic>
      <p:pic>
        <p:nvPicPr>
          <p:cNvPr id="22" name="Picture 21"/>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6451298" y="2012950"/>
            <a:ext cx="1219200" cy="914400"/>
          </a:xfrm>
          <a:prstGeom prst="rect">
            <a:avLst/>
          </a:prstGeom>
          <a:ln>
            <a:solidFill>
              <a:schemeClr val="bg1"/>
            </a:solidFill>
          </a:ln>
          <a:effectLst>
            <a:outerShdw blurRad="190500" algn="tl" rotWithShape="0">
              <a:srgbClr val="000000">
                <a:alpha val="70000"/>
              </a:srgbClr>
            </a:outerShdw>
          </a:effectLst>
        </p:spPr>
      </p:pic>
      <p:pic>
        <p:nvPicPr>
          <p:cNvPr id="23" name="Picture 22"/>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6451298" y="4667250"/>
            <a:ext cx="1219200" cy="914400"/>
          </a:xfrm>
          <a:prstGeom prst="rect">
            <a:avLst/>
          </a:prstGeom>
          <a:ln>
            <a:solidFill>
              <a:schemeClr val="bg1"/>
            </a:solidFill>
          </a:ln>
          <a:effectLst>
            <a:outerShdw blurRad="190500" algn="tl" rotWithShape="0">
              <a:srgbClr val="000000">
                <a:alpha val="70000"/>
              </a:srgbClr>
            </a:outerShdw>
          </a:effectLst>
        </p:spPr>
      </p:pic>
      <p:pic>
        <p:nvPicPr>
          <p:cNvPr id="24" name="Picture 23"/>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101900" y="3340100"/>
            <a:ext cx="1219200" cy="914400"/>
          </a:xfrm>
          <a:prstGeom prst="rect">
            <a:avLst/>
          </a:prstGeom>
          <a:ln>
            <a:solidFill>
              <a:schemeClr val="bg1"/>
            </a:solidFill>
          </a:ln>
          <a:effectLst>
            <a:outerShdw blurRad="190500" algn="tl" rotWithShape="0">
              <a:srgbClr val="000000">
                <a:alpha val="70000"/>
              </a:srgbClr>
            </a:outerShdw>
          </a:effectLst>
        </p:spPr>
      </p:pic>
      <p:pic>
        <p:nvPicPr>
          <p:cNvPr id="25" name="Picture 24"/>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6451298" y="3340100"/>
            <a:ext cx="1219200" cy="914400"/>
          </a:xfrm>
          <a:prstGeom prst="rect">
            <a:avLst/>
          </a:prstGeom>
          <a:ln>
            <a:solidFill>
              <a:schemeClr val="bg1"/>
            </a:solidFill>
          </a:ln>
          <a:effectLst>
            <a:outerShdw blurRad="190500" algn="tl" rotWithShape="0">
              <a:srgbClr val="000000">
                <a:alpha val="70000"/>
              </a:srgbClr>
            </a:outerShdw>
          </a:effectLst>
        </p:spPr>
      </p:pic>
    </p:spTree>
    <p:extLst>
      <p:ext uri="{BB962C8B-B14F-4D97-AF65-F5344CB8AC3E}">
        <p14:creationId xmlns:p14="http://schemas.microsoft.com/office/powerpoint/2010/main" val="3070418213"/>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74</TotalTime>
  <Words>194</Words>
  <Application>Microsoft Office PowerPoint</Application>
  <PresentationFormat>Custom</PresentationFormat>
  <Paragraphs>9</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Eras Demi ITC</vt:lpstr>
      <vt:lpstr>Office Theme</vt:lpstr>
      <vt:lpstr>Just Reduced Rivertowne On The Wando</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Turnkey Investment Property 100% Occupied</dc:title>
  <dc:creator>CVH360</dc:creator>
  <cp:lastModifiedBy>A. Thomas Price</cp:lastModifiedBy>
  <cp:revision>14</cp:revision>
  <dcterms:created xsi:type="dcterms:W3CDTF">2006-08-16T00:00:00Z</dcterms:created>
  <dcterms:modified xsi:type="dcterms:W3CDTF">2016-05-17T17:07:41Z</dcterms:modified>
</cp:coreProperties>
</file>