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9" d="100"/>
          <a:sy n="49" d="100"/>
        </p:scale>
        <p:origin x="2700" y="90"/>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6/24/2019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6/24/2019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6/24/2019</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jpeg"/><Relationship Id="rId16"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19" Type="http://schemas.openxmlformats.org/officeDocument/2006/relationships/image" Target="../media/image19.jp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32" y="0"/>
            <a:ext cx="5958734" cy="3973285"/>
          </a:xfrm>
          <a:prstGeom prst="rect">
            <a:avLst/>
          </a:prstGeom>
          <a:ln w="3175">
            <a:noFill/>
          </a:ln>
          <a:effectLst/>
        </p:spPr>
      </p:pic>
      <p:sp>
        <p:nvSpPr>
          <p:cNvPr id="21" name="Rectangle 20"/>
          <p:cNvSpPr/>
          <p:nvPr/>
        </p:nvSpPr>
        <p:spPr>
          <a:xfrm>
            <a:off x="7485869" y="7474588"/>
            <a:ext cx="819932" cy="1377984"/>
          </a:xfrm>
          <a:prstGeom prst="rect">
            <a:avLst/>
          </a:prstGeom>
          <a:solidFill>
            <a:schemeClr val="tx2">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3973285"/>
            <a:ext cx="6005402" cy="4877713"/>
          </a:xfrm>
        </p:spPr>
        <p:txBody>
          <a:bodyPr anchor="ctr">
            <a:noAutofit/>
          </a:bodyPr>
          <a:lstStyle/>
          <a:p>
            <a:r>
              <a:rPr lang="en-US" sz="1050" dirty="0">
                <a:solidFill>
                  <a:schemeClr val="accent1">
                    <a:lumMod val="50000"/>
                  </a:schemeClr>
                </a:solidFill>
                <a:latin typeface="Trebuchet MS" panose="020B0603020202020204" pitchFamily="34" charset="0"/>
              </a:rPr>
              <a:t>Stunning, one-of-a-kind, custom built home! This is a must see! IPE decking and large front porch welcome you into this contemporary home. You are greeted by a large dining room with expansive cathedral ceiling of pine tongue and groove exposed trusses and a wall of cherry paneling, simply gorgeous! The gourmet kitchen in this home is beautiful with continued cathedral ceilings of pine and exposed trusses. Stainless steel appliances including a 36'' Thermador gas range with griddle and exhaust hood, double wall convection ovens and a built-in wine cooler. Solid granite countertops throughout the kitchen and wet bar. The travertine mosaic backsplash compliments the granite countertops and custom cherry inset cabinets with under cabinet lighting. Enjoy the 3'x10' granite island with bar stool seating for casual dining. You will find a large pantry and full wet bar with a wine fridge and sink in between the kitchen and formal dining room. Oversized family room has a slate gas fireplace with a nearly 200 year old heart pine mantle. Double doors off the kitchen and family room lead you to the covered deck overlooking the marsh. Home has a fully irrigated, well-manicured lawn. Patio has a gas hookup for the grill, a perfect space for entertaining! Master bedroom and office located downstairs. Master bedroom has a seating area. Master bath has Bamboo flooring, walnut cabinetry, marble and travertine walk-in shower with body sprays, and free-standing soaking tub with air-jets. In addition, you will find a custom walnut floor-to-ceiling closet system (walk-in) with built-in walnut dresser. The downstairs office has floor-to-ceiling cherry bookshelves and a full bath with slate floors &amp; subway tiled shower. All exterior doors in the home are made of solid Spanish cedar and interior doors on first floor have gorgeous transom windows. Solid teak hardwood floors span the 1st floor. An unbelievable stairway with cable rails leads you to the 2nd floor where you will find a built-in "cubby" &amp; coat rack. Three bedrooms and two full bathrooms located upstairs. Upstairs bathrooms have custom cherry cabinets with marble counters and marble showers, EVERY detail in this home is high quality. Extras include an integrated sound system with speakers in the master suite, dining room, and kitchen. Rinnai tankless gas water heater. Efficient, top-of-the-line Pinnacle wood clad Windsor windows with </a:t>
            </a:r>
            <a:r>
              <a:rPr lang="en-US" sz="1050" dirty="0" err="1">
                <a:solidFill>
                  <a:schemeClr val="accent1">
                    <a:lumMod val="50000"/>
                  </a:schemeClr>
                </a:solidFill>
                <a:latin typeface="Trebuchet MS" panose="020B0603020202020204" pitchFamily="34" charset="0"/>
              </a:rPr>
              <a:t>loE</a:t>
            </a:r>
            <a:r>
              <a:rPr lang="en-US" sz="1050" dirty="0">
                <a:solidFill>
                  <a:schemeClr val="accent1">
                    <a:lumMod val="50000"/>
                  </a:schemeClr>
                </a:solidFill>
                <a:latin typeface="Trebuchet MS" panose="020B0603020202020204" pitchFamily="34" charset="0"/>
              </a:rPr>
              <a:t> glass, filled with argon, double pane glazing. This is an INCREDIBLE home centrally located in Grassy Creek. Community has a park, pavilion, and crabbing dock.</a:t>
            </a:r>
          </a:p>
        </p:txBody>
      </p:sp>
      <p:sp>
        <p:nvSpPr>
          <p:cNvPr id="2" name="Title 1"/>
          <p:cNvSpPr>
            <a:spLocks noGrp="1"/>
          </p:cNvSpPr>
          <p:nvPr>
            <p:ph type="ctrTitle"/>
          </p:nvPr>
        </p:nvSpPr>
        <p:spPr>
          <a:xfrm>
            <a:off x="0" y="3253781"/>
            <a:ext cx="6096000" cy="719503"/>
          </a:xfrm>
        </p:spPr>
        <p:txBody>
          <a:bodyPr anchor="t">
            <a:noAutofit/>
            <a:scene3d>
              <a:camera prst="orthographicFront"/>
              <a:lightRig rig="soft" dir="t">
                <a:rot lat="0" lon="0" rev="17220000"/>
              </a:lightRig>
            </a:scene3d>
            <a:sp3d prstMaterial="softEdge"/>
          </a:bodyPr>
          <a:lstStyle/>
          <a:p>
            <a:pPr algn="l"/>
            <a:r>
              <a:rPr lang="en-US" sz="2400" cap="none" dirty="0">
                <a:ln w="3175"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201 River Oak Drive</a:t>
            </a:r>
            <a:br>
              <a:rPr lang="en-US" sz="2000" b="0" cap="none" dirty="0">
                <a:ln w="3175"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br>
            <a:r>
              <a:rPr lang="en-US" sz="1600" b="0" cap="none" dirty="0">
                <a:ln w="3175"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Grassy Creek ~ Mount Pleasant, SC 29464 ~ MLS# 19007644</a:t>
            </a:r>
            <a:endParaRPr lang="en-US" sz="1400" cap="none" dirty="0">
              <a:ln w="3175" cmpd="sng">
                <a:noFill/>
                <a:prstDash val="solid"/>
              </a:ln>
              <a:solidFill>
                <a:schemeClr val="bg1"/>
              </a:solidFill>
              <a:effectLst>
                <a:outerShdw blurRad="38100" dist="38100" dir="2700000" algn="tl">
                  <a:srgbClr val="000000">
                    <a:alpha val="43137"/>
                  </a:srgbClr>
                </a:outerShdw>
              </a:effectLst>
              <a:highlight>
                <a:srgbClr val="FFFF00"/>
              </a:highlight>
              <a:latin typeface="Trebuchet MS" panose="020B0603020202020204" pitchFamily="34" charset="0"/>
            </a:endParaRPr>
          </a:p>
        </p:txBody>
      </p:sp>
      <p:grpSp>
        <p:nvGrpSpPr>
          <p:cNvPr id="9" name="Group 8"/>
          <p:cNvGrpSpPr/>
          <p:nvPr/>
        </p:nvGrpSpPr>
        <p:grpSpPr>
          <a:xfrm>
            <a:off x="0" y="8891159"/>
            <a:ext cx="1524000" cy="1167241"/>
            <a:chOff x="0" y="8814959"/>
            <a:chExt cx="1524000" cy="1167241"/>
          </a:xfrm>
          <a:noFill/>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583" y="8814959"/>
              <a:ext cx="1018834" cy="700449"/>
            </a:xfrm>
            <a:prstGeom prst="rect">
              <a:avLst/>
            </a:prstGeom>
            <a:grpFill/>
          </p:spPr>
        </p:pic>
        <p:sp>
          <p:nvSpPr>
            <p:cNvPr id="18" name="Rectangle 17"/>
            <p:cNvSpPr/>
            <p:nvPr/>
          </p:nvSpPr>
          <p:spPr>
            <a:xfrm>
              <a:off x="0" y="9566702"/>
              <a:ext cx="1524000" cy="415498"/>
            </a:xfrm>
            <a:prstGeom prst="rect">
              <a:avLst/>
            </a:prstGeom>
            <a:grpFill/>
          </p:spPr>
          <p:txBody>
            <a:bodyPr wrap="square">
              <a:spAutoFit/>
            </a:bodyPr>
            <a:lstStyle/>
            <a:p>
              <a:pPr algn="ctr"/>
              <a:r>
                <a:rPr lang="en-US" sz="700" dirty="0">
                  <a:solidFill>
                    <a:schemeClr val="tx2"/>
                  </a:solidFill>
                  <a:latin typeface="Trebuchet MS" panose="020B0603020202020204" pitchFamily="34" charset="0"/>
                </a:rPr>
                <a:t>Carolina One Real Estate</a:t>
              </a:r>
            </a:p>
            <a:p>
              <a:pPr algn="ctr"/>
              <a:r>
                <a:rPr lang="en-US" sz="700" dirty="0">
                  <a:solidFill>
                    <a:schemeClr val="tx2"/>
                  </a:solidFill>
                  <a:latin typeface="Trebuchet MS" panose="020B0603020202020204" pitchFamily="34" charset="0"/>
                </a:rPr>
                <a:t>195 W Coleman Blvd</a:t>
              </a:r>
            </a:p>
            <a:p>
              <a:pPr algn="ctr"/>
              <a:r>
                <a:rPr lang="en-US" sz="700" dirty="0">
                  <a:solidFill>
                    <a:schemeClr val="tx2"/>
                  </a:solidFill>
                  <a:latin typeface="Trebuchet MS" panose="020B0603020202020204" pitchFamily="34" charset="0"/>
                </a:rPr>
                <a:t>Mt Pleasant, SC 29464-3495</a:t>
              </a:r>
            </a:p>
          </p:txBody>
        </p:sp>
      </p:grpSp>
      <p:sp>
        <p:nvSpPr>
          <p:cNvPr id="23" name="Rectangle 22"/>
          <p:cNvSpPr/>
          <p:nvPr/>
        </p:nvSpPr>
        <p:spPr>
          <a:xfrm>
            <a:off x="11199" y="0"/>
            <a:ext cx="6043783" cy="430887"/>
          </a:xfrm>
          <a:prstGeom prst="rect">
            <a:avLst/>
          </a:prstGeom>
          <a:noFill/>
        </p:spPr>
        <p:txBody>
          <a:bodyPr wrap="square" anchor="ctr">
            <a:spAutoFit/>
          </a:bodyPr>
          <a:lstStyle/>
          <a:p>
            <a:r>
              <a:rPr lang="en-US" sz="2200" b="1" i="1" dirty="0">
                <a:ln w="3175">
                  <a:noFill/>
                </a:ln>
                <a:solidFill>
                  <a:srgbClr val="FFFF00"/>
                </a:solidFill>
                <a:latin typeface="Trebuchet MS" panose="020B0603020202020204" pitchFamily="34" charset="0"/>
              </a:rPr>
              <a:t>NEW PRICE! $750,000</a:t>
            </a:r>
          </a:p>
        </p:txBody>
      </p:sp>
      <p:sp>
        <p:nvSpPr>
          <p:cNvPr id="5" name="Rectangle 4"/>
          <p:cNvSpPr/>
          <p:nvPr/>
        </p:nvSpPr>
        <p:spPr>
          <a:xfrm>
            <a:off x="8305801" y="1829500"/>
            <a:ext cx="4561265" cy="523220"/>
          </a:xfrm>
          <a:prstGeom prst="rect">
            <a:avLst/>
          </a:prstGeom>
        </p:spPr>
        <p:txBody>
          <a:bodyPr wrap="square">
            <a:spAutoFit/>
          </a:bodyPr>
          <a:lstStyle/>
          <a:p>
            <a:r>
              <a:rPr lang="en-US" sz="2800" b="1" i="1" dirty="0">
                <a:ln w="10541" cmpd="sng">
                  <a:noFill/>
                  <a:prstDash val="solid"/>
                </a:ln>
                <a:solidFill>
                  <a:schemeClr val="bg1"/>
                </a:solidFill>
                <a:latin typeface="Trebuchet MS" panose="020B0603020202020204" pitchFamily="34" charset="0"/>
              </a:rPr>
              <a:t>Rent to Own!</a:t>
            </a:r>
          </a:p>
        </p:txBody>
      </p:sp>
      <p:cxnSp>
        <p:nvCxnSpPr>
          <p:cNvPr id="7" name="Straight Connector 6"/>
          <p:cNvCxnSpPr/>
          <p:nvPr/>
        </p:nvCxnSpPr>
        <p:spPr>
          <a:xfrm flipV="1">
            <a:off x="8849935" y="5273478"/>
            <a:ext cx="855349" cy="5276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717" y="9181237"/>
            <a:ext cx="7315200" cy="877163"/>
          </a:xfrm>
          <a:prstGeom prst="rect">
            <a:avLst/>
          </a:prstGeom>
          <a:noFill/>
        </p:spPr>
        <p:txBody>
          <a:bodyPr wrap="square">
            <a:spAutoFit/>
          </a:bodyPr>
          <a:lstStyle/>
          <a:p>
            <a:pPr algn="ctr"/>
            <a:r>
              <a:rPr lang="en-US" sz="1800" dirty="0">
                <a:solidFill>
                  <a:schemeClr val="tx2"/>
                </a:solidFill>
                <a:latin typeface="Trebuchet MS" panose="020B0603020202020204" pitchFamily="34" charset="0"/>
              </a:rPr>
              <a:t>Cathy Sembower</a:t>
            </a:r>
            <a:br>
              <a:rPr lang="en-US" sz="1800" dirty="0">
                <a:solidFill>
                  <a:schemeClr val="tx2"/>
                </a:solidFill>
                <a:latin typeface="Trebuchet MS" panose="020B0603020202020204" pitchFamily="34" charset="0"/>
              </a:rPr>
            </a:br>
            <a:r>
              <a:rPr lang="en-US" sz="1100" dirty="0">
                <a:solidFill>
                  <a:schemeClr val="tx2"/>
                </a:solidFill>
                <a:latin typeface="Trebuchet MS" panose="020B0603020202020204" pitchFamily="34" charset="0"/>
              </a:rPr>
              <a:t>843-259-1350</a:t>
            </a:r>
          </a:p>
          <a:p>
            <a:pPr algn="ctr"/>
            <a:r>
              <a:rPr lang="en-US" sz="1100" dirty="0">
                <a:solidFill>
                  <a:schemeClr val="tx2"/>
                </a:solidFill>
                <a:latin typeface="Trebuchet MS" panose="020B0603020202020204" pitchFamily="34" charset="0"/>
              </a:rPr>
              <a:t>csembower@carolinaone.com</a:t>
            </a:r>
            <a:br>
              <a:rPr lang="en-US" sz="1100" dirty="0">
                <a:solidFill>
                  <a:schemeClr val="tx2"/>
                </a:solidFill>
                <a:latin typeface="Trebuchet MS" panose="020B0603020202020204" pitchFamily="34" charset="0"/>
              </a:rPr>
            </a:br>
            <a:r>
              <a:rPr lang="en-US" sz="1100" dirty="0">
                <a:solidFill>
                  <a:schemeClr val="tx2"/>
                </a:solidFill>
                <a:latin typeface="Trebuchet MS" panose="020B0603020202020204" pitchFamily="34" charset="0"/>
              </a:rPr>
              <a:t>www.cathysembower.com</a:t>
            </a:r>
          </a:p>
        </p:txBody>
      </p:sp>
      <p:grpSp>
        <p:nvGrpSpPr>
          <p:cNvPr id="6" name="Group 5">
            <a:extLst>
              <a:ext uri="{FF2B5EF4-FFF2-40B4-BE49-F238E27FC236}">
                <a16:creationId xmlns:a16="http://schemas.microsoft.com/office/drawing/2014/main" id="{1861825F-515E-483D-87CB-AE871388F5BA}"/>
              </a:ext>
            </a:extLst>
          </p:cNvPr>
          <p:cNvGrpSpPr/>
          <p:nvPr/>
        </p:nvGrpSpPr>
        <p:grpSpPr>
          <a:xfrm>
            <a:off x="144564" y="-3365832"/>
            <a:ext cx="7034102" cy="3209289"/>
            <a:chOff x="142875" y="533400"/>
            <a:chExt cx="7034102" cy="3209289"/>
          </a:xfrm>
        </p:grpSpPr>
        <p:pic>
          <p:nvPicPr>
            <p:cNvPr id="37" name="Picture 3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957777" y="1730797"/>
              <a:ext cx="1219200" cy="813366"/>
            </a:xfrm>
            <a:prstGeom prst="rect">
              <a:avLst/>
            </a:prstGeom>
            <a:ln w="3175">
              <a:noFill/>
            </a:ln>
            <a:effectLst/>
          </p:spPr>
        </p:pic>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875" y="533400"/>
              <a:ext cx="1215822" cy="811112"/>
            </a:xfrm>
            <a:prstGeom prst="rect">
              <a:avLst/>
            </a:prstGeom>
            <a:ln w="3175">
              <a:noFill/>
            </a:ln>
            <a:effectLst/>
          </p:spPr>
        </p:pic>
        <p:pic>
          <p:nvPicPr>
            <p:cNvPr id="39" name="Picture 38"/>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5959469" y="533400"/>
              <a:ext cx="1217508" cy="812237"/>
            </a:xfrm>
            <a:prstGeom prst="rect">
              <a:avLst/>
            </a:prstGeom>
            <a:ln w="3175">
              <a:noFill/>
            </a:ln>
            <a:effectLst/>
          </p:spPr>
        </p:pic>
        <p:pic>
          <p:nvPicPr>
            <p:cNvPr id="40" name="Picture 39"/>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142875" y="2931577"/>
              <a:ext cx="1215822" cy="811112"/>
            </a:xfrm>
            <a:prstGeom prst="rect">
              <a:avLst/>
            </a:prstGeom>
            <a:ln w="3175">
              <a:noFill/>
            </a:ln>
            <a:effectLst/>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2875" y="1731361"/>
              <a:ext cx="1219200" cy="813366"/>
            </a:xfrm>
            <a:prstGeom prst="rect">
              <a:avLst/>
            </a:prstGeom>
            <a:ln w="3175">
              <a:noFill/>
            </a:ln>
            <a:effectLst/>
          </p:spPr>
        </p:pic>
        <p:pic>
          <p:nvPicPr>
            <p:cNvPr id="25" name="Picture 24"/>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957777" y="2929323"/>
              <a:ext cx="1219200" cy="813366"/>
            </a:xfrm>
            <a:prstGeom prst="rect">
              <a:avLst/>
            </a:prstGeom>
            <a:ln w="3175">
              <a:noFill/>
            </a:ln>
            <a:effectLst/>
          </p:spPr>
        </p:pic>
      </p:grpSp>
      <p:pic>
        <p:nvPicPr>
          <p:cNvPr id="32" name="Picture 31"/>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6007152" y="3015846"/>
            <a:ext cx="1215699" cy="810320"/>
          </a:xfrm>
          <a:prstGeom prst="rect">
            <a:avLst/>
          </a:prstGeom>
          <a:ln w="3175">
            <a:solidFill>
              <a:schemeClr val="bg1"/>
            </a:solidFill>
          </a:ln>
          <a:effectLst/>
        </p:spPr>
      </p:pic>
      <p:pic>
        <p:nvPicPr>
          <p:cNvPr id="33" name="Picture 32"/>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6007494" y="4991820"/>
            <a:ext cx="1215015" cy="810010"/>
          </a:xfrm>
          <a:prstGeom prst="rect">
            <a:avLst/>
          </a:prstGeom>
          <a:ln w="3175">
            <a:solidFill>
              <a:schemeClr val="bg1"/>
            </a:solidFill>
          </a:ln>
          <a:effectLst/>
        </p:spPr>
      </p:pic>
      <p:pic>
        <p:nvPicPr>
          <p:cNvPr id="26" name="Picture 25">
            <a:extLst>
              <a:ext uri="{FF2B5EF4-FFF2-40B4-BE49-F238E27FC236}">
                <a16:creationId xmlns:a16="http://schemas.microsoft.com/office/drawing/2014/main" id="{77231F87-6AE0-4E98-BD6A-D8E497EA6637}"/>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6007448" y="4003857"/>
            <a:ext cx="1215106" cy="810224"/>
          </a:xfrm>
          <a:prstGeom prst="rect">
            <a:avLst/>
          </a:prstGeom>
          <a:ln w="3175">
            <a:solidFill>
              <a:schemeClr val="bg1"/>
            </a:solidFill>
          </a:ln>
          <a:effectLst/>
        </p:spPr>
      </p:pic>
      <p:pic>
        <p:nvPicPr>
          <p:cNvPr id="30" name="Picture 29">
            <a:extLst>
              <a:ext uri="{FF2B5EF4-FFF2-40B4-BE49-F238E27FC236}">
                <a16:creationId xmlns:a16="http://schemas.microsoft.com/office/drawing/2014/main" id="{CF6E95A2-FA6D-473E-88C8-3FB352BC10C2}"/>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6007372" y="1040096"/>
            <a:ext cx="1215260" cy="810251"/>
          </a:xfrm>
          <a:prstGeom prst="rect">
            <a:avLst/>
          </a:prstGeom>
          <a:ln w="3175">
            <a:solidFill>
              <a:schemeClr val="bg1"/>
            </a:solidFill>
          </a:ln>
          <a:effectLst/>
        </p:spPr>
      </p:pic>
      <p:pic>
        <p:nvPicPr>
          <p:cNvPr id="36" name="Picture 35">
            <a:extLst>
              <a:ext uri="{FF2B5EF4-FFF2-40B4-BE49-F238E27FC236}">
                <a16:creationId xmlns:a16="http://schemas.microsoft.com/office/drawing/2014/main" id="{CE2FEDE5-A562-49E8-9A90-30F22CBDB1DC}"/>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6007478" y="2028046"/>
            <a:ext cx="1215047" cy="810031"/>
          </a:xfrm>
          <a:prstGeom prst="rect">
            <a:avLst/>
          </a:prstGeom>
          <a:ln w="3175">
            <a:solidFill>
              <a:schemeClr val="bg1"/>
            </a:solidFill>
          </a:ln>
          <a:effectLst/>
        </p:spPr>
      </p:pic>
      <p:pic>
        <p:nvPicPr>
          <p:cNvPr id="43" name="Picture 42">
            <a:extLst>
              <a:ext uri="{FF2B5EF4-FFF2-40B4-BE49-F238E27FC236}">
                <a16:creationId xmlns:a16="http://schemas.microsoft.com/office/drawing/2014/main" id="{F190E283-EDDA-4498-B642-C477557333B1}"/>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6007201" y="51923"/>
            <a:ext cx="1215600" cy="810553"/>
          </a:xfrm>
          <a:prstGeom prst="rect">
            <a:avLst/>
          </a:prstGeom>
          <a:ln w="3175">
            <a:solidFill>
              <a:schemeClr val="bg1"/>
            </a:solidFill>
          </a:ln>
          <a:effectLst/>
        </p:spPr>
      </p:pic>
      <p:pic>
        <p:nvPicPr>
          <p:cNvPr id="27" name="Picture 26">
            <a:extLst>
              <a:ext uri="{FF2B5EF4-FFF2-40B4-BE49-F238E27FC236}">
                <a16:creationId xmlns:a16="http://schemas.microsoft.com/office/drawing/2014/main" id="{C1DC48D1-91E6-44BB-AC28-F95F94E44607}"/>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6007587" y="5979570"/>
            <a:ext cx="1214828" cy="810220"/>
          </a:xfrm>
          <a:prstGeom prst="rect">
            <a:avLst/>
          </a:prstGeom>
          <a:ln w="3175">
            <a:solidFill>
              <a:schemeClr val="bg1"/>
            </a:solidFill>
          </a:ln>
          <a:effectLst/>
        </p:spPr>
      </p:pic>
      <p:pic>
        <p:nvPicPr>
          <p:cNvPr id="28" name="Picture 27">
            <a:extLst>
              <a:ext uri="{FF2B5EF4-FFF2-40B4-BE49-F238E27FC236}">
                <a16:creationId xmlns:a16="http://schemas.microsoft.com/office/drawing/2014/main" id="{3AC3F737-5930-4125-824E-4764FE0E8D8E}"/>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p:blipFill>
        <p:spPr>
          <a:xfrm>
            <a:off x="6007620" y="7955380"/>
            <a:ext cx="1214763" cy="810152"/>
          </a:xfrm>
          <a:prstGeom prst="rect">
            <a:avLst/>
          </a:prstGeom>
          <a:ln w="3175">
            <a:solidFill>
              <a:schemeClr val="bg1"/>
            </a:solidFill>
          </a:ln>
          <a:effectLst/>
        </p:spPr>
      </p:pic>
      <p:pic>
        <p:nvPicPr>
          <p:cNvPr id="29" name="Picture 28">
            <a:extLst>
              <a:ext uri="{FF2B5EF4-FFF2-40B4-BE49-F238E27FC236}">
                <a16:creationId xmlns:a16="http://schemas.microsoft.com/office/drawing/2014/main" id="{4E8823D7-E010-40CF-983A-71B4C5D110D1}"/>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p:blipFill>
        <p:spPr>
          <a:xfrm>
            <a:off x="6007462" y="6967522"/>
            <a:ext cx="1215079" cy="810123"/>
          </a:xfrm>
          <a:prstGeom prst="rect">
            <a:avLst/>
          </a:prstGeom>
          <a:ln w="3175">
            <a:solidFill>
              <a:schemeClr val="bg1"/>
            </a:solidFill>
          </a:ln>
          <a:effectLst/>
        </p:spPr>
      </p:pic>
      <p:pic>
        <p:nvPicPr>
          <p:cNvPr id="11" name="Picture 10" descr="A person smiling for the camera&#10;&#10;Description automatically generated">
            <a:extLst>
              <a:ext uri="{FF2B5EF4-FFF2-40B4-BE49-F238E27FC236}">
                <a16:creationId xmlns:a16="http://schemas.microsoft.com/office/drawing/2014/main" id="{1EE0B61E-D98D-4EE3-A776-66ED807FC9B6}"/>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478124" y="8888610"/>
            <a:ext cx="746478" cy="1124214"/>
          </a:xfrm>
          <a:prstGeom prst="rect">
            <a:avLst/>
          </a:prstGeom>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384</TotalTime>
  <Words>488</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Book Antiqua</vt:lpstr>
      <vt:lpstr>Lucida Sans</vt:lpstr>
      <vt:lpstr>Trebuchet MS</vt:lpstr>
      <vt:lpstr>Wingdings</vt:lpstr>
      <vt:lpstr>Wingdings 2</vt:lpstr>
      <vt:lpstr>Wingdings 3</vt:lpstr>
      <vt:lpstr>Apex</vt:lpstr>
      <vt:lpstr>201 River Oak Drive Grassy Creek ~ Mount Pleasant, SC 29464 ~ MLS# 19007644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86</cp:revision>
  <dcterms:created xsi:type="dcterms:W3CDTF">2006-08-16T00:00:00Z</dcterms:created>
  <dcterms:modified xsi:type="dcterms:W3CDTF">2019-06-24T16:57:35Z</dcterms:modified>
</cp:coreProperties>
</file>