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788" y="150"/>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1/2/2019</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10.jpeg"/><Relationship Id="rId3" Type="http://schemas.openxmlformats.org/officeDocument/2006/relationships/image" Target="../media/image2.jpeg"/><Relationship Id="rId7" Type="http://schemas.openxmlformats.org/officeDocument/2006/relationships/image" Target="../media/image4.jpg"/><Relationship Id="rId12" Type="http://schemas.openxmlformats.org/officeDocument/2006/relationships/image" Target="../media/image9.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www.agentownedrealty.com/" TargetMode="External"/><Relationship Id="rId11" Type="http://schemas.openxmlformats.org/officeDocument/2006/relationships/image" Target="../media/image8.jpeg"/><Relationship Id="rId5" Type="http://schemas.openxmlformats.org/officeDocument/2006/relationships/hyperlink" Target="mailto:jill@agentowned.com" TargetMode="External"/><Relationship Id="rId10" Type="http://schemas.openxmlformats.org/officeDocument/2006/relationships/image" Target="../media/image7.jpeg"/><Relationship Id="rId4" Type="http://schemas.openxmlformats.org/officeDocument/2006/relationships/image" Target="../media/image3.jpe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5"/>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6181177" cy="4129405"/>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4" name="Rectangle 3"/>
          <p:cNvSpPr/>
          <p:nvPr/>
        </p:nvSpPr>
        <p:spPr>
          <a:xfrm>
            <a:off x="8296755" y="-246221"/>
            <a:ext cx="1554481"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254496" y="0"/>
            <a:ext cx="1517904" cy="1005840"/>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4463" y="3487655"/>
            <a:ext cx="3373320" cy="523220"/>
          </a:xfrm>
          <a:prstGeom prst="rect">
            <a:avLst/>
          </a:prstGeom>
          <a:noFill/>
          <a:ln>
            <a:noFill/>
          </a:ln>
        </p:spPr>
        <p:txBody>
          <a:bodyPr wrap="square">
            <a:spAutoFit/>
          </a:bodyPr>
          <a:lstStyle/>
          <a:p>
            <a:pPr algn="ctr"/>
            <a:r>
              <a:rPr lang="en-US" sz="2800" b="1" i="1" dirty="0">
                <a:solidFill>
                  <a:srgbClr val="FFFF00"/>
                </a:solidFill>
                <a:effectLst>
                  <a:outerShdw blurRad="38100" dist="38100" dir="2700000" algn="tl">
                    <a:srgbClr val="000000">
                      <a:alpha val="43137"/>
                    </a:srgbClr>
                  </a:outerShdw>
                </a:effectLst>
                <a:latin typeface="Gabriola" panose="04040605051002020D02" pitchFamily="82" charset="0"/>
              </a:rPr>
              <a:t>New Listing in The Ponds</a:t>
            </a:r>
          </a:p>
        </p:txBody>
      </p:sp>
      <p:sp>
        <p:nvSpPr>
          <p:cNvPr id="2" name="Title 1"/>
          <p:cNvSpPr>
            <a:spLocks noGrp="1"/>
          </p:cNvSpPr>
          <p:nvPr>
            <p:ph type="ctrTitle"/>
          </p:nvPr>
        </p:nvSpPr>
        <p:spPr>
          <a:xfrm>
            <a:off x="0" y="3332"/>
            <a:ext cx="6165085" cy="790573"/>
          </a:xfrm>
        </p:spPr>
        <p:txBody>
          <a:bodyPr anchor="ctr">
            <a:noAutofit/>
          </a:bodyPr>
          <a:lstStyle/>
          <a:p>
            <a:pPr algn="r"/>
            <a:r>
              <a:rPr lang="en-US" sz="2000" b="1" dirty="0">
                <a:solidFill>
                  <a:srgbClr val="002F97"/>
                </a:solidFill>
                <a:latin typeface="Georgia" panose="02040502050405020303" pitchFamily="18" charset="0"/>
                <a:cs typeface="Microsoft Sans Serif" panose="020B0604020202020204" pitchFamily="34" charset="0"/>
              </a:rPr>
              <a:t>201 Weston Hall Drive</a:t>
            </a:r>
            <a:br>
              <a:rPr lang="en-US" sz="2000" b="1" dirty="0">
                <a:solidFill>
                  <a:srgbClr val="002F97"/>
                </a:solidFill>
                <a:latin typeface="Georgia" panose="02040502050405020303" pitchFamily="18" charset="0"/>
                <a:cs typeface="Microsoft Sans Serif" panose="020B0604020202020204" pitchFamily="34" charset="0"/>
              </a:rPr>
            </a:br>
            <a:r>
              <a:rPr lang="en-US" sz="1400" b="1" dirty="0">
                <a:solidFill>
                  <a:srgbClr val="002F97"/>
                </a:solidFill>
                <a:latin typeface="Georgia" panose="02040502050405020303" pitchFamily="18" charset="0"/>
                <a:cs typeface="Microsoft Sans Serif" panose="020B0604020202020204" pitchFamily="34" charset="0"/>
              </a:rPr>
              <a:t>Summerville, SC 29483</a:t>
            </a:r>
            <a:br>
              <a:rPr lang="en-US" sz="1400" b="1" dirty="0">
                <a:solidFill>
                  <a:srgbClr val="002F97"/>
                </a:solidFill>
                <a:latin typeface="Georgia" panose="02040502050405020303" pitchFamily="18" charset="0"/>
                <a:cs typeface="Microsoft Sans Serif" panose="020B0604020202020204" pitchFamily="34" charset="0"/>
              </a:rPr>
            </a:br>
            <a:r>
              <a:rPr lang="en-US" sz="1400" b="1" dirty="0">
                <a:solidFill>
                  <a:srgbClr val="002F97"/>
                </a:solidFill>
                <a:latin typeface="Georgia" panose="02040502050405020303" pitchFamily="18" charset="0"/>
                <a:cs typeface="Microsoft Sans Serif" panose="020B0604020202020204" pitchFamily="34" charset="0"/>
              </a:rPr>
              <a:t>MLS# 18033258 · $520,000</a:t>
            </a:r>
          </a:p>
        </p:txBody>
      </p:sp>
      <p:sp>
        <p:nvSpPr>
          <p:cNvPr id="3" name="Subtitle 2"/>
          <p:cNvSpPr>
            <a:spLocks noGrp="1"/>
          </p:cNvSpPr>
          <p:nvPr>
            <p:ph type="subTitle" idx="1"/>
          </p:nvPr>
        </p:nvSpPr>
        <p:spPr>
          <a:xfrm>
            <a:off x="-1" y="4154334"/>
            <a:ext cx="6165085" cy="4610359"/>
          </a:xfrm>
        </p:spPr>
        <p:txBody>
          <a:bodyPr anchor="ctr">
            <a:noAutofit/>
          </a:bodyPr>
          <a:lstStyle/>
          <a:p>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GORGEOUS HUGE EXECUTIVE 5+ bedroom, 4.5 bath, 4648 </a:t>
            </a:r>
            <a:r>
              <a:rPr lang="en-US" sz="1300" dirty="0" err="1">
                <a:solidFill>
                  <a:schemeClr val="tx1">
                    <a:lumMod val="50000"/>
                    <a:lumOff val="50000"/>
                  </a:schemeClr>
                </a:solidFill>
                <a:latin typeface="Georgia" panose="02040502050405020303" pitchFamily="18" charset="0"/>
                <a:cs typeface="Microsoft Sans Serif" panose="020B0604020202020204" pitchFamily="34" charset="0"/>
              </a:rPr>
              <a:t>sqft</a:t>
            </a:r>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 with true dual masters home! When entering this home you will be greeted with handsome hardwood floors, two story GRAND foyer with heavy crown moldings and columns, a formal dining room and formal living room, all with tons of natural light. A stunning spacious gourmet eat-in kitchen with stainless appliances, gas range, HUGE ISLAND, and granite countertops. Family room with gas fireplace. This home features dual master suites. One located on the first floor with an </a:t>
            </a:r>
            <a:r>
              <a:rPr lang="en-US" sz="1300" dirty="0" err="1">
                <a:solidFill>
                  <a:schemeClr val="tx1">
                    <a:lumMod val="50000"/>
                    <a:lumOff val="50000"/>
                  </a:schemeClr>
                </a:solidFill>
                <a:latin typeface="Georgia" panose="02040502050405020303" pitchFamily="18" charset="0"/>
                <a:cs typeface="Microsoft Sans Serif" panose="020B0604020202020204" pitchFamily="34" charset="0"/>
              </a:rPr>
              <a:t>ensuite</a:t>
            </a:r>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 bath with soaking tub, separate shower, dual vanities, walk-in closet and one on the second. The second floor master suite includes a gas fireplace, his and her walk-in closets and large SPA-LIKE master bath with soaking tub, separate shower, and dual sinks.</a:t>
            </a:r>
          </a:p>
          <a:p>
            <a:endParaRPr lang="en-US" sz="1300" dirty="0">
              <a:solidFill>
                <a:schemeClr val="tx1">
                  <a:lumMod val="50000"/>
                  <a:lumOff val="50000"/>
                </a:schemeClr>
              </a:solidFill>
              <a:latin typeface="Georgia" panose="02040502050405020303" pitchFamily="18" charset="0"/>
              <a:cs typeface="Microsoft Sans Serif" panose="020B0604020202020204" pitchFamily="34" charset="0"/>
            </a:endParaRPr>
          </a:p>
          <a:p>
            <a:r>
              <a:rPr lang="en-US" sz="1300" dirty="0">
                <a:solidFill>
                  <a:schemeClr val="tx1">
                    <a:lumMod val="50000"/>
                    <a:lumOff val="50000"/>
                  </a:schemeClr>
                </a:solidFill>
                <a:latin typeface="Georgia" panose="02040502050405020303" pitchFamily="18" charset="0"/>
                <a:cs typeface="Microsoft Sans Serif" panose="020B0604020202020204" pitchFamily="34" charset="0"/>
              </a:rPr>
              <a:t>Altogether, this home includes 5 bedrooms each with a walk-in closet, plus a bonus room! The home has plenty of room for everyone to spread out and be comfortable. Enjoy the view, and nature sounds The Ponds has to offer on from your private corner lot and screened porch. The Ponds is a beautiful master planned community that has the perfect balance between a small southern town and natural beauty. There is a YMCA and an 1,100 acre preserve accounts for more than one half the total land at the Ponds. The Ponds has its own historic farmhouse amenity center, picnic pavilion, pool, amphitheater and miles of trails all in walking distance from your home!</a:t>
            </a:r>
            <a:endParaRPr lang="en-US" sz="1300" b="1" i="1" dirty="0">
              <a:solidFill>
                <a:schemeClr val="tx1">
                  <a:lumMod val="50000"/>
                  <a:lumOff val="50000"/>
                </a:schemeClr>
              </a:solidFill>
              <a:latin typeface="Georgia" panose="02040502050405020303" pitchFamily="18" charset="0"/>
              <a:cs typeface="Microsoft Sans Serif" panose="020B0604020202020204" pitchFamily="34" charset="0"/>
            </a:endParaRPr>
          </a:p>
        </p:txBody>
      </p:sp>
      <p:sp>
        <p:nvSpPr>
          <p:cNvPr id="10" name="Down Ribbon 9"/>
          <p:cNvSpPr/>
          <p:nvPr/>
        </p:nvSpPr>
        <p:spPr>
          <a:xfrm>
            <a:off x="-4106178" y="239367"/>
            <a:ext cx="3768897" cy="554538"/>
          </a:xfrm>
          <a:prstGeom prst="ribbon">
            <a:avLst>
              <a:gd name="adj1" fmla="val 16667"/>
              <a:gd name="adj2" fmla="val 72102"/>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2600" b="1" i="1" dirty="0">
                <a:solidFill>
                  <a:schemeClr val="tx1"/>
                </a:solidFill>
                <a:latin typeface="Gabriola" panose="04040605051002020D02" pitchFamily="82" charset="0"/>
              </a:rPr>
              <a:t>New To The Market</a:t>
            </a:r>
          </a:p>
        </p:txBody>
      </p:sp>
      <p:pic>
        <p:nvPicPr>
          <p:cNvPr id="19" name="Picture 5"/>
          <p:cNvPicPr>
            <a:picLocks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11088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076190"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157216" y="8915400"/>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5"/>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2991564" y="9598644"/>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6"/>
              </a:rPr>
              <a:t>www.agentownedrealty.com</a:t>
            </a:r>
            <a:endParaRPr lang="en-US" sz="1000" dirty="0"/>
          </a:p>
        </p:txBody>
      </p:sp>
      <p:pic>
        <p:nvPicPr>
          <p:cNvPr id="23" name="Picture 22"/>
          <p:cNvPicPr>
            <a:picLocks noChangeAspect="1"/>
          </p:cNvPicPr>
          <p:nvPr/>
        </p:nvPicPr>
        <p:blipFill>
          <a:blip r:embed="rId7"/>
          <a:stretch>
            <a:fillRect/>
          </a:stretch>
        </p:blipFill>
        <p:spPr>
          <a:xfrm>
            <a:off x="3377783" y="9037568"/>
            <a:ext cx="1021651" cy="536147"/>
          </a:xfrm>
          <a:prstGeom prst="rect">
            <a:avLst/>
          </a:prstGeom>
        </p:spPr>
      </p:pic>
      <p:pic>
        <p:nvPicPr>
          <p:cNvPr id="16" name="Picture 5"/>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6254496" y="22177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254496" y="665325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6254496" y="554437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6254496" y="3326625"/>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6254496" y="4435500"/>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254496" y="7762123"/>
            <a:ext cx="1517904" cy="1005840"/>
          </a:xfrm>
          <a:prstGeom prst="rect">
            <a:avLst/>
          </a:prstGeom>
          <a:ln>
            <a:noFill/>
          </a:ln>
          <a:effectLst/>
          <a:extLst>
            <a:ext uri="{909E8E84-426E-40DD-AFC4-6F175D3DCCD1}">
              <a14:hiddenFill xmlns:a14="http://schemas.microsoft.com/office/drawing/2010/main">
                <a:solidFill>
                  <a:schemeClr val="accent1"/>
                </a:solidFill>
              </a14:hiddenFill>
            </a:ext>
          </a:extLst>
        </p:spPr>
      </p:pic>
      <p:sp>
        <p:nvSpPr>
          <p:cNvPr id="5" name="Arrow: Right 4">
            <a:extLst>
              <a:ext uri="{FF2B5EF4-FFF2-40B4-BE49-F238E27FC236}">
                <a16:creationId xmlns:a16="http://schemas.microsoft.com/office/drawing/2014/main" id="{7CCDA0BA-7590-48EC-B426-1A48D13939E6}"/>
              </a:ext>
            </a:extLst>
          </p:cNvPr>
          <p:cNvSpPr/>
          <p:nvPr/>
        </p:nvSpPr>
        <p:spPr>
          <a:xfrm rot="10800000">
            <a:off x="10068858" y="2554742"/>
            <a:ext cx="416856" cy="204080"/>
          </a:xfrm>
          <a:prstGeom prst="rightArrow">
            <a:avLst/>
          </a:prstGeom>
          <a:solidFill>
            <a:srgbClr val="FFFF00"/>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9D8B1F8D-DABD-40FC-928C-EF5210425868}"/>
              </a:ext>
            </a:extLst>
          </p:cNvPr>
          <p:cNvSpPr/>
          <p:nvPr/>
        </p:nvSpPr>
        <p:spPr>
          <a:xfrm>
            <a:off x="9088029" y="2487434"/>
            <a:ext cx="831850" cy="520700"/>
          </a:xfrm>
          <a:custGeom>
            <a:avLst/>
            <a:gdLst>
              <a:gd name="connsiteX0" fmla="*/ 0 w 831850"/>
              <a:gd name="connsiteY0" fmla="*/ 304800 h 520700"/>
              <a:gd name="connsiteX1" fmla="*/ 495300 w 831850"/>
              <a:gd name="connsiteY1" fmla="*/ 0 h 520700"/>
              <a:gd name="connsiteX2" fmla="*/ 831850 w 831850"/>
              <a:gd name="connsiteY2" fmla="*/ 165100 h 520700"/>
              <a:gd name="connsiteX3" fmla="*/ 374650 w 831850"/>
              <a:gd name="connsiteY3" fmla="*/ 520700 h 520700"/>
              <a:gd name="connsiteX4" fmla="*/ 0 w 831850"/>
              <a:gd name="connsiteY4" fmla="*/ 304800 h 520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850" h="520700">
                <a:moveTo>
                  <a:pt x="0" y="304800"/>
                </a:moveTo>
                <a:lnTo>
                  <a:pt x="495300" y="0"/>
                </a:lnTo>
                <a:lnTo>
                  <a:pt x="831850" y="165100"/>
                </a:lnTo>
                <a:lnTo>
                  <a:pt x="374650" y="520700"/>
                </a:lnTo>
                <a:lnTo>
                  <a:pt x="0" y="304800"/>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322</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201 Weston Hall Drive Summerville, SC 29483 MLS# 18033258 · $520,000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67</cp:revision>
  <dcterms:created xsi:type="dcterms:W3CDTF">2006-08-16T00:00:00Z</dcterms:created>
  <dcterms:modified xsi:type="dcterms:W3CDTF">2019-01-02T15:28:12Z</dcterms:modified>
</cp:coreProperties>
</file>