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76" y="-6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2/28/2019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181177" cy="4129405"/>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4496" y="0"/>
            <a:ext cx="1517904" cy="100584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463" y="3487655"/>
            <a:ext cx="3373320" cy="523220"/>
          </a:xfrm>
          <a:prstGeom prst="rect">
            <a:avLst/>
          </a:prstGeom>
          <a:noFill/>
          <a:ln>
            <a:noFill/>
          </a:ln>
        </p:spPr>
        <p:txBody>
          <a:bodyPr wrap="square">
            <a:spAutoFit/>
          </a:bodyPr>
          <a:lstStyle/>
          <a:p>
            <a:pPr algn="ctr"/>
            <a:r>
              <a:rPr lang="en-US" sz="2800" b="1" i="1" dirty="0">
                <a:solidFill>
                  <a:srgbClr val="FFFF00"/>
                </a:solidFill>
                <a:effectLst>
                  <a:outerShdw blurRad="60007" dist="310007" dir="7680000" sy="30000" kx="1300200" algn="ctr" rotWithShape="0">
                    <a:prstClr val="black">
                      <a:alpha val="62000"/>
                    </a:prstClr>
                  </a:outerShdw>
                </a:effectLst>
                <a:latin typeface="Gabriola" panose="04040605051002020D02" pitchFamily="82" charset="0"/>
              </a:rPr>
              <a:t>New Price in The Ponds</a:t>
            </a:r>
          </a:p>
        </p:txBody>
      </p:sp>
      <p:sp>
        <p:nvSpPr>
          <p:cNvPr id="2" name="Title 1"/>
          <p:cNvSpPr>
            <a:spLocks noGrp="1"/>
          </p:cNvSpPr>
          <p:nvPr>
            <p:ph type="ctrTitle"/>
          </p:nvPr>
        </p:nvSpPr>
        <p:spPr>
          <a:xfrm>
            <a:off x="0" y="3332"/>
            <a:ext cx="6165085" cy="790573"/>
          </a:xfrm>
        </p:spPr>
        <p:txBody>
          <a:bodyPr anchor="ctr">
            <a:noAutofit/>
          </a:bodyPr>
          <a:lstStyle/>
          <a:p>
            <a:pPr algn="r"/>
            <a:r>
              <a:rPr lang="en-US" sz="2000" b="1" dirty="0">
                <a:solidFill>
                  <a:srgbClr val="002F97"/>
                </a:solidFill>
                <a:latin typeface="Georgia" panose="02040502050405020303" pitchFamily="18" charset="0"/>
                <a:cs typeface="Microsoft Sans Serif" panose="020B0604020202020204" pitchFamily="34" charset="0"/>
              </a:rPr>
              <a:t>201 Weston Hall Drive</a:t>
            </a:r>
            <a:br>
              <a:rPr lang="en-US" sz="2000" b="1" dirty="0">
                <a:solidFill>
                  <a:srgbClr val="002F97"/>
                </a:solidFill>
                <a:latin typeface="Georgia" panose="02040502050405020303" pitchFamily="18" charset="0"/>
                <a:cs typeface="Microsoft Sans Serif" panose="020B0604020202020204" pitchFamily="34" charset="0"/>
              </a:rPr>
            </a:br>
            <a:r>
              <a:rPr lang="en-US" sz="1400" b="1" dirty="0">
                <a:solidFill>
                  <a:srgbClr val="002F97"/>
                </a:solidFill>
                <a:latin typeface="Georgia" panose="02040502050405020303" pitchFamily="18" charset="0"/>
                <a:cs typeface="Microsoft Sans Serif" panose="020B0604020202020204" pitchFamily="34" charset="0"/>
              </a:rPr>
              <a:t>Summerville, SC 29483</a:t>
            </a:r>
            <a:br>
              <a:rPr lang="en-US" sz="1400" b="1" dirty="0">
                <a:solidFill>
                  <a:srgbClr val="002F97"/>
                </a:solidFill>
                <a:latin typeface="Georgia" panose="02040502050405020303" pitchFamily="18" charset="0"/>
                <a:cs typeface="Microsoft Sans Serif" panose="020B0604020202020204" pitchFamily="34" charset="0"/>
              </a:rPr>
            </a:br>
            <a:r>
              <a:rPr lang="en-US" sz="1400" b="1" dirty="0">
                <a:solidFill>
                  <a:srgbClr val="002F97"/>
                </a:solidFill>
                <a:latin typeface="Georgia" panose="02040502050405020303" pitchFamily="18" charset="0"/>
                <a:cs typeface="Microsoft Sans Serif" panose="020B0604020202020204" pitchFamily="34" charset="0"/>
              </a:rPr>
              <a:t>MLS# 18033258 · $499,000</a:t>
            </a:r>
          </a:p>
        </p:txBody>
      </p:sp>
      <p:sp>
        <p:nvSpPr>
          <p:cNvPr id="3" name="Subtitle 2"/>
          <p:cNvSpPr>
            <a:spLocks noGrp="1"/>
          </p:cNvSpPr>
          <p:nvPr>
            <p:ph type="subTitle" idx="1"/>
          </p:nvPr>
        </p:nvSpPr>
        <p:spPr>
          <a:xfrm>
            <a:off x="-1" y="4154334"/>
            <a:ext cx="6165085" cy="4610359"/>
          </a:xfrm>
        </p:spPr>
        <p:txBody>
          <a:bodyPr anchor="ctr">
            <a:noAutofit/>
          </a:bodyPr>
          <a:lstStyle/>
          <a:p>
            <a:r>
              <a:rPr lang="en-US" sz="1300" dirty="0">
                <a:solidFill>
                  <a:schemeClr val="tx1">
                    <a:lumMod val="50000"/>
                    <a:lumOff val="50000"/>
                  </a:schemeClr>
                </a:solidFill>
                <a:latin typeface="Georgia" panose="02040502050405020303" pitchFamily="18" charset="0"/>
                <a:cs typeface="Microsoft Sans Serif" panose="020B0604020202020204" pitchFamily="34" charset="0"/>
              </a:rPr>
              <a:t>STUNNING 5+ bedroom, 4.5 bath, 4648 </a:t>
            </a:r>
            <a:r>
              <a:rPr lang="en-US" sz="130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300" dirty="0">
                <a:solidFill>
                  <a:schemeClr val="tx1">
                    <a:lumMod val="50000"/>
                    <a:lumOff val="50000"/>
                  </a:schemeClr>
                </a:solidFill>
                <a:latin typeface="Georgia" panose="02040502050405020303" pitchFamily="18" charset="0"/>
                <a:cs typeface="Microsoft Sans Serif" panose="020B0604020202020204" pitchFamily="34" charset="0"/>
              </a:rPr>
              <a:t>, with TRUE DUAL MASTER BEDROOM SUITES home! When entering this home you will be greeted with handsome hardwood floors, two story GRAND FOYER with heavy crown moldings and columns, a formal dining room and formal living room, all with tons of natural light. A stunning spacious gourmet eat-in kitchen with stainless appliances, gas range, HUGE ISLAND, and granite countertops. Family room with gas fireplace. FIRST FLOOR MASTER SUITE w/ sitting area has an </a:t>
            </a:r>
            <a:r>
              <a:rPr lang="en-US" sz="1300" dirty="0" err="1">
                <a:solidFill>
                  <a:schemeClr val="tx1">
                    <a:lumMod val="50000"/>
                    <a:lumOff val="50000"/>
                  </a:schemeClr>
                </a:solidFill>
                <a:latin typeface="Georgia" panose="02040502050405020303" pitchFamily="18" charset="0"/>
                <a:cs typeface="Microsoft Sans Serif" panose="020B0604020202020204" pitchFamily="34" charset="0"/>
              </a:rPr>
              <a:t>ensuite</a:t>
            </a:r>
            <a:r>
              <a:rPr lang="en-US" sz="1300" dirty="0">
                <a:solidFill>
                  <a:schemeClr val="tx1">
                    <a:lumMod val="50000"/>
                    <a:lumOff val="50000"/>
                  </a:schemeClr>
                </a:solidFill>
                <a:latin typeface="Georgia" panose="02040502050405020303" pitchFamily="18" charset="0"/>
                <a:cs typeface="Microsoft Sans Serif" panose="020B0604020202020204" pitchFamily="34" charset="0"/>
              </a:rPr>
              <a:t> SPA-LIKE bath with relaxing soaking tub, separate shower, dual vanities, and walk-in closet. The SECOND FLOOR MASTER SUITE includes a gas fireplace, his and her walk-in closets, sitting area and a large SPA-LIKE master bath with soaking tub, separate shower, and dual sinks.</a:t>
            </a:r>
          </a:p>
          <a:p>
            <a:r>
              <a:rPr lang="en-US" sz="1300" dirty="0">
                <a:solidFill>
                  <a:schemeClr val="tx1">
                    <a:lumMod val="50000"/>
                    <a:lumOff val="50000"/>
                  </a:schemeClr>
                </a:solidFill>
                <a:latin typeface="Georgia" panose="02040502050405020303" pitchFamily="18" charset="0"/>
                <a:cs typeface="Microsoft Sans Serif" panose="020B0604020202020204" pitchFamily="34" charset="0"/>
              </a:rPr>
              <a:t>Altogether, this home includes 5 bedrooms each with a walk-in closet, plus a bonus room! The home has plenty of room for everyone to spread out and be comfortable. Also, enjoy the built-in music speakers when entertaining or relaxing after a long days work. There is gas central heat on the main floor and heat pump upstairs. Enjoy the view, and nature sounds The Ponds has to offer on from your private corner lot and screened porch. The Ponds is a beautiful master planned community that has the perfect balance between a small southern town and natural beauty. There is a YMCA and an 1,100 acre preserve accounts for more than one half the total land at the Ponds. The Ponds has its own historic farmhouse amenity center, picnic pavilion, pool, amphitheater and miles of trails all in walking distance from your home!</a:t>
            </a:r>
            <a:endParaRPr lang="en-US" sz="1300" b="1" i="1" dirty="0">
              <a:solidFill>
                <a:schemeClr val="tx1">
                  <a:lumMod val="50000"/>
                  <a:lumOff val="50000"/>
                </a:schemeClr>
              </a:solidFill>
              <a:latin typeface="Georgia" panose="02040502050405020303" pitchFamily="18" charset="0"/>
              <a:cs typeface="Microsoft Sans Serif" panose="020B0604020202020204" pitchFamily="34" charset="0"/>
            </a:endParaRPr>
          </a:p>
        </p:txBody>
      </p:sp>
      <p:sp>
        <p:nvSpPr>
          <p:cNvPr id="10" name="Down Ribbon 9"/>
          <p:cNvSpPr/>
          <p:nvPr/>
        </p:nvSpPr>
        <p:spPr>
          <a:xfrm>
            <a:off x="-4106178" y="239367"/>
            <a:ext cx="3768897"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New To The Market</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54496" y="1108875"/>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54496" y="2217750"/>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54496" y="6653250"/>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54496" y="5544375"/>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54496" y="3326625"/>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54496" y="4435500"/>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54496" y="7762123"/>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350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201 Weston Hall Drive Summerville, SC 29483 MLS# 18033258 · $499,000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68</cp:revision>
  <dcterms:created xsi:type="dcterms:W3CDTF">2006-08-16T00:00:00Z</dcterms:created>
  <dcterms:modified xsi:type="dcterms:W3CDTF">2019-02-28T14:32:37Z</dcterms:modified>
</cp:coreProperties>
</file>