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936" y="-72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2/18/2015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2/18/2015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2/18/2015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2/18/2015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g"/><Relationship Id="rId13" Type="http://schemas.openxmlformats.org/officeDocument/2006/relationships/image" Target="../media/image10.jpeg"/><Relationship Id="rId18" Type="http://schemas.openxmlformats.org/officeDocument/2006/relationships/image" Target="../media/image15.jpeg"/><Relationship Id="rId3" Type="http://schemas.openxmlformats.org/officeDocument/2006/relationships/hyperlink" Target="http://www.southernlivingre.com/" TargetMode="External"/><Relationship Id="rId21" Type="http://schemas.openxmlformats.org/officeDocument/2006/relationships/image" Target="../media/image18.jpeg"/><Relationship Id="rId7" Type="http://schemas.openxmlformats.org/officeDocument/2006/relationships/image" Target="../media/image4.png"/><Relationship Id="rId12" Type="http://schemas.openxmlformats.org/officeDocument/2006/relationships/image" Target="../media/image9.jpeg"/><Relationship Id="rId17" Type="http://schemas.openxmlformats.org/officeDocument/2006/relationships/image" Target="../media/image14.jpeg"/><Relationship Id="rId2" Type="http://schemas.openxmlformats.org/officeDocument/2006/relationships/hyperlink" Target="mailto:tmhodson@comcast.net" TargetMode="External"/><Relationship Id="rId16" Type="http://schemas.openxmlformats.org/officeDocument/2006/relationships/image" Target="../media/image13.jpeg"/><Relationship Id="rId20" Type="http://schemas.openxmlformats.org/officeDocument/2006/relationships/image" Target="../media/image17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jpeg"/><Relationship Id="rId11" Type="http://schemas.openxmlformats.org/officeDocument/2006/relationships/image" Target="../media/image8.jpeg"/><Relationship Id="rId5" Type="http://schemas.openxmlformats.org/officeDocument/2006/relationships/image" Target="../media/image2.jpeg"/><Relationship Id="rId15" Type="http://schemas.openxmlformats.org/officeDocument/2006/relationships/image" Target="../media/image12.jpeg"/><Relationship Id="rId10" Type="http://schemas.openxmlformats.org/officeDocument/2006/relationships/image" Target="../media/image7.jpeg"/><Relationship Id="rId19" Type="http://schemas.openxmlformats.org/officeDocument/2006/relationships/image" Target="../media/image16.jpeg"/><Relationship Id="rId4" Type="http://schemas.openxmlformats.org/officeDocument/2006/relationships/image" Target="../media/image1.jpg"/><Relationship Id="rId9" Type="http://schemas.openxmlformats.org/officeDocument/2006/relationships/image" Target="../media/image6.jpg"/><Relationship Id="rId14" Type="http://schemas.openxmlformats.org/officeDocument/2006/relationships/image" Target="../media/image11.jpeg"/><Relationship Id="rId22" Type="http://schemas.openxmlformats.org/officeDocument/2006/relationships/image" Target="../media/image1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4620" y="5324316"/>
            <a:ext cx="7503161" cy="2314270"/>
          </a:xfrm>
        </p:spPr>
        <p:txBody>
          <a:bodyPr anchor="ctr">
            <a:normAutofit/>
          </a:bodyPr>
          <a:lstStyle/>
          <a:p>
            <a:r>
              <a:rPr lang="en-US" sz="1400" dirty="0">
                <a:solidFill>
                  <a:schemeClr val="tx2">
                    <a:lumMod val="75000"/>
                  </a:schemeClr>
                </a:solidFill>
                <a:latin typeface="Georgia" panose="02040502050405020303" pitchFamily="18" charset="0"/>
              </a:rPr>
              <a:t>If you are wanting luxurious space with low maintenance then this home is your answer! As you enter this 4 bedroom, 3.5 bath home you will be impressed! The main level features the family room, dining with a double sided fireplace</a:t>
            </a:r>
            <a:r>
              <a:rPr lang="en-US" sz="1400" dirty="0" smtClean="0">
                <a:solidFill>
                  <a:schemeClr val="tx2">
                    <a:lumMod val="75000"/>
                  </a:schemeClr>
                </a:solidFill>
                <a:latin typeface="Georgia" panose="02040502050405020303" pitchFamily="18" charset="0"/>
              </a:rPr>
              <a:t>, gourmet </a:t>
            </a:r>
            <a:r>
              <a:rPr lang="en-US" sz="1400" dirty="0">
                <a:solidFill>
                  <a:schemeClr val="tx2">
                    <a:lumMod val="75000"/>
                  </a:schemeClr>
                </a:solidFill>
                <a:latin typeface="Georgia" panose="02040502050405020303" pitchFamily="18" charset="0"/>
              </a:rPr>
              <a:t>kitchen with stainless steel appliances</a:t>
            </a:r>
            <a:r>
              <a:rPr lang="en-US" sz="1400" dirty="0" smtClean="0">
                <a:solidFill>
                  <a:schemeClr val="tx2">
                    <a:lumMod val="75000"/>
                  </a:schemeClr>
                </a:solidFill>
                <a:latin typeface="Georgia" panose="02040502050405020303" pitchFamily="18" charset="0"/>
              </a:rPr>
              <a:t>, double </a:t>
            </a:r>
            <a:r>
              <a:rPr lang="en-US" sz="1400" dirty="0">
                <a:solidFill>
                  <a:schemeClr val="tx2">
                    <a:lumMod val="75000"/>
                  </a:schemeClr>
                </a:solidFill>
                <a:latin typeface="Georgia" panose="02040502050405020303" pitchFamily="18" charset="0"/>
              </a:rPr>
              <a:t>ovens</a:t>
            </a:r>
            <a:r>
              <a:rPr lang="en-US" sz="1400" dirty="0" smtClean="0">
                <a:solidFill>
                  <a:schemeClr val="tx2">
                    <a:lumMod val="75000"/>
                  </a:schemeClr>
                </a:solidFill>
                <a:latin typeface="Georgia" panose="02040502050405020303" pitchFamily="18" charset="0"/>
              </a:rPr>
              <a:t>, gas </a:t>
            </a:r>
            <a:r>
              <a:rPr lang="en-US" sz="1400" dirty="0">
                <a:solidFill>
                  <a:schemeClr val="tx2">
                    <a:lumMod val="75000"/>
                  </a:schemeClr>
                </a:solidFill>
                <a:latin typeface="Georgia" panose="02040502050405020303" pitchFamily="18" charset="0"/>
              </a:rPr>
              <a:t>cook top and granite counter tops</a:t>
            </a:r>
            <a:r>
              <a:rPr lang="en-US" sz="1400" dirty="0" smtClean="0">
                <a:solidFill>
                  <a:schemeClr val="tx2">
                    <a:lumMod val="75000"/>
                  </a:schemeClr>
                </a:solidFill>
                <a:latin typeface="Georgia" panose="02040502050405020303" pitchFamily="18" charset="0"/>
              </a:rPr>
              <a:t>. The </a:t>
            </a:r>
            <a:r>
              <a:rPr lang="en-US" sz="1400" dirty="0">
                <a:solidFill>
                  <a:schemeClr val="tx2">
                    <a:lumMod val="75000"/>
                  </a:schemeClr>
                </a:solidFill>
                <a:latin typeface="Georgia" panose="02040502050405020303" pitchFamily="18" charset="0"/>
              </a:rPr>
              <a:t>master suite features a walk in closet, a bonus closet, master </a:t>
            </a:r>
            <a:r>
              <a:rPr lang="en-US" sz="1400" dirty="0" err="1" smtClean="0">
                <a:solidFill>
                  <a:schemeClr val="tx2">
                    <a:lumMod val="75000"/>
                  </a:schemeClr>
                </a:solidFill>
                <a:latin typeface="Georgia" panose="02040502050405020303" pitchFamily="18" charset="0"/>
              </a:rPr>
              <a:t>en</a:t>
            </a:r>
            <a:r>
              <a:rPr lang="en-US" sz="1400" dirty="0" smtClean="0">
                <a:solidFill>
                  <a:schemeClr val="tx2">
                    <a:lumMod val="75000"/>
                  </a:schemeClr>
                </a:solidFill>
                <a:latin typeface="Georgia" panose="02040502050405020303" pitchFamily="18" charset="0"/>
              </a:rPr>
              <a:t>-suite </a:t>
            </a:r>
            <a:r>
              <a:rPr lang="en-US" sz="1400" dirty="0">
                <a:solidFill>
                  <a:schemeClr val="tx2">
                    <a:lumMod val="75000"/>
                  </a:schemeClr>
                </a:solidFill>
                <a:latin typeface="Georgia" panose="02040502050405020303" pitchFamily="18" charset="0"/>
              </a:rPr>
              <a:t>and a private screened porch</a:t>
            </a:r>
            <a:r>
              <a:rPr lang="en-US" sz="1400" dirty="0" smtClean="0">
                <a:solidFill>
                  <a:schemeClr val="tx2">
                    <a:lumMod val="75000"/>
                  </a:schemeClr>
                </a:solidFill>
                <a:latin typeface="Georgia" panose="02040502050405020303" pitchFamily="18" charset="0"/>
              </a:rPr>
              <a:t>. The </a:t>
            </a:r>
            <a:r>
              <a:rPr lang="en-US" sz="1400" dirty="0">
                <a:solidFill>
                  <a:schemeClr val="tx2">
                    <a:lumMod val="75000"/>
                  </a:schemeClr>
                </a:solidFill>
                <a:latin typeface="Georgia" panose="02040502050405020303" pitchFamily="18" charset="0"/>
              </a:rPr>
              <a:t>3rd level boast a mini master suite also with a private porch, a 3rd enormous bedroom features a walk in closet and a full bath which is shared with the current 4th bedroom</a:t>
            </a:r>
            <a:r>
              <a:rPr lang="en-US" sz="1400" dirty="0" smtClean="0">
                <a:solidFill>
                  <a:schemeClr val="tx2">
                    <a:lumMod val="75000"/>
                  </a:schemeClr>
                </a:solidFill>
                <a:latin typeface="Georgia" panose="02040502050405020303" pitchFamily="18" charset="0"/>
              </a:rPr>
              <a:t>. The </a:t>
            </a:r>
            <a:r>
              <a:rPr lang="en-US" sz="1400" dirty="0">
                <a:solidFill>
                  <a:schemeClr val="tx2">
                    <a:lumMod val="75000"/>
                  </a:schemeClr>
                </a:solidFill>
                <a:latin typeface="Georgia" panose="02040502050405020303" pitchFamily="18" charset="0"/>
              </a:rPr>
              <a:t>ground level recreational room can be used as a mother in law suite with its own private porch and half bath. Plantation shutters</a:t>
            </a:r>
            <a:r>
              <a:rPr lang="en-US" sz="1400" dirty="0" smtClean="0">
                <a:solidFill>
                  <a:schemeClr val="tx2">
                    <a:lumMod val="75000"/>
                  </a:schemeClr>
                </a:solidFill>
                <a:latin typeface="Georgia" panose="02040502050405020303" pitchFamily="18" charset="0"/>
              </a:rPr>
              <a:t>, 2.5 </a:t>
            </a:r>
            <a:r>
              <a:rPr lang="en-US" sz="1400" dirty="0">
                <a:solidFill>
                  <a:schemeClr val="tx2">
                    <a:lumMod val="75000"/>
                  </a:schemeClr>
                </a:solidFill>
                <a:latin typeface="Georgia" panose="02040502050405020303" pitchFamily="18" charset="0"/>
              </a:rPr>
              <a:t>+ car. Dining chandelier does not convey!</a:t>
            </a:r>
            <a:endParaRPr lang="en-US" sz="1400" dirty="0">
              <a:solidFill>
                <a:schemeClr val="tx2">
                  <a:lumMod val="75000"/>
                </a:schemeClr>
              </a:solidFill>
              <a:latin typeface="Georgia" panose="02040502050405020303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882669" y="8875752"/>
            <a:ext cx="4189679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800" b="1" dirty="0">
                <a:solidFill>
                  <a:schemeClr val="tx2">
                    <a:lumMod val="50000"/>
                  </a:schemeClr>
                </a:solidFill>
                <a:latin typeface="Georgia" panose="02040502050405020303" pitchFamily="18" charset="0"/>
              </a:rPr>
              <a:t>Michelle </a:t>
            </a:r>
            <a:r>
              <a:rPr lang="en-US" sz="1800" b="1" dirty="0" err="1">
                <a:solidFill>
                  <a:schemeClr val="tx2">
                    <a:lumMod val="50000"/>
                  </a:schemeClr>
                </a:solidFill>
                <a:latin typeface="Georgia" panose="02040502050405020303" pitchFamily="18" charset="0"/>
              </a:rPr>
              <a:t>Hodson</a:t>
            </a:r>
            <a:endParaRPr lang="en-US" sz="1800" b="1" dirty="0" smtClean="0">
              <a:solidFill>
                <a:schemeClr val="tx2">
                  <a:lumMod val="50000"/>
                </a:schemeClr>
              </a:solidFill>
              <a:latin typeface="Georgia" panose="02040502050405020303" pitchFamily="18" charset="0"/>
            </a:endParaRPr>
          </a:p>
          <a:p>
            <a:r>
              <a:rPr lang="en-US" sz="1600" dirty="0">
                <a:solidFill>
                  <a:schemeClr val="tx2">
                    <a:lumMod val="50000"/>
                  </a:schemeClr>
                </a:solidFill>
                <a:latin typeface="Georgia" panose="02040502050405020303" pitchFamily="18" charset="0"/>
              </a:rPr>
              <a:t>843-452-1609</a:t>
            </a:r>
            <a:endParaRPr lang="en-US" sz="1600" dirty="0">
              <a:solidFill>
                <a:schemeClr val="tx2">
                  <a:lumMod val="50000"/>
                </a:schemeClr>
              </a:solidFill>
              <a:latin typeface="Georgia" panose="02040502050405020303" pitchFamily="18" charset="0"/>
            </a:endParaRPr>
          </a:p>
          <a:p>
            <a:r>
              <a:rPr lang="en-US" sz="1600" dirty="0" smtClean="0">
                <a:solidFill>
                  <a:schemeClr val="tx2">
                    <a:lumMod val="50000"/>
                  </a:schemeClr>
                </a:solidFill>
                <a:latin typeface="Georgia" panose="02040502050405020303" pitchFamily="18" charset="0"/>
                <a:hlinkClick r:id="rId2"/>
              </a:rPr>
              <a:t>tmhodson@comcast.net</a:t>
            </a:r>
            <a:r>
              <a:rPr lang="en-US" sz="1600" dirty="0" smtClean="0">
                <a:solidFill>
                  <a:schemeClr val="tx2">
                    <a:lumMod val="50000"/>
                  </a:schemeClr>
                </a:solidFill>
                <a:latin typeface="Georgia" panose="02040502050405020303" pitchFamily="18" charset="0"/>
              </a:rPr>
              <a:t> </a:t>
            </a:r>
            <a:endParaRPr lang="en-US" sz="1600" dirty="0" smtClean="0">
              <a:solidFill>
                <a:schemeClr val="tx2">
                  <a:lumMod val="50000"/>
                </a:schemeClr>
              </a:solidFill>
              <a:latin typeface="Georgia" panose="02040502050405020303" pitchFamily="18" charset="0"/>
            </a:endParaRPr>
          </a:p>
          <a:p>
            <a:r>
              <a:rPr lang="en-US" sz="1600" dirty="0" smtClean="0">
                <a:solidFill>
                  <a:schemeClr val="tx2">
                    <a:lumMod val="50000"/>
                  </a:schemeClr>
                </a:solidFill>
                <a:latin typeface="Georgia" panose="02040502050405020303" pitchFamily="18" charset="0"/>
                <a:hlinkClick r:id="rId3"/>
              </a:rPr>
              <a:t>www.southernlivingre.com</a:t>
            </a:r>
            <a:endParaRPr lang="en-US" sz="1600" dirty="0" smtClean="0">
              <a:solidFill>
                <a:schemeClr val="tx2">
                  <a:lumMod val="50000"/>
                </a:schemeClr>
              </a:solidFill>
              <a:latin typeface="Georgia" panose="02040502050405020303" pitchFamily="18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00051" y="0"/>
            <a:ext cx="2372298" cy="177922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grpSp>
        <p:nvGrpSpPr>
          <p:cNvPr id="23" name="Group 22"/>
          <p:cNvGrpSpPr/>
          <p:nvPr/>
        </p:nvGrpSpPr>
        <p:grpSpPr>
          <a:xfrm>
            <a:off x="28575" y="2310131"/>
            <a:ext cx="7698581" cy="1798317"/>
            <a:chOff x="28575" y="2092109"/>
            <a:chExt cx="7698581" cy="1798317"/>
          </a:xfrm>
        </p:grpSpPr>
        <p:pic>
          <p:nvPicPr>
            <p:cNvPr id="7" name="Picture 6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575" y="2092109"/>
              <a:ext cx="2397757" cy="1798317"/>
            </a:xfrm>
            <a:prstGeom prst="rect">
              <a:avLst/>
            </a:prstGeom>
            <a:ln>
              <a:noFill/>
            </a:ln>
            <a:effectLst>
              <a:softEdge rad="112500"/>
            </a:effectLst>
          </p:spPr>
        </p:pic>
        <p:pic>
          <p:nvPicPr>
            <p:cNvPr id="9" name="Picture 8"/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329399" y="2092109"/>
              <a:ext cx="2397757" cy="1798317"/>
            </a:xfrm>
            <a:prstGeom prst="rect">
              <a:avLst/>
            </a:prstGeom>
            <a:ln>
              <a:noFill/>
            </a:ln>
            <a:effectLst>
              <a:softEdge rad="112500"/>
            </a:effectLst>
          </p:spPr>
        </p:pic>
        <p:sp>
          <p:nvSpPr>
            <p:cNvPr id="10" name="Rectangle 9"/>
            <p:cNvSpPr/>
            <p:nvPr/>
          </p:nvSpPr>
          <p:spPr>
            <a:xfrm>
              <a:off x="2426332" y="2237216"/>
              <a:ext cx="2903068" cy="150810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en-US" dirty="0">
                  <a:solidFill>
                    <a:schemeClr val="tx2"/>
                  </a:solidFill>
                  <a:latin typeface="Georgia" panose="02040502050405020303" pitchFamily="18" charset="0"/>
                </a:rPr>
                <a:t>2021 Grey Marsh Road</a:t>
              </a:r>
              <a:endParaRPr lang="en-US" dirty="0">
                <a:solidFill>
                  <a:schemeClr val="tx2"/>
                </a:solidFill>
                <a:latin typeface="Georgia" panose="02040502050405020303" pitchFamily="18" charset="0"/>
              </a:endParaRPr>
            </a:p>
            <a:p>
              <a:pPr algn="ctr"/>
              <a:endParaRPr lang="en-US" sz="1800" dirty="0" smtClean="0">
                <a:solidFill>
                  <a:schemeClr val="tx2"/>
                </a:solidFill>
                <a:latin typeface="Georgia" panose="02040502050405020303" pitchFamily="18" charset="0"/>
              </a:endParaRPr>
            </a:p>
            <a:p>
              <a:pPr algn="ctr"/>
              <a:r>
                <a:rPr lang="en-US" sz="1800" dirty="0" smtClean="0">
                  <a:solidFill>
                    <a:schemeClr val="tx2"/>
                  </a:solidFill>
                  <a:latin typeface="Georgia" panose="02040502050405020303" pitchFamily="18" charset="0"/>
                </a:rPr>
                <a:t>Mount </a:t>
              </a:r>
              <a:r>
                <a:rPr lang="en-US" sz="1800" dirty="0">
                  <a:solidFill>
                    <a:schemeClr val="tx2"/>
                  </a:solidFill>
                  <a:latin typeface="Georgia" panose="02040502050405020303" pitchFamily="18" charset="0"/>
                </a:rPr>
                <a:t>Pleasant</a:t>
              </a:r>
            </a:p>
            <a:p>
              <a:pPr algn="ctr"/>
              <a:r>
                <a:rPr lang="en-US" sz="1800" dirty="0">
                  <a:solidFill>
                    <a:schemeClr val="tx2"/>
                  </a:solidFill>
                  <a:latin typeface="Georgia" panose="02040502050405020303" pitchFamily="18" charset="0"/>
                </a:rPr>
                <a:t>MLS# </a:t>
              </a:r>
              <a:r>
                <a:rPr lang="en-US" sz="1800" dirty="0">
                  <a:solidFill>
                    <a:schemeClr val="tx2"/>
                  </a:solidFill>
                  <a:latin typeface="Georgia" panose="02040502050405020303" pitchFamily="18" charset="0"/>
                </a:rPr>
                <a:t>14030977</a:t>
              </a:r>
              <a:endParaRPr lang="en-US" sz="1800" dirty="0" smtClean="0">
                <a:solidFill>
                  <a:schemeClr val="tx2"/>
                </a:solidFill>
                <a:latin typeface="Georgia" panose="02040502050405020303" pitchFamily="18" charset="0"/>
              </a:endParaRPr>
            </a:p>
            <a:p>
              <a:pPr algn="ctr"/>
              <a:r>
                <a:rPr lang="en-US" sz="1800" dirty="0" smtClean="0">
                  <a:solidFill>
                    <a:schemeClr val="tx2"/>
                  </a:solidFill>
                  <a:latin typeface="Georgia" panose="02040502050405020303" pitchFamily="18" charset="0"/>
                </a:rPr>
                <a:t>$</a:t>
              </a:r>
              <a:r>
                <a:rPr lang="en-US" sz="1800" dirty="0" smtClean="0">
                  <a:solidFill>
                    <a:schemeClr val="tx2"/>
                  </a:solidFill>
                  <a:latin typeface="Georgia" panose="02040502050405020303" pitchFamily="18" charset="0"/>
                </a:rPr>
                <a:t>440,000 </a:t>
              </a:r>
              <a:endParaRPr lang="en-US" sz="1400" dirty="0">
                <a:solidFill>
                  <a:schemeClr val="tx2"/>
                </a:solidFill>
                <a:latin typeface="Georgia" panose="02040502050405020303" pitchFamily="18" charset="0"/>
              </a:endParaRPr>
            </a:p>
          </p:txBody>
        </p:sp>
      </p:grpSp>
      <p:grpSp>
        <p:nvGrpSpPr>
          <p:cNvPr id="22" name="Group 21"/>
          <p:cNvGrpSpPr/>
          <p:nvPr/>
        </p:nvGrpSpPr>
        <p:grpSpPr>
          <a:xfrm>
            <a:off x="5148262" y="8801100"/>
            <a:ext cx="2624138" cy="1257300"/>
            <a:chOff x="5148262" y="8801100"/>
            <a:chExt cx="2624138" cy="1257300"/>
          </a:xfrm>
        </p:grpSpPr>
        <p:pic>
          <p:nvPicPr>
            <p:cNvPr id="4" name="Picture 3"/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148262" y="8801100"/>
              <a:ext cx="2624138" cy="952500"/>
            </a:xfrm>
            <a:prstGeom prst="rect">
              <a:avLst/>
            </a:prstGeom>
          </p:spPr>
        </p:pic>
        <p:sp>
          <p:nvSpPr>
            <p:cNvPr id="11" name="Rectangle 10"/>
            <p:cNvSpPr/>
            <p:nvPr/>
          </p:nvSpPr>
          <p:spPr>
            <a:xfrm>
              <a:off x="5148262" y="9689068"/>
              <a:ext cx="2624138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900" dirty="0">
                  <a:latin typeface="Georgia" panose="02040502050405020303" pitchFamily="18" charset="0"/>
                </a:rPr>
                <a:t>Southern Living Real </a:t>
              </a:r>
              <a:r>
                <a:rPr lang="en-US" sz="900" dirty="0" smtClean="0">
                  <a:latin typeface="Georgia" panose="02040502050405020303" pitchFamily="18" charset="0"/>
                </a:rPr>
                <a:t>Estate</a:t>
              </a:r>
              <a:br>
                <a:rPr lang="en-US" sz="900" dirty="0" smtClean="0">
                  <a:latin typeface="Georgia" panose="02040502050405020303" pitchFamily="18" charset="0"/>
                </a:rPr>
              </a:br>
              <a:r>
                <a:rPr lang="en-US" sz="900" dirty="0" smtClean="0">
                  <a:latin typeface="Georgia" panose="02040502050405020303" pitchFamily="18" charset="0"/>
                </a:rPr>
                <a:t>2249 </a:t>
              </a:r>
              <a:r>
                <a:rPr lang="en-US" sz="900" dirty="0">
                  <a:latin typeface="Georgia" panose="02040502050405020303" pitchFamily="18" charset="0"/>
                </a:rPr>
                <a:t>Salt Wind </a:t>
              </a:r>
              <a:r>
                <a:rPr lang="en-US" sz="900" dirty="0" smtClean="0">
                  <a:latin typeface="Georgia" panose="02040502050405020303" pitchFamily="18" charset="0"/>
                </a:rPr>
                <a:t>Way, Mt</a:t>
              </a:r>
              <a:r>
                <a:rPr lang="en-US" sz="900" dirty="0">
                  <a:latin typeface="Georgia" panose="02040502050405020303" pitchFamily="18" charset="0"/>
                </a:rPr>
                <a:t>. Pleasant, SC </a:t>
              </a:r>
              <a:r>
                <a:rPr lang="en-US" sz="900" dirty="0" smtClean="0">
                  <a:latin typeface="Georgia" panose="02040502050405020303" pitchFamily="18" charset="0"/>
                </a:rPr>
                <a:t>29466</a:t>
              </a:r>
              <a:endParaRPr lang="en-US" sz="900" dirty="0">
                <a:latin typeface="Georgia" panose="02040502050405020303" pitchFamily="18" charset="0"/>
              </a:endParaRPr>
            </a:p>
          </p:txBody>
        </p:sp>
      </p:grpSp>
      <p:pic>
        <p:nvPicPr>
          <p:cNvPr id="13" name="Picture 12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5934"/>
            <a:ext cx="2276475" cy="170735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95925" y="35934"/>
            <a:ext cx="2276475" cy="170735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" name="Rectangle 1"/>
          <p:cNvSpPr/>
          <p:nvPr/>
        </p:nvSpPr>
        <p:spPr>
          <a:xfrm>
            <a:off x="0" y="1734323"/>
            <a:ext cx="77724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i="1" dirty="0">
                <a:solidFill>
                  <a:srgbClr val="C00000"/>
                </a:solidFill>
                <a:latin typeface="Georgia" panose="02040502050405020303" pitchFamily="18" charset="0"/>
              </a:rPr>
              <a:t>$120 Sq. Ft. in Park West</a:t>
            </a:r>
            <a:r>
              <a:rPr lang="en-US" sz="3200" i="1" dirty="0" smtClean="0">
                <a:solidFill>
                  <a:srgbClr val="C00000"/>
                </a:solidFill>
                <a:latin typeface="Georgia" panose="02040502050405020303" pitchFamily="18" charset="0"/>
              </a:rPr>
              <a:t>...No </a:t>
            </a:r>
            <a:r>
              <a:rPr lang="en-US" sz="3200" i="1" dirty="0">
                <a:solidFill>
                  <a:srgbClr val="C00000"/>
                </a:solidFill>
                <a:latin typeface="Georgia" panose="02040502050405020303" pitchFamily="18" charset="0"/>
              </a:rPr>
              <a:t>Way!</a:t>
            </a:r>
            <a:endParaRPr lang="en-US" sz="3200" i="1" dirty="0">
              <a:solidFill>
                <a:srgbClr val="C00000"/>
              </a:solidFill>
              <a:latin typeface="Georgia" panose="02040502050405020303" pitchFamily="18" charset="0"/>
            </a:endParaRPr>
          </a:p>
        </p:txBody>
      </p:sp>
      <p:grpSp>
        <p:nvGrpSpPr>
          <p:cNvPr id="15" name="Group 14"/>
          <p:cNvGrpSpPr/>
          <p:nvPr/>
        </p:nvGrpSpPr>
        <p:grpSpPr>
          <a:xfrm>
            <a:off x="0" y="7743600"/>
            <a:ext cx="7772400" cy="1005840"/>
            <a:chOff x="0" y="7835291"/>
            <a:chExt cx="7772400" cy="1005840"/>
          </a:xfrm>
        </p:grpSpPr>
        <p:pic>
          <p:nvPicPr>
            <p:cNvPr id="16" name="Picture 15"/>
            <p:cNvPicPr>
              <a:picLocks noChangeAspect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431280" y="7835291"/>
              <a:ext cx="1341120" cy="1005840"/>
            </a:xfrm>
            <a:prstGeom prst="rect">
              <a:avLst/>
            </a:prstGeom>
            <a:ln>
              <a:noFill/>
            </a:ln>
            <a:effectLst>
              <a:softEdge rad="112500"/>
            </a:effectLst>
          </p:spPr>
        </p:pic>
        <p:pic>
          <p:nvPicPr>
            <p:cNvPr id="17" name="Picture 16"/>
            <p:cNvPicPr>
              <a:picLocks noChangeAspect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286256" y="7835291"/>
              <a:ext cx="1341120" cy="1005840"/>
            </a:xfrm>
            <a:prstGeom prst="rect">
              <a:avLst/>
            </a:prstGeom>
            <a:ln>
              <a:noFill/>
            </a:ln>
            <a:effectLst>
              <a:softEdge rad="112500"/>
            </a:effectLst>
          </p:spPr>
        </p:pic>
        <p:pic>
          <p:nvPicPr>
            <p:cNvPr id="18" name="Picture 17"/>
            <p:cNvPicPr>
              <a:picLocks noChangeAspect="1"/>
            </p:cNvPicPr>
            <p:nvPr/>
          </p:nvPicPr>
          <p:blipFill>
            <a:blip r:embed="rId1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72512" y="7835291"/>
              <a:ext cx="1341120" cy="1005840"/>
            </a:xfrm>
            <a:prstGeom prst="rect">
              <a:avLst/>
            </a:prstGeom>
            <a:ln>
              <a:noFill/>
            </a:ln>
            <a:effectLst>
              <a:softEdge rad="112500"/>
            </a:effectLst>
          </p:spPr>
        </p:pic>
        <p:pic>
          <p:nvPicPr>
            <p:cNvPr id="19" name="Picture 18"/>
            <p:cNvPicPr>
              <a:picLocks noChangeAspect="1"/>
            </p:cNvPicPr>
            <p:nvPr/>
          </p:nvPicPr>
          <p:blipFill>
            <a:blip r:embed="rId1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858768" y="7835291"/>
              <a:ext cx="1341120" cy="1005840"/>
            </a:xfrm>
            <a:prstGeom prst="rect">
              <a:avLst/>
            </a:prstGeom>
            <a:ln>
              <a:noFill/>
            </a:ln>
            <a:effectLst>
              <a:softEdge rad="112500"/>
            </a:effectLst>
          </p:spPr>
        </p:pic>
        <p:pic>
          <p:nvPicPr>
            <p:cNvPr id="20" name="Picture 19"/>
            <p:cNvPicPr>
              <a:picLocks noChangeAspect="1"/>
            </p:cNvPicPr>
            <p:nvPr/>
          </p:nvPicPr>
          <p:blipFill>
            <a:blip r:embed="rId1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145024" y="7835291"/>
              <a:ext cx="1341120" cy="1005840"/>
            </a:xfrm>
            <a:prstGeom prst="rect">
              <a:avLst/>
            </a:prstGeom>
            <a:ln>
              <a:noFill/>
            </a:ln>
            <a:effectLst>
              <a:softEdge rad="112500"/>
            </a:effectLst>
          </p:spPr>
        </p:pic>
        <p:pic>
          <p:nvPicPr>
            <p:cNvPr id="21" name="Picture 20"/>
            <p:cNvPicPr>
              <a:picLocks noChangeAspect="1"/>
            </p:cNvPicPr>
            <p:nvPr/>
          </p:nvPicPr>
          <p:blipFill>
            <a:blip r:embed="rId1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7835291"/>
              <a:ext cx="1341120" cy="1005840"/>
            </a:xfrm>
            <a:prstGeom prst="rect">
              <a:avLst/>
            </a:prstGeom>
            <a:ln>
              <a:noFill/>
            </a:ln>
            <a:effectLst>
              <a:softEdge rad="112500"/>
            </a:effectLst>
          </p:spPr>
        </p:pic>
      </p:grpSp>
      <p:grpSp>
        <p:nvGrpSpPr>
          <p:cNvPr id="30" name="Group 29"/>
          <p:cNvGrpSpPr/>
          <p:nvPr/>
        </p:nvGrpSpPr>
        <p:grpSpPr>
          <a:xfrm>
            <a:off x="0" y="4213462"/>
            <a:ext cx="7772400" cy="1005840"/>
            <a:chOff x="0" y="4244026"/>
            <a:chExt cx="7772400" cy="1005840"/>
          </a:xfrm>
        </p:grpSpPr>
        <p:pic>
          <p:nvPicPr>
            <p:cNvPr id="24" name="Picture 23"/>
            <p:cNvPicPr>
              <a:picLocks noChangeAspect="1"/>
            </p:cNvPicPr>
            <p:nvPr/>
          </p:nvPicPr>
          <p:blipFill>
            <a:blip r:embed="rId1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431280" y="4244026"/>
              <a:ext cx="1341120" cy="1005840"/>
            </a:xfrm>
            <a:prstGeom prst="rect">
              <a:avLst/>
            </a:prstGeom>
            <a:ln>
              <a:noFill/>
            </a:ln>
            <a:effectLst>
              <a:softEdge rad="112500"/>
            </a:effectLst>
          </p:spPr>
        </p:pic>
        <p:pic>
          <p:nvPicPr>
            <p:cNvPr id="25" name="Picture 24"/>
            <p:cNvPicPr>
              <a:picLocks noChangeAspect="1"/>
            </p:cNvPicPr>
            <p:nvPr/>
          </p:nvPicPr>
          <p:blipFill>
            <a:blip r:embed="rId1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72512" y="4244026"/>
              <a:ext cx="1341120" cy="1005840"/>
            </a:xfrm>
            <a:prstGeom prst="rect">
              <a:avLst/>
            </a:prstGeom>
            <a:ln>
              <a:noFill/>
            </a:ln>
            <a:effectLst>
              <a:softEdge rad="112500"/>
            </a:effectLst>
          </p:spPr>
        </p:pic>
        <p:pic>
          <p:nvPicPr>
            <p:cNvPr id="26" name="Picture 25"/>
            <p:cNvPicPr>
              <a:picLocks noChangeAspect="1"/>
            </p:cNvPicPr>
            <p:nvPr/>
          </p:nvPicPr>
          <p:blipFill>
            <a:blip r:embed="rId1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858768" y="4244026"/>
              <a:ext cx="1341120" cy="1005840"/>
            </a:xfrm>
            <a:prstGeom prst="rect">
              <a:avLst/>
            </a:prstGeom>
            <a:ln>
              <a:noFill/>
            </a:ln>
            <a:effectLst>
              <a:softEdge rad="112500"/>
            </a:effectLst>
          </p:spPr>
        </p:pic>
        <p:pic>
          <p:nvPicPr>
            <p:cNvPr id="27" name="Picture 26"/>
            <p:cNvPicPr>
              <a:picLocks noChangeAspect="1"/>
            </p:cNvPicPr>
            <p:nvPr/>
          </p:nvPicPr>
          <p:blipFill>
            <a:blip r:embed="rId1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145024" y="4244026"/>
              <a:ext cx="1341120" cy="1005840"/>
            </a:xfrm>
            <a:prstGeom prst="rect">
              <a:avLst/>
            </a:prstGeom>
            <a:ln>
              <a:noFill/>
            </a:ln>
            <a:effectLst>
              <a:softEdge rad="112500"/>
            </a:effectLst>
          </p:spPr>
        </p:pic>
        <p:pic>
          <p:nvPicPr>
            <p:cNvPr id="28" name="Picture 27"/>
            <p:cNvPicPr>
              <a:picLocks noChangeAspect="1"/>
            </p:cNvPicPr>
            <p:nvPr/>
          </p:nvPicPr>
          <p:blipFill>
            <a:blip r:embed="rId2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4244026"/>
              <a:ext cx="1341120" cy="1005840"/>
            </a:xfrm>
            <a:prstGeom prst="rect">
              <a:avLst/>
            </a:prstGeom>
            <a:ln>
              <a:noFill/>
            </a:ln>
            <a:effectLst>
              <a:softEdge rad="112500"/>
            </a:effectLst>
          </p:spPr>
        </p:pic>
        <p:pic>
          <p:nvPicPr>
            <p:cNvPr id="29" name="Picture 28"/>
            <p:cNvPicPr>
              <a:picLocks noChangeAspect="1"/>
            </p:cNvPicPr>
            <p:nvPr/>
          </p:nvPicPr>
          <p:blipFill>
            <a:blip r:embed="rId2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286256" y="4244026"/>
              <a:ext cx="1341120" cy="1005840"/>
            </a:xfrm>
            <a:prstGeom prst="rect">
              <a:avLst/>
            </a:prstGeom>
            <a:ln>
              <a:noFill/>
            </a:ln>
            <a:effectLst>
              <a:softEdge rad="112500"/>
            </a:effectLst>
          </p:spPr>
        </p:pic>
      </p:grpSp>
      <p:pic>
        <p:nvPicPr>
          <p:cNvPr id="1026" name="Picture 2" descr="Agent Photo"/>
          <p:cNvPicPr>
            <a:picLocks noChangeAspect="1" noChangeArrowheads="1"/>
          </p:cNvPicPr>
          <p:nvPr/>
        </p:nvPicPr>
        <p:blipFill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912" y="8854454"/>
            <a:ext cx="820757" cy="11505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74387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64</TotalTime>
  <Words>190</Words>
  <Application>Microsoft Office PowerPoint</Application>
  <PresentationFormat>Custom</PresentationFormat>
  <Paragraphs>12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atp1313@gmail.com</cp:lastModifiedBy>
  <cp:revision>8</cp:revision>
  <dcterms:created xsi:type="dcterms:W3CDTF">2006-08-16T00:00:00Z</dcterms:created>
  <dcterms:modified xsi:type="dcterms:W3CDTF">2015-02-19T01:59:40Z</dcterms:modified>
</cp:coreProperties>
</file>