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87F"/>
    <a:srgbClr val="3F5579"/>
    <a:srgbClr val="4A6492"/>
    <a:srgbClr val="5E7DA9"/>
    <a:srgbClr val="4A6594"/>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9/20/2017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crystaljcarlson@hotmail.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5" y="0"/>
            <a:ext cx="7772400" cy="4234678"/>
          </a:xfrm>
          <a:prstGeom prst="rect">
            <a:avLst/>
          </a:prstGeom>
        </p:spPr>
      </p:pic>
      <p:sp>
        <p:nvSpPr>
          <p:cNvPr id="2" name="Title 1"/>
          <p:cNvSpPr>
            <a:spLocks noGrp="1"/>
          </p:cNvSpPr>
          <p:nvPr>
            <p:ph type="ctrTitle"/>
          </p:nvPr>
        </p:nvSpPr>
        <p:spPr>
          <a:xfrm>
            <a:off x="0" y="2992120"/>
            <a:ext cx="7772400" cy="1219201"/>
          </a:xfrm>
        </p:spPr>
        <p:txBody>
          <a:bodyPr anchor="ctr">
            <a:noAutofit/>
          </a:bodyPr>
          <a:lstStyle/>
          <a:p>
            <a:pPr algn="r"/>
            <a:r>
              <a:rPr lang="en-US" sz="1800" b="1"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rPr>
              <a:t>2021 Lakeshore Drive</a:t>
            </a:r>
            <a:br>
              <a:rPr lang="en-US" sz="1800" b="1"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rPr>
            </a:br>
            <a:r>
              <a:rPr lang="en-US" sz="1600" b="1"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rPr>
              <a:t>Charleston, SC 29412</a:t>
            </a:r>
            <a:br>
              <a:rPr lang="en-US" sz="1600" b="1"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rPr>
            </a:br>
            <a:r>
              <a:rPr lang="en-US" sz="1600" b="1"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rPr>
              <a:t>MLS# 17014944</a:t>
            </a:r>
            <a:br>
              <a:rPr lang="en-US" sz="1600" b="1"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rPr>
            </a:br>
            <a:r>
              <a:rPr lang="en-US" sz="1600" b="1"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rPr>
              <a:t>$358,000</a:t>
            </a:r>
            <a:endParaRPr lang="en-US" sz="1600"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Myriad Pro" panose="020B0503030403020204" pitchFamily="34" charset="0"/>
              <a:cs typeface="Microsoft Sans Serif" panose="020B0604020202020204" pitchFamily="34" charset="0"/>
            </a:endParaRPr>
          </a:p>
        </p:txBody>
      </p:sp>
      <p:sp>
        <p:nvSpPr>
          <p:cNvPr id="3" name="Subtitle 2"/>
          <p:cNvSpPr>
            <a:spLocks noGrp="1"/>
          </p:cNvSpPr>
          <p:nvPr>
            <p:ph type="subTitle" idx="1"/>
          </p:nvPr>
        </p:nvSpPr>
        <p:spPr>
          <a:xfrm>
            <a:off x="17140" y="5410200"/>
            <a:ext cx="7755259" cy="1235280"/>
          </a:xfrm>
          <a:noFill/>
        </p:spPr>
        <p:txBody>
          <a:bodyPr anchor="ctr">
            <a:noAutofit/>
          </a:bodyPr>
          <a:lstStyle/>
          <a:p>
            <a:r>
              <a:rPr lang="en-US" sz="1400" dirty="0">
                <a:solidFill>
                  <a:schemeClr val="tx1"/>
                </a:solidFill>
                <a:latin typeface="Myriad Pro" panose="020B0503030403020204" pitchFamily="34" charset="0"/>
                <a:cs typeface="Microsoft Sans Serif" panose="020B0604020202020204" pitchFamily="34" charset="0"/>
              </a:rPr>
              <a:t>Pristine wildlife sanctuary and views. 3 blocks to boat landing, playground, picnic areas and ballfield. 2 blocks to Terrace plaza, theater, music venues, restaurants, bars, shops, churches and Sunday Farmer's Market. Great spot for cast netting, crabbing, fishing, launching kayaks, paddleboards, John boat, etc. Small easement for pedestrians in back corner. Survey online or in brochure box. Lot extends to within required setback of 15 feet from adjacent house . </a:t>
            </a:r>
          </a:p>
        </p:txBody>
      </p:sp>
      <p:sp>
        <p:nvSpPr>
          <p:cNvPr id="6" name="Rectangle 5"/>
          <p:cNvSpPr/>
          <p:nvPr/>
        </p:nvSpPr>
        <p:spPr>
          <a:xfrm>
            <a:off x="37" y="9173542"/>
            <a:ext cx="7774936" cy="884858"/>
          </a:xfrm>
          <a:prstGeom prst="rect">
            <a:avLst/>
          </a:prstGeom>
        </p:spPr>
        <p:txBody>
          <a:bodyPr wrap="square">
            <a:spAutoFit/>
          </a:bodyPr>
          <a:lstStyle/>
          <a:p>
            <a:pPr algn="ctr"/>
            <a:r>
              <a:rPr lang="es-ES" sz="1600" b="1" dirty="0">
                <a:latin typeface="Myriad Pro" panose="020B0503030403020204" pitchFamily="34" charset="0"/>
                <a:cs typeface="Microsoft Sans Serif" panose="020B0604020202020204" pitchFamily="34" charset="0"/>
              </a:rPr>
              <a:t>Crystal Carlson</a:t>
            </a:r>
          </a:p>
          <a:p>
            <a:pPr algn="ctr"/>
            <a:r>
              <a:rPr lang="es-ES" sz="1600" dirty="0">
                <a:latin typeface="Myriad Pro" panose="020B0503030403020204" pitchFamily="34" charset="0"/>
                <a:cs typeface="Microsoft Sans Serif" panose="020B0604020202020204" pitchFamily="34" charset="0"/>
              </a:rPr>
              <a:t>(843) 270-8080 | </a:t>
            </a:r>
            <a:r>
              <a:rPr lang="es-ES" sz="1600" dirty="0">
                <a:latin typeface="Myriad Pro" panose="020B0503030403020204" pitchFamily="34" charset="0"/>
                <a:cs typeface="Microsoft Sans Serif" panose="020B0604020202020204" pitchFamily="34" charset="0"/>
                <a:hlinkClick r:id="rId3"/>
              </a:rPr>
              <a:t>crystaljcarlson@hotmail.com</a:t>
            </a:r>
            <a:endParaRPr lang="es-ES" sz="1600" dirty="0">
              <a:latin typeface="Myriad Pro" panose="020B0503030403020204" pitchFamily="34" charset="0"/>
              <a:cs typeface="Microsoft Sans Serif" panose="020B0604020202020204" pitchFamily="34" charset="0"/>
            </a:endParaRPr>
          </a:p>
          <a:p>
            <a:pPr algn="ctr"/>
            <a:endParaRPr lang="es-ES" sz="900" dirty="0">
              <a:solidFill>
                <a:schemeClr val="tx1">
                  <a:lumMod val="85000"/>
                  <a:lumOff val="15000"/>
                </a:schemeClr>
              </a:solidFill>
              <a:latin typeface="Myriad Pro" panose="020B0503030403020204" pitchFamily="34" charset="0"/>
              <a:cs typeface="Microsoft Sans Serif" panose="020B0604020202020204" pitchFamily="34" charset="0"/>
            </a:endParaRPr>
          </a:p>
          <a:p>
            <a:pPr algn="ctr"/>
            <a:r>
              <a:rPr lang="en-US" sz="1050" dirty="0">
                <a:solidFill>
                  <a:schemeClr val="tx1">
                    <a:lumMod val="85000"/>
                    <a:lumOff val="15000"/>
                  </a:schemeClr>
                </a:solidFill>
                <a:latin typeface="Myriad Pro" panose="020B0503030403020204" pitchFamily="34" charset="0"/>
                <a:cs typeface="Microsoft Sans Serif" panose="020B0604020202020204" pitchFamily="34" charset="0"/>
              </a:rPr>
              <a:t>Brand Name Real Estate | 4 Carriage Lane Suite 106 | Charleston, SC 29407</a:t>
            </a:r>
          </a:p>
        </p:txBody>
      </p:sp>
      <p:sp>
        <p:nvSpPr>
          <p:cNvPr id="11" name="Rectangle 10"/>
          <p:cNvSpPr/>
          <p:nvPr/>
        </p:nvSpPr>
        <p:spPr>
          <a:xfrm>
            <a:off x="2780" y="0"/>
            <a:ext cx="7767003" cy="677108"/>
          </a:xfrm>
          <a:prstGeom prst="rect">
            <a:avLst/>
          </a:prstGeom>
          <a:noFill/>
        </p:spPr>
        <p:txBody>
          <a:bodyPr wrap="square" lIns="91440" tIns="45720" rIns="91440" bIns="45720">
            <a:spAutoFit/>
          </a:bodyPr>
          <a:lstStyle/>
          <a:p>
            <a:r>
              <a:rPr lang="en-US" b="1" dirty="0">
                <a:ln w="12700">
                  <a:noFill/>
                  <a:prstDash val="solid"/>
                </a:ln>
                <a:solidFill>
                  <a:schemeClr val="bg1"/>
                </a:solidFill>
                <a:latin typeface="Myriad Pro" panose="020B0503030403020204" pitchFamily="34" charset="0"/>
                <a:cs typeface="Narkisim" panose="020E0502050101010101" pitchFamily="34" charset="-79"/>
              </a:rPr>
              <a:t>Riverland Terrace Tidal Creek Lot</a:t>
            </a:r>
          </a:p>
          <a:p>
            <a:r>
              <a:rPr lang="en-US" sz="1800" i="1" dirty="0">
                <a:ln w="12700">
                  <a:noFill/>
                  <a:prstDash val="solid"/>
                </a:ln>
                <a:solidFill>
                  <a:schemeClr val="bg1"/>
                </a:solidFill>
                <a:latin typeface="Myriad Pro" panose="020B0503030403020204" pitchFamily="34" charset="0"/>
                <a:cs typeface="Narkisim" panose="020E0502050101010101" pitchFamily="34" charset="-79"/>
              </a:rPr>
              <a:t>Ready for building that dream home!</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5" y="8078179"/>
            <a:ext cx="1828800" cy="1028700"/>
          </a:xfrm>
          <a:prstGeom prst="rect">
            <a:avLst/>
          </a:prstGeom>
          <a:ln>
            <a:noFill/>
          </a:ln>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44962" y="8078179"/>
            <a:ext cx="685084" cy="1028700"/>
          </a:xfrm>
          <a:prstGeom prst="rect">
            <a:avLst/>
          </a:prstGeom>
          <a:ln>
            <a:noFill/>
          </a:ln>
          <a:effectLst/>
        </p:spPr>
      </p:pic>
      <p:pic>
        <p:nvPicPr>
          <p:cNvPr id="15" name="Picture 14"/>
          <p:cNvPicPr>
            <a:picLocks noChangeAspect="1"/>
          </p:cNvPicPr>
          <p:nvPr/>
        </p:nvPicPr>
        <p:blipFill rotWithShape="1">
          <a:blip r:embed="rId6" cstate="print">
            <a:extLst>
              <a:ext uri="{28A0092B-C50C-407E-A947-70E740481C1C}">
                <a14:useLocalDpi xmlns:a14="http://schemas.microsoft.com/office/drawing/2010/main" val="0"/>
              </a:ext>
            </a:extLst>
          </a:blip>
          <a:srcRect t="15451"/>
          <a:stretch/>
        </p:blipFill>
        <p:spPr>
          <a:xfrm>
            <a:off x="5944905" y="8078179"/>
            <a:ext cx="1828800" cy="1028700"/>
          </a:xfrm>
          <a:prstGeom prst="rect">
            <a:avLst/>
          </a:prstGeom>
          <a:ln>
            <a:noFill/>
          </a:ln>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14937" y="8078179"/>
            <a:ext cx="1545193" cy="1028700"/>
          </a:xfrm>
          <a:prstGeom prst="rect">
            <a:avLst/>
          </a:prstGeom>
          <a:ln>
            <a:noFill/>
          </a:ln>
          <a:effectLst/>
        </p:spPr>
      </p:pic>
      <p:sp>
        <p:nvSpPr>
          <p:cNvPr id="19" name="Subtitle 2"/>
          <p:cNvSpPr txBox="1">
            <a:spLocks/>
          </p:cNvSpPr>
          <p:nvPr/>
        </p:nvSpPr>
        <p:spPr>
          <a:xfrm>
            <a:off x="17140" y="6768296"/>
            <a:ext cx="7740730" cy="1232704"/>
          </a:xfrm>
          <a:prstGeom prst="rect">
            <a:avLst/>
          </a:prstGeom>
          <a:noFill/>
        </p:spPr>
        <p:txBody>
          <a:bodyPr vert="horz" lIns="101882" tIns="50941" rIns="101882" bIns="50941" numCol="2"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Riverland Terrace Rare Waterfront Tidal Creek Lot!</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Only 5 Lots To The Intracoastal Waterway!</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.29 Acres Of High Land In Minimal Flood Zone.</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Just 6 Miles To Downtown Charleston.</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Preliminary Dock Approval And Subdivision.</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Accommodate Any Size Home.</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Very Quiet Heavily Wooded Area With Many Grand Oaks.</a:t>
            </a:r>
          </a:p>
        </p:txBody>
      </p:sp>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05" y="4381500"/>
            <a:ext cx="1828800" cy="1028700"/>
          </a:xfrm>
          <a:prstGeom prst="rect">
            <a:avLst/>
          </a:prstGeom>
          <a:ln>
            <a:noFill/>
          </a:ln>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963705" y="4381500"/>
            <a:ext cx="1828800" cy="1028700"/>
          </a:xfrm>
          <a:prstGeom prst="rect">
            <a:avLst/>
          </a:prstGeom>
          <a:ln>
            <a:noFill/>
          </a:ln>
          <a:effectLst/>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4905" y="4381500"/>
            <a:ext cx="1828800" cy="1028700"/>
          </a:xfrm>
          <a:prstGeom prst="rect">
            <a:avLst/>
          </a:prstGeom>
          <a:ln>
            <a:noFill/>
          </a:ln>
          <a:effectLst/>
        </p:spPr>
      </p:pic>
      <p:pic>
        <p:nvPicPr>
          <p:cNvPr id="20" name="Picture 19"/>
          <p:cNvPicPr>
            <a:picLocks noChangeAspect="1"/>
          </p:cNvPicPr>
          <p:nvPr/>
        </p:nvPicPr>
        <p:blipFill rotWithShape="1">
          <a:blip r:embed="rId11" cstate="print">
            <a:extLst>
              <a:ext uri="{28A0092B-C50C-407E-A947-70E740481C1C}">
                <a14:useLocalDpi xmlns:a14="http://schemas.microsoft.com/office/drawing/2010/main" val="0"/>
              </a:ext>
            </a:extLst>
          </a:blip>
          <a:srcRect t="9388" b="6365"/>
          <a:stretch/>
        </p:blipFill>
        <p:spPr>
          <a:xfrm>
            <a:off x="1982505" y="4381501"/>
            <a:ext cx="1828800" cy="1025720"/>
          </a:xfrm>
          <a:prstGeom prst="rect">
            <a:avLst/>
          </a:prstGeom>
          <a:ln>
            <a:no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14878" y="8078179"/>
            <a:ext cx="1545193" cy="1028699"/>
          </a:xfrm>
          <a:prstGeom prst="rect">
            <a:avLst/>
          </a:prstGeom>
          <a:ln>
            <a:noFill/>
          </a:ln>
          <a:effec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183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Microsoft Sans Serif</vt:lpstr>
      <vt:lpstr>Myriad Pro</vt:lpstr>
      <vt:lpstr>Narkisim</vt:lpstr>
      <vt:lpstr>Office Theme</vt:lpstr>
      <vt:lpstr>2021 Lakeshore Drive Charleston, SC 29412 MLS# 17014944 $358,000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2017-09-20T15:43:02Z</dcterms:modified>
</cp:coreProperties>
</file>