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9144000" cy="10972800"/>
  <p:notesSz cx="6858000" cy="9144000"/>
  <p:defaultTextStyle>
    <a:defPPr>
      <a:defRPr lang="en-US"/>
    </a:defPPr>
    <a:lvl1pPr marL="0" algn="l" defTabSz="1149437" rtl="0" eaLnBrk="1" latinLnBrk="0" hangingPunct="1">
      <a:defRPr sz="2256" kern="1200">
        <a:solidFill>
          <a:schemeClr val="tx1"/>
        </a:solidFill>
        <a:latin typeface="+mn-lt"/>
        <a:ea typeface="+mn-ea"/>
        <a:cs typeface="+mn-cs"/>
      </a:defRPr>
    </a:lvl1pPr>
    <a:lvl2pPr marL="574719" algn="l" defTabSz="1149437" rtl="0" eaLnBrk="1" latinLnBrk="0" hangingPunct="1">
      <a:defRPr sz="2256" kern="1200">
        <a:solidFill>
          <a:schemeClr val="tx1"/>
        </a:solidFill>
        <a:latin typeface="+mn-lt"/>
        <a:ea typeface="+mn-ea"/>
        <a:cs typeface="+mn-cs"/>
      </a:defRPr>
    </a:lvl2pPr>
    <a:lvl3pPr marL="1149437" algn="l" defTabSz="1149437" rtl="0" eaLnBrk="1" latinLnBrk="0" hangingPunct="1">
      <a:defRPr sz="2256" kern="1200">
        <a:solidFill>
          <a:schemeClr val="tx1"/>
        </a:solidFill>
        <a:latin typeface="+mn-lt"/>
        <a:ea typeface="+mn-ea"/>
        <a:cs typeface="+mn-cs"/>
      </a:defRPr>
    </a:lvl3pPr>
    <a:lvl4pPr marL="1724157" algn="l" defTabSz="1149437" rtl="0" eaLnBrk="1" latinLnBrk="0" hangingPunct="1">
      <a:defRPr sz="2256" kern="1200">
        <a:solidFill>
          <a:schemeClr val="tx1"/>
        </a:solidFill>
        <a:latin typeface="+mn-lt"/>
        <a:ea typeface="+mn-ea"/>
        <a:cs typeface="+mn-cs"/>
      </a:defRPr>
    </a:lvl4pPr>
    <a:lvl5pPr marL="2298876" algn="l" defTabSz="1149437" rtl="0" eaLnBrk="1" latinLnBrk="0" hangingPunct="1">
      <a:defRPr sz="2256" kern="1200">
        <a:solidFill>
          <a:schemeClr val="tx1"/>
        </a:solidFill>
        <a:latin typeface="+mn-lt"/>
        <a:ea typeface="+mn-ea"/>
        <a:cs typeface="+mn-cs"/>
      </a:defRPr>
    </a:lvl5pPr>
    <a:lvl6pPr marL="2873594" algn="l" defTabSz="1149437" rtl="0" eaLnBrk="1" latinLnBrk="0" hangingPunct="1">
      <a:defRPr sz="2256" kern="1200">
        <a:solidFill>
          <a:schemeClr val="tx1"/>
        </a:solidFill>
        <a:latin typeface="+mn-lt"/>
        <a:ea typeface="+mn-ea"/>
        <a:cs typeface="+mn-cs"/>
      </a:defRPr>
    </a:lvl6pPr>
    <a:lvl7pPr marL="3448313" algn="l" defTabSz="1149437" rtl="0" eaLnBrk="1" latinLnBrk="0" hangingPunct="1">
      <a:defRPr sz="2256" kern="1200">
        <a:solidFill>
          <a:schemeClr val="tx1"/>
        </a:solidFill>
        <a:latin typeface="+mn-lt"/>
        <a:ea typeface="+mn-ea"/>
        <a:cs typeface="+mn-cs"/>
      </a:defRPr>
    </a:lvl7pPr>
    <a:lvl8pPr marL="4023033" algn="l" defTabSz="1149437" rtl="0" eaLnBrk="1" latinLnBrk="0" hangingPunct="1">
      <a:defRPr sz="2256" kern="1200">
        <a:solidFill>
          <a:schemeClr val="tx1"/>
        </a:solidFill>
        <a:latin typeface="+mn-lt"/>
        <a:ea typeface="+mn-ea"/>
        <a:cs typeface="+mn-cs"/>
      </a:defRPr>
    </a:lvl8pPr>
    <a:lvl9pPr marL="4597751" algn="l" defTabSz="1149437" rtl="0" eaLnBrk="1" latinLnBrk="0" hangingPunct="1">
      <a:defRPr sz="225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56"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9531E"/>
    <a:srgbClr val="EFD9A7"/>
    <a:srgbClr val="BDBE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977" autoAdjust="0"/>
    <p:restoredTop sz="94660"/>
  </p:normalViewPr>
  <p:slideViewPr>
    <p:cSldViewPr>
      <p:cViewPr>
        <p:scale>
          <a:sx n="150" d="100"/>
          <a:sy n="150" d="100"/>
        </p:scale>
        <p:origin x="138" y="-7344"/>
      </p:cViewPr>
      <p:guideLst>
        <p:guide orient="horz" pos="3456"/>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8683"/>
            <a:ext cx="7772400" cy="2352039"/>
          </a:xfrm>
        </p:spPr>
        <p:txBody>
          <a:bodyPr/>
          <a:lstStyle/>
          <a:p>
            <a:r>
              <a:rPr lang="en-US"/>
              <a:t>Click to edit Master title style</a:t>
            </a:r>
          </a:p>
        </p:txBody>
      </p:sp>
      <p:sp>
        <p:nvSpPr>
          <p:cNvPr id="3" name="Subtitle 2"/>
          <p:cNvSpPr>
            <a:spLocks noGrp="1"/>
          </p:cNvSpPr>
          <p:nvPr>
            <p:ph type="subTitle" idx="1"/>
          </p:nvPr>
        </p:nvSpPr>
        <p:spPr>
          <a:xfrm>
            <a:off x="1371600" y="6217920"/>
            <a:ext cx="6400800" cy="280416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39423"/>
            <a:ext cx="2057400" cy="936243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39423"/>
            <a:ext cx="6019800" cy="93624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7051041"/>
            <a:ext cx="7772400" cy="217932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22313" y="4650742"/>
            <a:ext cx="7772400" cy="2400299"/>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60325"/>
            <a:ext cx="4038600" cy="7241541"/>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456181"/>
            <a:ext cx="4040188"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57200" y="3479801"/>
            <a:ext cx="4040188"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2456181"/>
            <a:ext cx="4041774" cy="1023620"/>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645026" y="3479801"/>
            <a:ext cx="4041774" cy="632206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436881"/>
            <a:ext cx="3008313" cy="185928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575050" y="436881"/>
            <a:ext cx="5111751" cy="9364981"/>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2296161"/>
            <a:ext cx="3008313" cy="7505701"/>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7680961"/>
            <a:ext cx="5486400" cy="90678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792288" y="980439"/>
            <a:ext cx="5486400" cy="658368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792288" y="8587742"/>
            <a:ext cx="5486400" cy="1287779"/>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36000" r="-3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39420"/>
            <a:ext cx="8229600" cy="18288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57200" y="2560325"/>
            <a:ext cx="8229600" cy="724154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10170162"/>
            <a:ext cx="2133600" cy="584199"/>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9/1/2020</a:t>
            </a:fld>
            <a:endParaRPr lang="en-US"/>
          </a:p>
        </p:txBody>
      </p:sp>
      <p:sp>
        <p:nvSpPr>
          <p:cNvPr id="5" name="Footer Placeholder 4"/>
          <p:cNvSpPr>
            <a:spLocks noGrp="1"/>
          </p:cNvSpPr>
          <p:nvPr>
            <p:ph type="ftr" sz="quarter" idx="3"/>
          </p:nvPr>
        </p:nvSpPr>
        <p:spPr>
          <a:xfrm>
            <a:off x="3124200" y="10170162"/>
            <a:ext cx="2895600" cy="584199"/>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10170162"/>
            <a:ext cx="2133600" cy="584199"/>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hyperlink" Target="https://vimeo.com/451197160" TargetMode="External"/><Relationship Id="rId3" Type="http://schemas.microsoft.com/office/2007/relationships/hdphoto" Target="../media/hdphoto1.wdp"/><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jpeg"/><Relationship Id="rId2" Type="http://schemas.openxmlformats.org/officeDocument/2006/relationships/image" Target="../media/image2.png"/><Relationship Id="rId16" Type="http://schemas.openxmlformats.org/officeDocument/2006/relationships/image" Target="../media/image15.jpe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5" Type="http://schemas.openxmlformats.org/officeDocument/2006/relationships/image" Target="../media/image14.jpe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extLst>
              <a:ext uri="{BEBA8EAE-BF5A-486C-A8C5-ECC9F3942E4B}">
                <a14:imgProps xmlns:a14="http://schemas.microsoft.com/office/drawing/2010/main">
                  <a14:imgLayer r:embed="rId3">
                    <a14:imgEffect>
                      <a14:artisticBlur/>
                    </a14:imgEffect>
                  </a14:imgLayer>
                </a14:imgProps>
              </a:ext>
            </a:extLst>
          </a:blip>
          <a:srcRect/>
          <a:stretch>
            <a:fillRect l="-30000" r="-30000"/>
          </a:stretch>
        </a:blipFill>
        <a:effectLst/>
      </p:bgPr>
    </p:bg>
    <p:spTree>
      <p:nvGrpSpPr>
        <p:cNvPr id="1" name=""/>
        <p:cNvGrpSpPr/>
        <p:nvPr/>
      </p:nvGrpSpPr>
      <p:grpSpPr>
        <a:xfrm>
          <a:off x="0" y="0"/>
          <a:ext cx="0" cy="0"/>
          <a:chOff x="0" y="0"/>
          <a:chExt cx="0" cy="0"/>
        </a:xfrm>
      </p:grpSpPr>
      <p:sp>
        <p:nvSpPr>
          <p:cNvPr id="18" name="Rectangle 17"/>
          <p:cNvSpPr/>
          <p:nvPr/>
        </p:nvSpPr>
        <p:spPr>
          <a:xfrm>
            <a:off x="685800" y="9525000"/>
            <a:ext cx="778002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4874883" y="10005298"/>
            <a:ext cx="3056227" cy="738664"/>
          </a:xfrm>
          <a:prstGeom prst="rect">
            <a:avLst/>
          </a:prstGeom>
        </p:spPr>
        <p:txBody>
          <a:bodyPr wrap="square">
            <a:spAutoFit/>
          </a:bodyPr>
          <a:lstStyle/>
          <a:p>
            <a:pPr algn="r"/>
            <a:r>
              <a:rPr lang="en-US" sz="1400" dirty="0">
                <a:latin typeface="Gotham Book" pitchFamily="50" charset="0"/>
                <a:cs typeface="Gotham Book" pitchFamily="50" charset="0"/>
              </a:rPr>
              <a:t>The Boulevard Company, LLC</a:t>
            </a:r>
          </a:p>
          <a:p>
            <a:pPr algn="r"/>
            <a:r>
              <a:rPr lang="en-US" sz="1400" dirty="0">
                <a:latin typeface="Gotham Book" pitchFamily="50" charset="0"/>
                <a:cs typeface="Gotham Book" pitchFamily="50" charset="0"/>
              </a:rPr>
              <a:t>806 Johnnie Dodds Blvd Ste 100</a:t>
            </a:r>
          </a:p>
          <a:p>
            <a:pPr algn="r"/>
            <a:r>
              <a:rPr lang="en-US" sz="1400" dirty="0">
                <a:latin typeface="Gotham Book" pitchFamily="50" charset="0"/>
                <a:cs typeface="Gotham Book" pitchFamily="50" charset="0"/>
              </a:rPr>
              <a:t>Mt Pleasant, SC 29464</a:t>
            </a:r>
            <a:endParaRPr lang="en-US" sz="1400" dirty="0">
              <a:latin typeface="Gotham Book"/>
              <a:cs typeface="Gotham Book" pitchFamily="50" charset="0"/>
            </a:endParaRPr>
          </a:p>
        </p:txBody>
      </p:sp>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31110" y="9917430"/>
            <a:ext cx="995480" cy="914400"/>
          </a:xfrm>
          <a:prstGeom prst="rect">
            <a:avLst/>
          </a:prstGeom>
        </p:spPr>
      </p:pic>
      <p:sp>
        <p:nvSpPr>
          <p:cNvPr id="22" name="Rectangle 21"/>
          <p:cNvSpPr/>
          <p:nvPr/>
        </p:nvSpPr>
        <p:spPr>
          <a:xfrm>
            <a:off x="915411" y="9928354"/>
            <a:ext cx="3353707" cy="892552"/>
          </a:xfrm>
          <a:prstGeom prst="rect">
            <a:avLst/>
          </a:prstGeom>
        </p:spPr>
        <p:txBody>
          <a:bodyPr wrap="square">
            <a:spAutoFit/>
          </a:bodyPr>
          <a:lstStyle/>
          <a:p>
            <a:r>
              <a:rPr lang="en-US" sz="2000" b="1" dirty="0">
                <a:latin typeface="Gotham Book" pitchFamily="50" charset="0"/>
                <a:cs typeface="Gotham Book" pitchFamily="50" charset="0"/>
              </a:rPr>
              <a:t>Robin Windham</a:t>
            </a:r>
          </a:p>
          <a:p>
            <a:r>
              <a:rPr lang="en-US" sz="1600" dirty="0">
                <a:latin typeface="Gotham Book"/>
              </a:rPr>
              <a:t>843-991-6672</a:t>
            </a:r>
          </a:p>
          <a:p>
            <a:r>
              <a:rPr lang="en-US" sz="1600" dirty="0">
                <a:latin typeface="Gotham Book"/>
              </a:rPr>
              <a:t>robinwindham67@gmail.com</a:t>
            </a:r>
          </a:p>
        </p:txBody>
      </p:sp>
      <p:pic>
        <p:nvPicPr>
          <p:cNvPr id="19" name="Picture 18"/>
          <p:cNvPicPr>
            <a:picLocks noChangeAspect="1"/>
          </p:cNvPicPr>
          <p:nvPr/>
        </p:nvPicPr>
        <p:blipFill>
          <a:blip r:embed="rId5">
            <a:extLst>
              <a:ext uri="{28A0092B-C50C-407E-A947-70E740481C1C}">
                <a14:useLocalDpi xmlns:a14="http://schemas.microsoft.com/office/drawing/2010/main" val="0"/>
              </a:ext>
            </a:extLst>
          </a:blip>
          <a:srcRect/>
          <a:stretch/>
        </p:blipFill>
        <p:spPr>
          <a:xfrm>
            <a:off x="381958" y="838200"/>
            <a:ext cx="3657599" cy="205579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152400" y="-76200"/>
            <a:ext cx="8839200" cy="923330"/>
          </a:xfrm>
          <a:prstGeom prst="rect">
            <a:avLst/>
          </a:prstGeom>
          <a:noFill/>
        </p:spPr>
        <p:txBody>
          <a:bodyPr wrap="square" rtlCol="0" anchor="t">
            <a:spAutoFit/>
          </a:bodyPr>
          <a:lstStyle/>
          <a:p>
            <a:pPr algn="ctr"/>
            <a:r>
              <a:rPr lang="en-US" sz="5400"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rPr>
              <a:t>Amazing Views and Location</a:t>
            </a:r>
            <a:endParaRPr lang="en-US" sz="3600" i="1" dirty="0">
              <a:ln w="3175">
                <a:noFill/>
              </a:ln>
              <a:solidFill>
                <a:srgbClr val="D9531E"/>
              </a:solidFill>
              <a:effectLst>
                <a:outerShdw blurRad="38100" dist="38100" dir="2700000" algn="tl">
                  <a:srgbClr val="000000">
                    <a:alpha val="43137"/>
                  </a:srgbClr>
                </a:outerShdw>
              </a:effectLst>
              <a:latin typeface="Freestyle Script" panose="030804020302050B0404" pitchFamily="66" charset="0"/>
              <a:cs typeface="Gotham Book" pitchFamily="50" charset="0"/>
            </a:endParaRPr>
          </a:p>
        </p:txBody>
      </p:sp>
      <p:sp>
        <p:nvSpPr>
          <p:cNvPr id="33" name="TextBox 32">
            <a:extLst>
              <a:ext uri="{FF2B5EF4-FFF2-40B4-BE49-F238E27FC236}">
                <a16:creationId xmlns:a16="http://schemas.microsoft.com/office/drawing/2014/main" id="{5A74B01A-BE84-47A3-B03F-2F18A8894673}"/>
              </a:ext>
            </a:extLst>
          </p:cNvPr>
          <p:cNvSpPr txBox="1"/>
          <p:nvPr/>
        </p:nvSpPr>
        <p:spPr>
          <a:xfrm>
            <a:off x="152400" y="2971800"/>
            <a:ext cx="8839200" cy="769441"/>
          </a:xfrm>
          <a:prstGeom prst="rect">
            <a:avLst/>
          </a:prstGeom>
          <a:noFill/>
        </p:spPr>
        <p:txBody>
          <a:bodyPr wrap="square" rtlCol="0" anchor="t">
            <a:spAutoFit/>
          </a:bodyPr>
          <a:lstStyle/>
          <a:p>
            <a:pPr algn="ctr"/>
            <a:r>
              <a:rPr lang="en-US" sz="2400" b="1" dirty="0">
                <a:ln w="3175">
                  <a:noFill/>
                </a:ln>
                <a:solidFill>
                  <a:sysClr val="windowText" lastClr="000000"/>
                </a:solidFill>
                <a:latin typeface="Gotham Book" pitchFamily="50" charset="0"/>
                <a:cs typeface="Gotham Book" pitchFamily="50" charset="0"/>
              </a:rPr>
              <a:t>202 Island Point Court</a:t>
            </a:r>
          </a:p>
          <a:p>
            <a:pPr algn="ctr"/>
            <a:r>
              <a:rPr lang="en-US" sz="2000" dirty="0">
                <a:ln w="3175">
                  <a:noFill/>
                </a:ln>
                <a:solidFill>
                  <a:sysClr val="windowText" lastClr="000000"/>
                </a:solidFill>
                <a:latin typeface="Gotham Book" pitchFamily="50" charset="0"/>
                <a:cs typeface="Gotham Book" pitchFamily="50" charset="0"/>
              </a:rPr>
              <a:t>Belle Hall | Mount Pleasant, SC 29464 | MLS# 20023472 | $1,100,000</a:t>
            </a:r>
          </a:p>
        </p:txBody>
      </p:sp>
      <p:pic>
        <p:nvPicPr>
          <p:cNvPr id="29" name="Picture 28">
            <a:extLst>
              <a:ext uri="{FF2B5EF4-FFF2-40B4-BE49-F238E27FC236}">
                <a16:creationId xmlns:a16="http://schemas.microsoft.com/office/drawing/2014/main" id="{BE172472-8C9D-4563-A20E-04FFEA1D3F9F}"/>
              </a:ext>
            </a:extLst>
          </p:cNvPr>
          <p:cNvPicPr>
            <a:picLocks/>
          </p:cNvPicPr>
          <p:nvPr/>
        </p:nvPicPr>
        <p:blipFill>
          <a:blip r:embed="rId6" cstate="print">
            <a:extLst>
              <a:ext uri="{28A0092B-C50C-407E-A947-70E740481C1C}">
                <a14:useLocalDpi xmlns:a14="http://schemas.microsoft.com/office/drawing/2010/main" val="0"/>
              </a:ext>
            </a:extLst>
          </a:blip>
          <a:srcRect/>
          <a:stretch/>
        </p:blipFill>
        <p:spPr>
          <a:xfrm>
            <a:off x="3886200" y="8780019"/>
            <a:ext cx="1371600" cy="913131"/>
          </a:xfrm>
          <a:prstGeom prst="rect">
            <a:avLst/>
          </a:prstGeom>
          <a:ln>
            <a:noFill/>
          </a:ln>
          <a:effectLst>
            <a:outerShdw blurRad="292100" dist="139700" dir="2700000" algn="tl" rotWithShape="0">
              <a:srgbClr val="333333">
                <a:alpha val="65000"/>
              </a:srgbClr>
            </a:outerShdw>
          </a:effectLst>
        </p:spPr>
      </p:pic>
      <p:pic>
        <p:nvPicPr>
          <p:cNvPr id="34" name="Picture 33">
            <a:extLst>
              <a:ext uri="{FF2B5EF4-FFF2-40B4-BE49-F238E27FC236}">
                <a16:creationId xmlns:a16="http://schemas.microsoft.com/office/drawing/2014/main" id="{E65A7D48-C511-4D41-B585-04D5A8740266}"/>
              </a:ext>
            </a:extLst>
          </p:cNvPr>
          <p:cNvPicPr>
            <a:picLocks/>
          </p:cNvPicPr>
          <p:nvPr/>
        </p:nvPicPr>
        <p:blipFill>
          <a:blip r:embed="rId7" cstate="print">
            <a:extLst>
              <a:ext uri="{28A0092B-C50C-407E-A947-70E740481C1C}">
                <a14:useLocalDpi xmlns:a14="http://schemas.microsoft.com/office/drawing/2010/main" val="0"/>
              </a:ext>
            </a:extLst>
          </a:blip>
          <a:srcRect/>
          <a:stretch/>
        </p:blipFill>
        <p:spPr>
          <a:xfrm>
            <a:off x="169604" y="8779384"/>
            <a:ext cx="1369695" cy="914400"/>
          </a:xfrm>
          <a:prstGeom prst="rect">
            <a:avLst/>
          </a:prstGeom>
          <a:ln>
            <a:noFill/>
          </a:ln>
          <a:effectLst>
            <a:outerShdw blurRad="292100" dist="139700" dir="2700000" algn="tl" rotWithShape="0">
              <a:srgbClr val="333333">
                <a:alpha val="65000"/>
              </a:srgbClr>
            </a:outerShdw>
          </a:effectLst>
        </p:spPr>
      </p:pic>
      <p:pic>
        <p:nvPicPr>
          <p:cNvPr id="35" name="Picture 34">
            <a:extLst>
              <a:ext uri="{FF2B5EF4-FFF2-40B4-BE49-F238E27FC236}">
                <a16:creationId xmlns:a16="http://schemas.microsoft.com/office/drawing/2014/main" id="{A721BEA3-A92D-4B67-A3E5-FA5C1D03A95D}"/>
              </a:ext>
            </a:extLst>
          </p:cNvPr>
          <p:cNvPicPr>
            <a:picLocks/>
          </p:cNvPicPr>
          <p:nvPr/>
        </p:nvPicPr>
        <p:blipFill>
          <a:blip r:embed="rId8" cstate="print">
            <a:extLst>
              <a:ext uri="{28A0092B-C50C-407E-A947-70E740481C1C}">
                <a14:useLocalDpi xmlns:a14="http://schemas.microsoft.com/office/drawing/2010/main" val="0"/>
              </a:ext>
            </a:extLst>
          </a:blip>
          <a:srcRect/>
          <a:stretch/>
        </p:blipFill>
        <p:spPr>
          <a:xfrm>
            <a:off x="7603749" y="8779384"/>
            <a:ext cx="1371600" cy="914400"/>
          </a:xfrm>
          <a:prstGeom prst="rect">
            <a:avLst/>
          </a:prstGeom>
          <a:ln>
            <a:noFill/>
          </a:ln>
          <a:effectLst>
            <a:outerShdw blurRad="292100" dist="139700" dir="2700000" algn="tl" rotWithShape="0">
              <a:srgbClr val="333333">
                <a:alpha val="65000"/>
              </a:srgbClr>
            </a:outerShdw>
          </a:effectLst>
        </p:spPr>
      </p:pic>
      <p:pic>
        <p:nvPicPr>
          <p:cNvPr id="23" name="Picture 22">
            <a:extLst>
              <a:ext uri="{FF2B5EF4-FFF2-40B4-BE49-F238E27FC236}">
                <a16:creationId xmlns:a16="http://schemas.microsoft.com/office/drawing/2014/main" id="{28D20321-40D3-42E8-8873-31C1C426C4CF}"/>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5104441" y="838200"/>
            <a:ext cx="3657600" cy="2055793"/>
          </a:xfrm>
          <a:prstGeom prst="rect">
            <a:avLst/>
          </a:prstGeom>
          <a:ln>
            <a:noFill/>
          </a:ln>
          <a:effectLst>
            <a:outerShdw blurRad="292100" dist="139700" dir="2700000" algn="tl" rotWithShape="0">
              <a:srgbClr val="333333">
                <a:alpha val="65000"/>
              </a:srgbClr>
            </a:outerShdw>
          </a:effectLst>
        </p:spPr>
      </p:pic>
      <p:pic>
        <p:nvPicPr>
          <p:cNvPr id="24" name="Picture 23">
            <a:extLst>
              <a:ext uri="{FF2B5EF4-FFF2-40B4-BE49-F238E27FC236}">
                <a16:creationId xmlns:a16="http://schemas.microsoft.com/office/drawing/2014/main" id="{7E4B2ACE-6600-423D-A0A1-7D8EF345431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76272" y="9917430"/>
            <a:ext cx="731520" cy="914400"/>
          </a:xfrm>
          <a:prstGeom prst="ellipse">
            <a:avLst/>
          </a:prstGeom>
        </p:spPr>
      </p:pic>
      <p:pic>
        <p:nvPicPr>
          <p:cNvPr id="9" name="Picture 8"/>
          <p:cNvPicPr>
            <a:picLocks/>
          </p:cNvPicPr>
          <p:nvPr/>
        </p:nvPicPr>
        <p:blipFill>
          <a:blip r:embed="rId11" cstate="print">
            <a:extLst>
              <a:ext uri="{28A0092B-C50C-407E-A947-70E740481C1C}">
                <a14:useLocalDpi xmlns:a14="http://schemas.microsoft.com/office/drawing/2010/main" val="0"/>
              </a:ext>
            </a:extLst>
          </a:blip>
          <a:srcRect/>
          <a:stretch/>
        </p:blipFill>
        <p:spPr>
          <a:xfrm>
            <a:off x="2028378" y="3886200"/>
            <a:ext cx="1369695" cy="914400"/>
          </a:xfrm>
          <a:prstGeom prst="rect">
            <a:avLst/>
          </a:prstGeom>
          <a:ln>
            <a:noFill/>
          </a:ln>
          <a:effectLst>
            <a:outerShdw blurRad="292100" dist="139700" dir="2700000" algn="tl" rotWithShape="0">
              <a:srgbClr val="333333">
                <a:alpha val="65000"/>
              </a:srgbClr>
            </a:outerShdw>
          </a:effectLst>
        </p:spPr>
      </p:pic>
      <p:pic>
        <p:nvPicPr>
          <p:cNvPr id="25" name="Picture 24">
            <a:extLst>
              <a:ext uri="{FF2B5EF4-FFF2-40B4-BE49-F238E27FC236}">
                <a16:creationId xmlns:a16="http://schemas.microsoft.com/office/drawing/2014/main" id="{F7913B76-1D1A-4ED9-BE44-74A04390E2D0}"/>
              </a:ext>
            </a:extLst>
          </p:cNvPr>
          <p:cNvPicPr>
            <a:picLocks/>
          </p:cNvPicPr>
          <p:nvPr/>
        </p:nvPicPr>
        <p:blipFill>
          <a:blip r:embed="rId12" cstate="print">
            <a:extLst>
              <a:ext uri="{28A0092B-C50C-407E-A947-70E740481C1C}">
                <a14:useLocalDpi xmlns:a14="http://schemas.microsoft.com/office/drawing/2010/main" val="0"/>
              </a:ext>
            </a:extLst>
          </a:blip>
          <a:srcRect/>
          <a:stretch/>
        </p:blipFill>
        <p:spPr>
          <a:xfrm>
            <a:off x="169604" y="3886200"/>
            <a:ext cx="1369695" cy="914400"/>
          </a:xfrm>
          <a:prstGeom prst="rect">
            <a:avLst/>
          </a:prstGeom>
          <a:ln>
            <a:noFill/>
          </a:ln>
          <a:effectLst>
            <a:outerShdw blurRad="292100" dist="139700" dir="2700000" algn="tl" rotWithShape="0">
              <a:srgbClr val="333333">
                <a:alpha val="65000"/>
              </a:srgbClr>
            </a:outerShdw>
          </a:effectLst>
        </p:spPr>
      </p:pic>
      <p:pic>
        <p:nvPicPr>
          <p:cNvPr id="26" name="Picture 25">
            <a:extLst>
              <a:ext uri="{FF2B5EF4-FFF2-40B4-BE49-F238E27FC236}">
                <a16:creationId xmlns:a16="http://schemas.microsoft.com/office/drawing/2014/main" id="{2C5A4344-169D-4441-97E4-256A3D9408C3}"/>
              </a:ext>
            </a:extLst>
          </p:cNvPr>
          <p:cNvPicPr>
            <a:picLocks/>
          </p:cNvPicPr>
          <p:nvPr/>
        </p:nvPicPr>
        <p:blipFill>
          <a:blip r:embed="rId13" cstate="print">
            <a:extLst>
              <a:ext uri="{28A0092B-C50C-407E-A947-70E740481C1C}">
                <a14:useLocalDpi xmlns:a14="http://schemas.microsoft.com/office/drawing/2010/main" val="0"/>
              </a:ext>
            </a:extLst>
          </a:blip>
          <a:srcRect/>
          <a:stretch/>
        </p:blipFill>
        <p:spPr>
          <a:xfrm>
            <a:off x="7604701" y="3886200"/>
            <a:ext cx="1369695" cy="914400"/>
          </a:xfrm>
          <a:prstGeom prst="rect">
            <a:avLst/>
          </a:prstGeom>
          <a:ln>
            <a:noFill/>
          </a:ln>
          <a:effectLst>
            <a:outerShdw blurRad="292100" dist="139700" dir="2700000" algn="tl" rotWithShape="0">
              <a:srgbClr val="333333">
                <a:alpha val="65000"/>
              </a:srgbClr>
            </a:outerShdw>
          </a:effectLst>
        </p:spPr>
      </p:pic>
      <p:pic>
        <p:nvPicPr>
          <p:cNvPr id="27" name="Picture 26">
            <a:extLst>
              <a:ext uri="{FF2B5EF4-FFF2-40B4-BE49-F238E27FC236}">
                <a16:creationId xmlns:a16="http://schemas.microsoft.com/office/drawing/2014/main" id="{AB486D9A-C8DB-4CB4-92DB-34125FE73E68}"/>
              </a:ext>
            </a:extLst>
          </p:cNvPr>
          <p:cNvPicPr>
            <a:picLocks/>
          </p:cNvPicPr>
          <p:nvPr/>
        </p:nvPicPr>
        <p:blipFill>
          <a:blip r:embed="rId14" cstate="print">
            <a:extLst>
              <a:ext uri="{28A0092B-C50C-407E-A947-70E740481C1C}">
                <a14:useLocalDpi xmlns:a14="http://schemas.microsoft.com/office/drawing/2010/main" val="0"/>
              </a:ext>
            </a:extLst>
          </a:blip>
          <a:srcRect/>
          <a:stretch/>
        </p:blipFill>
        <p:spPr>
          <a:xfrm>
            <a:off x="5744974" y="3886200"/>
            <a:ext cx="1371600" cy="914400"/>
          </a:xfrm>
          <a:prstGeom prst="rect">
            <a:avLst/>
          </a:prstGeom>
          <a:ln>
            <a:noFill/>
          </a:ln>
          <a:effectLst>
            <a:outerShdw blurRad="292100" dist="139700" dir="2700000" algn="tl" rotWithShape="0">
              <a:srgbClr val="333333">
                <a:alpha val="65000"/>
              </a:srgbClr>
            </a:outerShdw>
          </a:effectLst>
        </p:spPr>
      </p:pic>
      <p:pic>
        <p:nvPicPr>
          <p:cNvPr id="28" name="Picture 27">
            <a:extLst>
              <a:ext uri="{FF2B5EF4-FFF2-40B4-BE49-F238E27FC236}">
                <a16:creationId xmlns:a16="http://schemas.microsoft.com/office/drawing/2014/main" id="{7AA6503B-21F6-4B95-8EFF-A10C509C9F3F}"/>
              </a:ext>
            </a:extLst>
          </p:cNvPr>
          <p:cNvPicPr>
            <a:picLocks/>
          </p:cNvPicPr>
          <p:nvPr/>
        </p:nvPicPr>
        <p:blipFill>
          <a:blip r:embed="rId15" cstate="print">
            <a:extLst>
              <a:ext uri="{28A0092B-C50C-407E-A947-70E740481C1C}">
                <a14:useLocalDpi xmlns:a14="http://schemas.microsoft.com/office/drawing/2010/main" val="0"/>
              </a:ext>
            </a:extLst>
          </a:blip>
          <a:srcRect/>
          <a:stretch/>
        </p:blipFill>
        <p:spPr>
          <a:xfrm>
            <a:off x="2028855" y="8780337"/>
            <a:ext cx="1368742" cy="912495"/>
          </a:xfrm>
          <a:prstGeom prst="rect">
            <a:avLst/>
          </a:prstGeom>
          <a:ln>
            <a:noFill/>
          </a:ln>
          <a:effectLst>
            <a:outerShdw blurRad="292100" dist="139700" dir="2700000" algn="tl" rotWithShape="0">
              <a:srgbClr val="333333">
                <a:alpha val="65000"/>
              </a:srgbClr>
            </a:outerShdw>
          </a:effectLst>
        </p:spPr>
      </p:pic>
      <p:pic>
        <p:nvPicPr>
          <p:cNvPr id="30" name="Picture 29">
            <a:extLst>
              <a:ext uri="{FF2B5EF4-FFF2-40B4-BE49-F238E27FC236}">
                <a16:creationId xmlns:a16="http://schemas.microsoft.com/office/drawing/2014/main" id="{26C49DC8-6940-4F26-B060-B86CC7528DF7}"/>
              </a:ext>
            </a:extLst>
          </p:cNvPr>
          <p:cNvPicPr>
            <a:picLocks/>
          </p:cNvPicPr>
          <p:nvPr/>
        </p:nvPicPr>
        <p:blipFill>
          <a:blip r:embed="rId16" cstate="print">
            <a:extLst>
              <a:ext uri="{28A0092B-C50C-407E-A947-70E740481C1C}">
                <a14:useLocalDpi xmlns:a14="http://schemas.microsoft.com/office/drawing/2010/main" val="0"/>
              </a:ext>
            </a:extLst>
          </a:blip>
          <a:srcRect/>
          <a:stretch/>
        </p:blipFill>
        <p:spPr>
          <a:xfrm>
            <a:off x="5745926" y="8779384"/>
            <a:ext cx="1369695" cy="914400"/>
          </a:xfrm>
          <a:prstGeom prst="rect">
            <a:avLst/>
          </a:prstGeom>
          <a:ln>
            <a:noFill/>
          </a:ln>
          <a:effectLst>
            <a:outerShdw blurRad="292100" dist="139700" dir="2700000" algn="tl" rotWithShape="0">
              <a:srgbClr val="333333">
                <a:alpha val="65000"/>
              </a:srgbClr>
            </a:outerShdw>
          </a:effectLst>
        </p:spPr>
      </p:pic>
      <p:pic>
        <p:nvPicPr>
          <p:cNvPr id="31" name="Picture 30">
            <a:extLst>
              <a:ext uri="{FF2B5EF4-FFF2-40B4-BE49-F238E27FC236}">
                <a16:creationId xmlns:a16="http://schemas.microsoft.com/office/drawing/2014/main" id="{5B5C101B-2007-44A1-A8AD-FAD6D53E2C83}"/>
              </a:ext>
            </a:extLst>
          </p:cNvPr>
          <p:cNvPicPr>
            <a:picLocks/>
          </p:cNvPicPr>
          <p:nvPr/>
        </p:nvPicPr>
        <p:blipFill>
          <a:blip r:embed="rId17" cstate="print">
            <a:extLst>
              <a:ext uri="{28A0092B-C50C-407E-A947-70E740481C1C}">
                <a14:useLocalDpi xmlns:a14="http://schemas.microsoft.com/office/drawing/2010/main" val="0"/>
              </a:ext>
            </a:extLst>
          </a:blip>
          <a:srcRect/>
          <a:stretch/>
        </p:blipFill>
        <p:spPr>
          <a:xfrm>
            <a:off x="3886676" y="3886518"/>
            <a:ext cx="1370647" cy="913764"/>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6D73979C-C6A9-4D0D-B3A4-89370BDAFFAB}"/>
              </a:ext>
            </a:extLst>
          </p:cNvPr>
          <p:cNvSpPr/>
          <p:nvPr/>
        </p:nvSpPr>
        <p:spPr>
          <a:xfrm>
            <a:off x="0" y="4912714"/>
            <a:ext cx="9144000" cy="3754874"/>
          </a:xfrm>
          <a:prstGeom prst="rect">
            <a:avLst/>
          </a:prstGeom>
        </p:spPr>
        <p:txBody>
          <a:bodyPr wrap="square" anchor="ctr">
            <a:spAutoFit/>
          </a:bodyPr>
          <a:lstStyle/>
          <a:p>
            <a:pPr algn="ctr"/>
            <a:r>
              <a:rPr lang="en-US" sz="1400" dirty="0">
                <a:latin typeface="Gotham Book" pitchFamily="50" charset="0"/>
                <a:cs typeface="Gotham Book" pitchFamily="50" charset="0"/>
              </a:rPr>
              <a:t>Timeless Elegance and stunning views from almost every room in the house! Welcome to The Island at Belle Hall Plantation and this classic southern home designed by award-winning designer Hilton </a:t>
            </a:r>
            <a:r>
              <a:rPr lang="en-US" sz="1400" dirty="0" err="1">
                <a:latin typeface="Gotham Book" pitchFamily="50" charset="0"/>
                <a:cs typeface="Gotham Book" pitchFamily="50" charset="0"/>
              </a:rPr>
              <a:t>Googe</a:t>
            </a:r>
            <a:r>
              <a:rPr lang="en-US" sz="1400" dirty="0">
                <a:latin typeface="Gotham Book" pitchFamily="50" charset="0"/>
                <a:cs typeface="Gotham Book" pitchFamily="50" charset="0"/>
              </a:rPr>
              <a:t>. Graciously situated on over half an acre to soak in the expansive views of the Lowcountry marshes and Wando River. This well built home has been exceptionally maintained by its one owner. Enter the vaulted foyer into the large family room complete with gas fireplace and built-ins and see the amazing views through large windows and </a:t>
            </a:r>
            <a:r>
              <a:rPr lang="en-US" sz="1400" dirty="0" err="1">
                <a:latin typeface="Gotham Book" pitchFamily="50" charset="0"/>
                <a:cs typeface="Gotham Book" pitchFamily="50" charset="0"/>
              </a:rPr>
              <a:t>french</a:t>
            </a:r>
            <a:r>
              <a:rPr lang="en-US" sz="1400" dirty="0">
                <a:latin typeface="Gotham Book" pitchFamily="50" charset="0"/>
                <a:cs typeface="Gotham Book" pitchFamily="50" charset="0"/>
              </a:rPr>
              <a:t> doors. The well appointed kitchen is equipped with a Counter Depth SUBZERO Refrigerator, Double </a:t>
            </a:r>
            <a:r>
              <a:rPr lang="en-US" sz="1400" dirty="0" err="1">
                <a:latin typeface="Gotham Book" pitchFamily="50" charset="0"/>
                <a:cs typeface="Gotham Book" pitchFamily="50" charset="0"/>
              </a:rPr>
              <a:t>Dacor</a:t>
            </a:r>
            <a:r>
              <a:rPr lang="en-US" sz="1400" dirty="0">
                <a:latin typeface="Gotham Book" pitchFamily="50" charset="0"/>
                <a:cs typeface="Gotham Book" pitchFamily="50" charset="0"/>
              </a:rPr>
              <a:t> Wall ovens, a five-burner gas </a:t>
            </a:r>
            <a:r>
              <a:rPr lang="en-US" sz="1400" dirty="0" err="1">
                <a:latin typeface="Gotham Book" pitchFamily="50" charset="0"/>
                <a:cs typeface="Gotham Book" pitchFamily="50" charset="0"/>
              </a:rPr>
              <a:t>Dacor</a:t>
            </a:r>
            <a:r>
              <a:rPr lang="en-US" sz="1400" dirty="0">
                <a:latin typeface="Gotham Book" pitchFamily="50" charset="0"/>
                <a:cs typeface="Gotham Book" pitchFamily="50" charset="0"/>
              </a:rPr>
              <a:t> Cooktop, Bosch Dishwasher, stainless steel sink and plenty of cabinet space. Just off the kitchen is a Wet Bar for entertaining and a cozy sitting area to relax with your guests. There are two open decks and a large screened porch across the back of the home as well as a very spacious, 2200 </a:t>
            </a:r>
            <a:r>
              <a:rPr lang="en-US" sz="1400" dirty="0" err="1">
                <a:latin typeface="Gotham Book" pitchFamily="50" charset="0"/>
                <a:cs typeface="Gotham Book" pitchFamily="50" charset="0"/>
              </a:rPr>
              <a:t>sq</a:t>
            </a:r>
            <a:r>
              <a:rPr lang="en-US" sz="1400" dirty="0">
                <a:latin typeface="Gotham Book" pitchFamily="50" charset="0"/>
                <a:cs typeface="Gotham Book" pitchFamily="50" charset="0"/>
              </a:rPr>
              <a:t> ft, 3 car garage and extensive driveway space. First floor Master </a:t>
            </a:r>
            <a:r>
              <a:rPr lang="en-US" sz="1400" dirty="0" err="1">
                <a:latin typeface="Gotham Book" pitchFamily="50" charset="0"/>
                <a:cs typeface="Gotham Book" pitchFamily="50" charset="0"/>
              </a:rPr>
              <a:t>ensuite</a:t>
            </a:r>
            <a:r>
              <a:rPr lang="en-US" sz="1400" dirty="0">
                <a:latin typeface="Gotham Book" pitchFamily="50" charset="0"/>
                <a:cs typeface="Gotham Book" pitchFamily="50" charset="0"/>
              </a:rPr>
              <a:t> includes jetted tub, tiled shower and vanity with dual sinks.</a:t>
            </a:r>
          </a:p>
          <a:p>
            <a:pPr algn="ctr"/>
            <a:r>
              <a:rPr lang="en-US" sz="1400" dirty="0">
                <a:latin typeface="Gotham Book" pitchFamily="50" charset="0"/>
                <a:cs typeface="Gotham Book" pitchFamily="50" charset="0"/>
              </a:rPr>
              <a:t>New Roof in 2016, New 3 1/2 ton and 2 1/2 ton HVAC in 2018 as well as new ductwork in attic. Exterior painted in 2019. Underground electric fence for two dogs in place. Large, custom built fire pit and outdoor entertaining area with beautiful tabby concrete patio to enjoy an evening with friends and family.</a:t>
            </a:r>
          </a:p>
          <a:p>
            <a:pPr algn="ctr"/>
            <a:r>
              <a:rPr lang="en-US" sz="1400" dirty="0">
                <a:latin typeface="Gotham Book" pitchFamily="50" charset="0"/>
                <a:cs typeface="Gotham Book" pitchFamily="50" charset="0"/>
              </a:rPr>
              <a:t>Belle Hall amenities include an Olympic pool, Tennis Courts, Clubhouse, a playground, parks and walking/jogging trails.</a:t>
            </a:r>
          </a:p>
          <a:p>
            <a:pPr algn="ctr"/>
            <a:r>
              <a:rPr lang="en-US" sz="1400" dirty="0">
                <a:latin typeface="Gotham Book" pitchFamily="50" charset="0"/>
                <a:cs typeface="Gotham Book" pitchFamily="50" charset="0"/>
              </a:rPr>
              <a:t>Located right off of 1-526 with shopping nearby including Chick-Fil-A, Starbucks, grocery store, retail stores and restaurants. 20 minutes to downtown Charleston and the airport.</a:t>
            </a:r>
            <a:endParaRPr lang="en-US" sz="1400" i="1" dirty="0">
              <a:latin typeface="Gotham Book" pitchFamily="50" charset="0"/>
            </a:endParaRPr>
          </a:p>
          <a:p>
            <a:pPr algn="ctr"/>
            <a:r>
              <a:rPr lang="en-US" sz="1400" i="1" dirty="0">
                <a:latin typeface="Gotham Book" pitchFamily="50" charset="0"/>
              </a:rPr>
              <a:t>Video Tour: </a:t>
            </a:r>
            <a:r>
              <a:rPr lang="en-US" sz="1400" i="1" dirty="0">
                <a:latin typeface="Gotham Book" pitchFamily="50" charset="0"/>
                <a:hlinkClick r:id="rId18">
                  <a:extLst>
                    <a:ext uri="{A12FA001-AC4F-418D-AE19-62706E023703}">
                      <ahyp:hlinkClr xmlns:ahyp="http://schemas.microsoft.com/office/drawing/2018/hyperlinkcolor" val="tx"/>
                    </a:ext>
                  </a:extLst>
                </a:hlinkClick>
              </a:rPr>
              <a:t>https://vimeo.com/451197160</a:t>
            </a:r>
            <a:r>
              <a:rPr lang="en-US" sz="1400" i="1" dirty="0">
                <a:latin typeface="Gotham Book" pitchFamily="50" charset="0"/>
              </a:rPr>
              <a:t> </a:t>
            </a:r>
            <a:endParaRPr lang="en-US" sz="1400" i="1" dirty="0"/>
          </a:p>
        </p:txBody>
      </p:sp>
    </p:spTree>
    <p:extLst>
      <p:ext uri="{BB962C8B-B14F-4D97-AF65-F5344CB8AC3E}">
        <p14:creationId xmlns:p14="http://schemas.microsoft.com/office/powerpoint/2010/main" val="31666475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374</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Freestyle Script</vt:lpstr>
      <vt:lpstr>Gotham Book</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56</cp:revision>
  <dcterms:created xsi:type="dcterms:W3CDTF">2006-08-16T00:00:00Z</dcterms:created>
  <dcterms:modified xsi:type="dcterms:W3CDTF">2020-09-01T15:10:38Z</dcterms:modified>
</cp:coreProperties>
</file>