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92" y="60"/>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6/28/2016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6/28/2016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6/28/2016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6/28/2016</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32" y="3090402"/>
            <a:ext cx="7315200" cy="795798"/>
          </a:xfrm>
        </p:spPr>
        <p:txBody>
          <a:bodyPr anchor="ctr">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tx1"/>
                </a:solidFill>
                <a:effectLst>
                  <a:outerShdw blurRad="50800" dist="38100" dir="5400000" algn="t" rotWithShape="0">
                    <a:prstClr val="black">
                      <a:alpha val="40000"/>
                    </a:prstClr>
                  </a:outerShdw>
                </a:effectLst>
                <a:latin typeface="Trebuchet MS" panose="020B0603020202020204" pitchFamily="34" charset="0"/>
              </a:rPr>
              <a:t>2035 Asher </a:t>
            </a:r>
            <a:r>
              <a:rPr lang="en-US" sz="2400" cap="none" dirty="0" smtClean="0">
                <a:ln w="10541" cmpd="sng">
                  <a:noFill/>
                  <a:prstDash val="solid"/>
                </a:ln>
                <a:solidFill>
                  <a:schemeClr val="tx1"/>
                </a:solidFill>
                <a:effectLst>
                  <a:outerShdw blurRad="50800" dist="38100" dir="5400000" algn="t" rotWithShape="0">
                    <a:prstClr val="black">
                      <a:alpha val="40000"/>
                    </a:prstClr>
                  </a:outerShdw>
                </a:effectLst>
                <a:latin typeface="Trebuchet MS" panose="020B0603020202020204" pitchFamily="34" charset="0"/>
              </a:rPr>
              <a:t>Loop</a:t>
            </a:r>
            <a:br>
              <a:rPr lang="en-US" sz="2400" cap="none" dirty="0" smtClean="0">
                <a:ln w="10541" cmpd="sng">
                  <a:noFill/>
                  <a:prstDash val="solid"/>
                </a:ln>
                <a:solidFill>
                  <a:schemeClr val="tx1"/>
                </a:solidFill>
                <a:effectLst>
                  <a:outerShdw blurRad="50800" dist="38100" dir="5400000" algn="t" rotWithShape="0">
                    <a:prstClr val="black">
                      <a:alpha val="40000"/>
                    </a:prstClr>
                  </a:outerShdw>
                </a:effectLst>
                <a:latin typeface="Trebuchet MS" panose="020B0603020202020204" pitchFamily="34" charset="0"/>
              </a:rPr>
            </a:br>
            <a:r>
              <a:rPr lang="en-US" sz="1800" cap="none" dirty="0" smtClean="0">
                <a:ln w="10541" cmpd="sng">
                  <a:noFill/>
                  <a:prstDash val="solid"/>
                </a:ln>
                <a:solidFill>
                  <a:schemeClr val="tx1"/>
                </a:solidFill>
                <a:effectLst>
                  <a:outerShdw blurRad="50800" dist="38100" dir="5400000" algn="t" rotWithShape="0">
                    <a:prstClr val="black">
                      <a:alpha val="40000"/>
                    </a:prstClr>
                  </a:outerShdw>
                </a:effectLst>
                <a:latin typeface="Trebuchet MS" panose="020B0603020202020204" pitchFamily="34" charset="0"/>
              </a:rPr>
              <a:t>Summerville</a:t>
            </a:r>
            <a:r>
              <a:rPr lang="en-US" sz="1800" cap="none" dirty="0">
                <a:ln w="10541" cmpd="sng">
                  <a:noFill/>
                  <a:prstDash val="solid"/>
                </a:ln>
                <a:solidFill>
                  <a:schemeClr val="tx1"/>
                </a:solidFill>
                <a:effectLst>
                  <a:outerShdw blurRad="50800" dist="38100" dir="5400000" algn="t" rotWithShape="0">
                    <a:prstClr val="black">
                      <a:alpha val="40000"/>
                    </a:prstClr>
                  </a:outerShdw>
                </a:effectLst>
                <a:latin typeface="Trebuchet MS" panose="020B0603020202020204" pitchFamily="34" charset="0"/>
              </a:rPr>
              <a:t>, SC </a:t>
            </a:r>
            <a:r>
              <a:rPr lang="en-US" sz="1800" cap="none" dirty="0" smtClean="0">
                <a:ln w="10541" cmpd="sng">
                  <a:noFill/>
                  <a:prstDash val="solid"/>
                </a:ln>
                <a:solidFill>
                  <a:schemeClr val="tx1"/>
                </a:solidFill>
                <a:effectLst>
                  <a:outerShdw blurRad="50800" dist="38100" dir="5400000" algn="t" rotWithShape="0">
                    <a:prstClr val="black">
                      <a:alpha val="40000"/>
                    </a:prstClr>
                  </a:outerShdw>
                </a:effectLst>
                <a:latin typeface="Trebuchet MS" panose="020B0603020202020204" pitchFamily="34" charset="0"/>
              </a:rPr>
              <a:t>29485 </a:t>
            </a:r>
            <a:r>
              <a:rPr lang="en-US" sz="1800" cap="none" dirty="0">
                <a:ln w="10541" cmpd="sng">
                  <a:noFill/>
                  <a:prstDash val="solid"/>
                </a:ln>
                <a:solidFill>
                  <a:schemeClr val="tx1"/>
                </a:solidFill>
                <a:effectLst>
                  <a:outerShdw blurRad="50800" dist="38100" dir="5400000" algn="t" rotWithShape="0">
                    <a:prstClr val="black">
                      <a:alpha val="40000"/>
                    </a:prstClr>
                  </a:outerShdw>
                </a:effectLst>
                <a:latin typeface="Trebuchet MS" panose="020B0603020202020204" pitchFamily="34" charset="0"/>
              </a:rPr>
              <a:t>~ MLS# </a:t>
            </a:r>
            <a:r>
              <a:rPr lang="en-US" sz="1800" cap="none" dirty="0" smtClean="0">
                <a:ln w="10541" cmpd="sng">
                  <a:noFill/>
                  <a:prstDash val="solid"/>
                </a:ln>
                <a:solidFill>
                  <a:schemeClr val="tx1"/>
                </a:solidFill>
                <a:effectLst>
                  <a:outerShdw blurRad="50800" dist="38100" dir="5400000" algn="t" rotWithShape="0">
                    <a:prstClr val="black">
                      <a:alpha val="40000"/>
                    </a:prstClr>
                  </a:outerShdw>
                </a:effectLst>
                <a:latin typeface="Trebuchet MS" panose="020B0603020202020204" pitchFamily="34" charset="0"/>
              </a:rPr>
              <a:t>16015848 ~ </a:t>
            </a:r>
            <a:r>
              <a:rPr lang="en-US" sz="1800" cap="none" dirty="0">
                <a:ln w="10541" cmpd="sng">
                  <a:noFill/>
                  <a:prstDash val="solid"/>
                </a:ln>
                <a:solidFill>
                  <a:schemeClr val="tx1"/>
                </a:solidFill>
                <a:effectLst>
                  <a:outerShdw blurRad="50800" dist="38100" dir="5400000" algn="t" rotWithShape="0">
                    <a:prstClr val="black">
                      <a:alpha val="40000"/>
                    </a:prstClr>
                  </a:outerShdw>
                </a:effectLst>
                <a:latin typeface="Trebuchet MS" panose="020B0603020202020204" pitchFamily="34" charset="0"/>
              </a:rPr>
              <a:t>$225,000</a:t>
            </a:r>
          </a:p>
        </p:txBody>
      </p:sp>
      <p:sp>
        <p:nvSpPr>
          <p:cNvPr id="3" name="Subtitle 2"/>
          <p:cNvSpPr>
            <a:spLocks noGrp="1"/>
          </p:cNvSpPr>
          <p:nvPr>
            <p:ph type="subTitle" idx="1"/>
          </p:nvPr>
        </p:nvSpPr>
        <p:spPr>
          <a:xfrm>
            <a:off x="0" y="4972185"/>
            <a:ext cx="7312416" cy="2653448"/>
          </a:xfrm>
        </p:spPr>
        <p:txBody>
          <a:bodyPr anchor="ctr">
            <a:noAutofit/>
          </a:bodyPr>
          <a:lstStyle/>
          <a:p>
            <a:r>
              <a:rPr lang="en-US" sz="1400" dirty="0">
                <a:effectLst>
                  <a:outerShdw blurRad="38100" dist="38100" dir="2700000" algn="tl">
                    <a:srgbClr val="000000">
                      <a:alpha val="43137"/>
                    </a:srgbClr>
                  </a:outerShdw>
                </a:effectLst>
                <a:latin typeface="Trebuchet MS" panose="020B0603020202020204" pitchFamily="34" charset="0"/>
              </a:rPr>
              <a:t>Welcome to this lovely 2 story home on a quaint street in the desirable Legend Oak Community! It is located in the highly rated Dorchester District 2 schools and walking distance to the elementary school. Upon entering you will find an open, flowing floor plan that is perfect for family gatherings or entertaining! The spacious, open kitchen views the ample eat in and the family room. There is a gas fireplace, warm wood floors and also a screened rear patio. The garage has a conversion that can be for the children to play, a home office or an in law </a:t>
            </a:r>
            <a:r>
              <a:rPr lang="en-US" sz="1400" dirty="0" err="1">
                <a:effectLst>
                  <a:outerShdw blurRad="38100" dist="38100" dir="2700000" algn="tl">
                    <a:srgbClr val="000000">
                      <a:alpha val="43137"/>
                    </a:srgbClr>
                  </a:outerShdw>
                </a:effectLst>
                <a:latin typeface="Trebuchet MS" panose="020B0603020202020204" pitchFamily="34" charset="0"/>
              </a:rPr>
              <a:t>suite.Upstairs</a:t>
            </a:r>
            <a:r>
              <a:rPr lang="en-US" sz="1400" dirty="0">
                <a:effectLst>
                  <a:outerShdw blurRad="38100" dist="38100" dir="2700000" algn="tl">
                    <a:srgbClr val="000000">
                      <a:alpha val="43137"/>
                    </a:srgbClr>
                  </a:outerShdw>
                </a:effectLst>
                <a:latin typeface="Trebuchet MS" panose="020B0603020202020204" pitchFamily="34" charset="0"/>
              </a:rPr>
              <a:t> you will find a large master bed room with an over sized tray ceiling, large bath with dual vanities, garden tub and a stand up shower. There is a huge FROG / Bedroom, 2 nice sized bedrooms and full bath. This is a must see home.</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335" y="793286"/>
            <a:ext cx="3446387" cy="2286454"/>
          </a:xfrm>
          <a:prstGeom prst="rect">
            <a:avLst/>
          </a:prstGeom>
          <a:ln w="28575">
            <a:noFill/>
          </a:ln>
        </p:spPr>
      </p:pic>
      <p:sp>
        <p:nvSpPr>
          <p:cNvPr id="17" name="Rectangle 16"/>
          <p:cNvSpPr/>
          <p:nvPr/>
        </p:nvSpPr>
        <p:spPr>
          <a:xfrm>
            <a:off x="2089785" y="8859411"/>
            <a:ext cx="3137694" cy="1077218"/>
          </a:xfrm>
          <a:prstGeom prst="rect">
            <a:avLst/>
          </a:prstGeom>
        </p:spPr>
        <p:txBody>
          <a:bodyPr wrap="square">
            <a:spAutoFit/>
          </a:bodyPr>
          <a:lstStyle/>
          <a:p>
            <a:pPr algn="ctr"/>
            <a:r>
              <a:rPr lang="en-US" dirty="0" smtClean="0">
                <a:latin typeface="Trebuchet MS" panose="020B0603020202020204" pitchFamily="34" charset="0"/>
              </a:rPr>
              <a:t>Christopher McCormick</a:t>
            </a:r>
            <a:endParaRPr lang="en-US" dirty="0">
              <a:latin typeface="Trebuchet MS" panose="020B0603020202020204" pitchFamily="34" charset="0"/>
            </a:endParaRPr>
          </a:p>
          <a:p>
            <a:pPr algn="ctr"/>
            <a:endParaRPr lang="en-US" sz="1100" dirty="0" smtClean="0">
              <a:latin typeface="Trebuchet MS" panose="020B0603020202020204" pitchFamily="34" charset="0"/>
            </a:endParaRPr>
          </a:p>
          <a:p>
            <a:pPr algn="ctr"/>
            <a:r>
              <a:rPr lang="en-US" sz="1100" dirty="0" smtClean="0">
                <a:latin typeface="Trebuchet MS" panose="020B0603020202020204" pitchFamily="34" charset="0"/>
              </a:rPr>
              <a:t>Office </a:t>
            </a:r>
            <a:r>
              <a:rPr lang="en-US" sz="1100" dirty="0">
                <a:latin typeface="Trebuchet MS" panose="020B0603020202020204" pitchFamily="34" charset="0"/>
              </a:rPr>
              <a:t>- 843-974-6200</a:t>
            </a:r>
          </a:p>
          <a:p>
            <a:pPr algn="ctr"/>
            <a:r>
              <a:rPr lang="en-US" sz="1100" dirty="0">
                <a:latin typeface="Trebuchet MS" panose="020B0603020202020204" pitchFamily="34" charset="0"/>
              </a:rPr>
              <a:t>Cell - </a:t>
            </a:r>
            <a:r>
              <a:rPr lang="en-US" sz="1100" dirty="0" smtClean="0">
                <a:latin typeface="Trebuchet MS" panose="020B0603020202020204" pitchFamily="34" charset="0"/>
              </a:rPr>
              <a:t>843-224-3204</a:t>
            </a:r>
          </a:p>
          <a:p>
            <a:pPr algn="ctr"/>
            <a:r>
              <a:rPr lang="en-US" sz="1100" dirty="0" smtClean="0">
                <a:latin typeface="Trebuchet MS" panose="020B0603020202020204" pitchFamily="34" charset="0"/>
              </a:rPr>
              <a:t>cjmccormick@carolinaone.com</a:t>
            </a:r>
            <a:endParaRPr lang="en-US" sz="1100" dirty="0">
              <a:latin typeface="Trebuchet MS" panose="020B0603020202020204" pitchFamily="34" charset="0"/>
            </a:endParaRPr>
          </a:p>
        </p:txBody>
      </p:sp>
      <p:grpSp>
        <p:nvGrpSpPr>
          <p:cNvPr id="23" name="Group 22"/>
          <p:cNvGrpSpPr/>
          <p:nvPr/>
        </p:nvGrpSpPr>
        <p:grpSpPr>
          <a:xfrm>
            <a:off x="140882" y="8965406"/>
            <a:ext cx="1139811" cy="865227"/>
            <a:chOff x="161012" y="8996026"/>
            <a:chExt cx="1139811" cy="865227"/>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8408" y="8996026"/>
              <a:ext cx="665018" cy="457200"/>
            </a:xfrm>
            <a:prstGeom prst="rect">
              <a:avLst/>
            </a:prstGeom>
          </p:spPr>
        </p:pic>
        <p:sp>
          <p:nvSpPr>
            <p:cNvPr id="18" name="Rectangle 17"/>
            <p:cNvSpPr/>
            <p:nvPr/>
          </p:nvSpPr>
          <p:spPr>
            <a:xfrm>
              <a:off x="161012" y="9491921"/>
              <a:ext cx="1139811" cy="369332"/>
            </a:xfrm>
            <a:prstGeom prst="rect">
              <a:avLst/>
            </a:prstGeom>
          </p:spPr>
          <p:txBody>
            <a:bodyPr wrap="square">
              <a:spAutoFit/>
            </a:bodyPr>
            <a:lstStyle/>
            <a:p>
              <a:pPr algn="ctr"/>
              <a:r>
                <a:rPr lang="en-US" sz="600" dirty="0">
                  <a:latin typeface="Trebuchet MS" panose="020B0603020202020204" pitchFamily="34" charset="0"/>
                </a:rPr>
                <a:t>Carolina One Real Estate</a:t>
              </a:r>
            </a:p>
            <a:p>
              <a:pPr algn="ctr"/>
              <a:r>
                <a:rPr lang="en-US" sz="600" dirty="0">
                  <a:latin typeface="Trebuchet MS" panose="020B0603020202020204" pitchFamily="34" charset="0"/>
                </a:rPr>
                <a:t>900 N Main St</a:t>
              </a:r>
            </a:p>
            <a:p>
              <a:pPr algn="ctr"/>
              <a:r>
                <a:rPr lang="en-US" sz="600" dirty="0">
                  <a:latin typeface="Trebuchet MS" panose="020B0603020202020204" pitchFamily="34" charset="0"/>
                </a:rPr>
                <a:t>Summerville, SC 29483</a:t>
              </a:r>
            </a:p>
          </p:txBody>
        </p:sp>
      </p:grpSp>
      <p:sp>
        <p:nvSpPr>
          <p:cNvPr id="21" name="Rectangle 20"/>
          <p:cNvSpPr/>
          <p:nvPr/>
        </p:nvSpPr>
        <p:spPr>
          <a:xfrm>
            <a:off x="1033" y="0"/>
            <a:ext cx="7315199" cy="461665"/>
          </a:xfrm>
          <a:prstGeom prst="rect">
            <a:avLst/>
          </a:prstGeom>
          <a:noFill/>
        </p:spPr>
        <p:txBody>
          <a:bodyPr wrap="square">
            <a:spAutoFit/>
          </a:bodyPr>
          <a:lstStyle/>
          <a:p>
            <a:pPr algn="ctr"/>
            <a:r>
              <a:rPr lang="en-US" sz="2400" b="1" dirty="0">
                <a:effectLst>
                  <a:outerShdw blurRad="38100" dist="38100" dir="2700000" algn="tl">
                    <a:srgbClr val="000000">
                      <a:alpha val="43137"/>
                    </a:srgbClr>
                  </a:outerShdw>
                </a:effectLst>
                <a:latin typeface="Trajan Pro" pitchFamily="18" charset="0"/>
              </a:rPr>
              <a:t>Motivated seller in Legend </a:t>
            </a:r>
            <a:r>
              <a:rPr lang="en-US" sz="2400" b="1" dirty="0" smtClean="0">
                <a:effectLst>
                  <a:outerShdw blurRad="38100" dist="38100" dir="2700000" algn="tl">
                    <a:srgbClr val="000000">
                      <a:alpha val="43137"/>
                    </a:srgbClr>
                  </a:outerShdw>
                </a:effectLst>
                <a:latin typeface="Trajan Pro" pitchFamily="18" charset="0"/>
              </a:rPr>
              <a:t>Oaks</a:t>
            </a:r>
            <a:endParaRPr lang="en-US" sz="2400" b="1" dirty="0" smtClean="0">
              <a:effectLst>
                <a:outerShdw blurRad="38100" dist="38100" dir="2700000" algn="tl">
                  <a:srgbClr val="000000">
                    <a:alpha val="43137"/>
                  </a:srgbClr>
                </a:outerShdw>
              </a:effectLst>
              <a:latin typeface="Trajan Pro" pitchFamily="18" charset="0"/>
            </a:endParaRPr>
          </a:p>
        </p:txBody>
      </p:sp>
      <p:pic>
        <p:nvPicPr>
          <p:cNvPr id="1026" name="Picture 2" descr="http://images2.e-net.com/pruosha/agent/full/21621.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218839" y="8859411"/>
            <a:ext cx="768335" cy="1148867"/>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2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27208" y="3898707"/>
            <a:ext cx="1599209" cy="1060971"/>
          </a:xfrm>
          <a:prstGeom prst="rect">
            <a:avLst/>
          </a:prstGeom>
          <a:ln>
            <a:solidFill>
              <a:schemeClr val="accent1"/>
            </a:solidFill>
          </a:ln>
        </p:spPr>
      </p:pic>
      <p:pic>
        <p:nvPicPr>
          <p:cNvPr id="26" name="Picture 2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796081" y="3898707"/>
            <a:ext cx="1599209" cy="1060971"/>
          </a:xfrm>
          <a:prstGeom prst="rect">
            <a:avLst/>
          </a:prstGeom>
          <a:ln>
            <a:solidFill>
              <a:schemeClr val="accent1"/>
            </a:solidFill>
          </a:ln>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8335" y="3898707"/>
            <a:ext cx="1599209" cy="1060971"/>
          </a:xfrm>
          <a:prstGeom prst="rect">
            <a:avLst/>
          </a:prstGeom>
          <a:ln>
            <a:solidFill>
              <a:schemeClr val="accent1"/>
            </a:solidFill>
          </a:ln>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664955" y="3898707"/>
            <a:ext cx="1599209" cy="1060971"/>
          </a:xfrm>
          <a:prstGeom prst="rect">
            <a:avLst/>
          </a:prstGeom>
          <a:ln>
            <a:solidFill>
              <a:schemeClr val="accent1"/>
            </a:solidFill>
          </a:ln>
        </p:spPr>
      </p:pic>
      <p:pic>
        <p:nvPicPr>
          <p:cNvPr id="28" name="Picture 2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8335" y="7627478"/>
            <a:ext cx="1599209" cy="1060971"/>
          </a:xfrm>
          <a:prstGeom prst="rect">
            <a:avLst/>
          </a:prstGeom>
          <a:ln>
            <a:solidFill>
              <a:schemeClr val="accent1"/>
            </a:solidFill>
          </a:ln>
        </p:spPr>
      </p:pic>
      <p:pic>
        <p:nvPicPr>
          <p:cNvPr id="29" name="Picture 2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664955" y="7627478"/>
            <a:ext cx="1599209" cy="1060971"/>
          </a:xfrm>
          <a:prstGeom prst="rect">
            <a:avLst/>
          </a:prstGeom>
          <a:ln>
            <a:solidFill>
              <a:schemeClr val="accent1"/>
            </a:solidFill>
          </a:ln>
        </p:spPr>
      </p:pic>
      <p:pic>
        <p:nvPicPr>
          <p:cNvPr id="32" name="Picture 31"/>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3818624" y="793286"/>
            <a:ext cx="3445540" cy="2285891"/>
          </a:xfrm>
          <a:prstGeom prst="rect">
            <a:avLst/>
          </a:prstGeom>
          <a:ln w="28575">
            <a:noFill/>
          </a:ln>
        </p:spPr>
      </p:pic>
      <p:pic>
        <p:nvPicPr>
          <p:cNvPr id="24" name="Picture 2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927208" y="7627478"/>
            <a:ext cx="1599209" cy="1060971"/>
          </a:xfrm>
          <a:prstGeom prst="rect">
            <a:avLst/>
          </a:prstGeom>
          <a:ln>
            <a:solidFill>
              <a:schemeClr val="accent1"/>
            </a:solidFill>
          </a:ln>
        </p:spPr>
      </p:pic>
      <p:pic>
        <p:nvPicPr>
          <p:cNvPr id="27" name="Picture 2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3796081" y="7627478"/>
            <a:ext cx="1599209" cy="1060971"/>
          </a:xfrm>
          <a:prstGeom prst="rect">
            <a:avLst/>
          </a:prstGeom>
          <a:ln>
            <a:solidFill>
              <a:schemeClr val="accent1"/>
            </a:solidFill>
          </a:ln>
        </p:spPr>
      </p:pic>
      <p:sp>
        <p:nvSpPr>
          <p:cNvPr id="5" name="Rectangle 4"/>
          <p:cNvSpPr/>
          <p:nvPr/>
        </p:nvSpPr>
        <p:spPr>
          <a:xfrm>
            <a:off x="0" y="312003"/>
            <a:ext cx="7315200" cy="830997"/>
          </a:xfrm>
          <a:prstGeom prst="rect">
            <a:avLst/>
          </a:prstGeom>
          <a:noFill/>
        </p:spPr>
        <p:txBody>
          <a:bodyPr wrap="square" lIns="91440" tIns="45720" rIns="91440" bIns="45720">
            <a:spAutoFit/>
          </a:bodyPr>
          <a:lstStyle/>
          <a:p>
            <a:pPr algn="ctr"/>
            <a:r>
              <a:rPr lang="en-US" sz="4800" b="0" cap="none" spc="0" dirty="0" smtClean="0">
                <a:ln w="0">
                  <a:solidFill>
                    <a:srgbClr val="FF0000"/>
                  </a:solidFill>
                </a:ln>
                <a:solidFill>
                  <a:srgbClr val="FFFF00"/>
                </a:solidFill>
                <a:effectLst>
                  <a:outerShdw blurRad="38100" dist="19050" dir="2700000" algn="tl" rotWithShape="0">
                    <a:schemeClr val="dk1">
                      <a:alpha val="40000"/>
                    </a:schemeClr>
                  </a:outerShdw>
                </a:effectLst>
                <a:latin typeface="Stencil" panose="040409050D0802020404" pitchFamily="82" charset="0"/>
              </a:rPr>
              <a:t>OPEN HOUSE CANCELED</a:t>
            </a:r>
            <a:endParaRPr lang="en-US" sz="4800" b="0" cap="none" spc="0" dirty="0">
              <a:ln w="0">
                <a:solidFill>
                  <a:srgbClr val="FF0000"/>
                </a:solidFill>
              </a:ln>
              <a:solidFill>
                <a:srgbClr val="FFFF00"/>
              </a:solidFill>
              <a:effectLst>
                <a:outerShdw blurRad="38100" dist="19050" dir="2700000" algn="tl" rotWithShape="0">
                  <a:schemeClr val="dk1">
                    <a:alpha val="40000"/>
                  </a:schemeClr>
                </a:outerShdw>
              </a:effectLst>
              <a:latin typeface="Stencil" panose="040409050D0802020404" pitchFamily="82" charset="0"/>
            </a:endParaRPr>
          </a:p>
        </p:txBody>
      </p:sp>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Hyde Park">
      <a:dk1>
        <a:srgbClr val="724108"/>
      </a:dk1>
      <a:lt1>
        <a:sysClr val="window" lastClr="FFFFFF"/>
      </a:lt1>
      <a:dk2>
        <a:srgbClr val="BD582C"/>
      </a:dk2>
      <a:lt2>
        <a:srgbClr val="CCDDEA"/>
      </a:lt2>
      <a:accent1>
        <a:srgbClr val="724108"/>
      </a:accent1>
      <a:accent2>
        <a:srgbClr val="5E2C16"/>
      </a:accent2>
      <a:accent3>
        <a:srgbClr val="9B8357"/>
      </a:accent3>
      <a:accent4>
        <a:srgbClr val="9B8357"/>
      </a:accent4>
      <a:accent5>
        <a:srgbClr val="C2BC80"/>
      </a:accent5>
      <a:accent6>
        <a:srgbClr val="94A088"/>
      </a:accent6>
      <a:hlink>
        <a:srgbClr val="2998E3"/>
      </a:hlink>
      <a:folHlink>
        <a:srgbClr val="8C8C8C"/>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171</TotalTime>
  <Words>194</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Book Antiqua</vt:lpstr>
      <vt:lpstr>Lucida Sans</vt:lpstr>
      <vt:lpstr>Stencil</vt:lpstr>
      <vt:lpstr>Trajan Pro</vt:lpstr>
      <vt:lpstr>Trebuchet MS</vt:lpstr>
      <vt:lpstr>Wingdings</vt:lpstr>
      <vt:lpstr>Wingdings 2</vt:lpstr>
      <vt:lpstr>Wingdings 3</vt:lpstr>
      <vt:lpstr>Apex</vt:lpstr>
      <vt:lpstr>2035 Asher Loop Summerville, SC 29485 ~ MLS# 16015848 ~ $225,000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29</cp:revision>
  <dcterms:created xsi:type="dcterms:W3CDTF">2006-08-16T00:00:00Z</dcterms:created>
  <dcterms:modified xsi:type="dcterms:W3CDTF">2016-06-28T17:19:33Z</dcterms:modified>
</cp:coreProperties>
</file>