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830479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813049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256981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BEB758-361F-4459-9230-02896487B212}" type="datetimeFigureOut">
              <a:rPr lang="en-US" smtClean="0"/>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2127154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BEB758-361F-4459-9230-02896487B212}" type="datetimeFigureOut">
              <a:rPr lang="en-US" smtClean="0"/>
              <a:t>8/15/2019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3800860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BEB758-361F-4459-9230-02896487B212}" type="datetimeFigureOut">
              <a:rPr lang="en-US" smtClean="0"/>
              <a:t>8/15/2019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916735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BEB758-361F-4459-9230-02896487B212}" type="datetimeFigureOut">
              <a:rPr lang="en-US" smtClean="0"/>
              <a:t>8/15/2019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3858050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BEB758-361F-4459-9230-02896487B212}" type="datetimeFigureOut">
              <a:rPr lang="en-US" smtClean="0"/>
              <a:t>8/15/2019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620639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EB758-361F-4459-9230-02896487B212}" type="datetimeFigureOut">
              <a:rPr lang="en-US" smtClean="0"/>
              <a:t>8/15/2019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345817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02BEB758-361F-4459-9230-02896487B212}" type="datetimeFigureOut">
              <a:rPr lang="en-US" smtClean="0"/>
              <a:t>8/15/2019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1193748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02BEB758-361F-4459-9230-02896487B212}" type="datetimeFigureOut">
              <a:rPr lang="en-US" smtClean="0"/>
              <a:t>8/15/2019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7BEEB-B272-4E80-9AA1-4B070B4C55B7}" type="slidenum">
              <a:rPr lang="en-US" smtClean="0"/>
              <a:t>‹#›</a:t>
            </a:fld>
            <a:endParaRPr lang="en-US"/>
          </a:p>
        </p:txBody>
      </p:sp>
    </p:spTree>
    <p:extLst>
      <p:ext uri="{BB962C8B-B14F-4D97-AF65-F5344CB8AC3E}">
        <p14:creationId xmlns:p14="http://schemas.microsoft.com/office/powerpoint/2010/main" val="310457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02BEB758-361F-4459-9230-02896487B212}" type="datetimeFigureOut">
              <a:rPr lang="en-US" smtClean="0"/>
              <a:t>8/15/2019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7667BEEB-B272-4E80-9AA1-4B070B4C55B7}" type="slidenum">
              <a:rPr lang="en-US" smtClean="0"/>
              <a:t>‹#›</a:t>
            </a:fld>
            <a:endParaRPr lang="en-US"/>
          </a:p>
        </p:txBody>
      </p:sp>
    </p:spTree>
    <p:extLst>
      <p:ext uri="{BB962C8B-B14F-4D97-AF65-F5344CB8AC3E}">
        <p14:creationId xmlns:p14="http://schemas.microsoft.com/office/powerpoint/2010/main" val="25067173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432F22-A89D-4D9B-9E8C-6D64E694AF73}"/>
              </a:ext>
            </a:extLst>
          </p:cNvPr>
          <p:cNvSpPr>
            <a:spLocks noChangeArrowheads="1"/>
          </p:cNvSpPr>
          <p:nvPr/>
        </p:nvSpPr>
        <p:spPr bwMode="auto">
          <a:xfrm>
            <a:off x="269240" y="5645450"/>
            <a:ext cx="7223760" cy="3160095"/>
          </a:xfrm>
          <a:prstGeom prst="rect">
            <a:avLst/>
          </a:prstGeom>
          <a:solidFill>
            <a:schemeClr val="accent1">
              <a:lumMod val="50000"/>
              <a:lumOff val="50000"/>
            </a:schemeClr>
          </a:solidFill>
          <a:ln>
            <a:noFill/>
          </a:ln>
          <a:extLst>
            <a:ext uri="{91240B29-F687-4f45-9708-019B960494DF}">
              <a14:hiddenLine xmlns="" xmlns:wpc="http://schemas.microsoft.com/office/word/2010/wordprocessingCanvas" xmlns:mo="http://schemas.microsoft.com/office/mac/office/2008/main" xmlns:mc="http://schemas.openxmlformats.org/markup-compatibility/2006" xmlns:mv="urn:schemas-microsoft-com:mac:vml"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lc="http://schemas.openxmlformats.org/drawingml/2006/lockedCanvas"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5" name="Rectangle 4">
            <a:extLst>
              <a:ext uri="{FF2B5EF4-FFF2-40B4-BE49-F238E27FC236}">
                <a16:creationId xmlns:a16="http://schemas.microsoft.com/office/drawing/2014/main" id="{C7C2185B-AD9A-4799-8A9D-B9FDF25543D4}"/>
              </a:ext>
            </a:extLst>
          </p:cNvPr>
          <p:cNvSpPr>
            <a:spLocks noChangeArrowheads="1"/>
          </p:cNvSpPr>
          <p:nvPr/>
        </p:nvSpPr>
        <p:spPr bwMode="auto">
          <a:xfrm>
            <a:off x="269240" y="8801100"/>
            <a:ext cx="7223760" cy="982980"/>
          </a:xfrm>
          <a:prstGeom prst="rect">
            <a:avLst/>
          </a:prstGeom>
          <a:solidFill>
            <a:schemeClr val="accent1">
              <a:lumMod val="100000"/>
              <a:lumOff val="0"/>
            </a:schemeClr>
          </a:solidFill>
          <a:ln>
            <a:noFill/>
          </a:ln>
          <a:extLst>
            <a:ext uri="{91240B29-F687-4f45-9708-019B960494DF}">
              <a14:hiddenLine xmlns="" xmlns:wpc="http://schemas.microsoft.com/office/word/2010/wordprocessingCanvas" xmlns:mo="http://schemas.microsoft.com/office/mac/office/2008/main" xmlns:mc="http://schemas.openxmlformats.org/markup-compatibility/2006" xmlns:mv="urn:schemas-microsoft-com:mac:vml"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lc="http://schemas.openxmlformats.org/drawingml/2006/lockedCanvas"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sp>
        <p:nvSpPr>
          <p:cNvPr id="6" name="Text Box 8">
            <a:extLst>
              <a:ext uri="{FF2B5EF4-FFF2-40B4-BE49-F238E27FC236}">
                <a16:creationId xmlns:a16="http://schemas.microsoft.com/office/drawing/2014/main" id="{DC25B7BF-508D-489F-8886-8D5640AA557D}"/>
              </a:ext>
            </a:extLst>
          </p:cNvPr>
          <p:cNvSpPr txBox="1">
            <a:spLocks noChangeArrowheads="1"/>
          </p:cNvSpPr>
          <p:nvPr/>
        </p:nvSpPr>
        <p:spPr bwMode="auto">
          <a:xfrm>
            <a:off x="19050" y="5152474"/>
            <a:ext cx="77438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a:ln>
                  <a:noFill/>
                </a:ln>
                <a:solidFill>
                  <a:srgbClr val="800000"/>
                </a:solidFill>
                <a:effectLst/>
                <a:latin typeface="News Gothic MT" panose="020B0504020203020204" pitchFamily="34" charset="0"/>
                <a:ea typeface="MS Mincho" panose="02020609040205080304" pitchFamily="49" charset="-128"/>
                <a:cs typeface="Times New Roman" panose="02020603050405020304" pitchFamily="18" charset="0"/>
              </a:rPr>
              <a:t>This Beautiful Home Is Move In Ready!</a:t>
            </a:r>
            <a:endParaRPr kumimoji="0" lang="en-US" altLang="en-US" sz="2000" b="1" i="0" u="none" strike="noStrike" cap="none" normalizeH="0" baseline="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Text Box 10">
            <a:extLst>
              <a:ext uri="{FF2B5EF4-FFF2-40B4-BE49-F238E27FC236}">
                <a16:creationId xmlns:a16="http://schemas.microsoft.com/office/drawing/2014/main" id="{66973471-2869-4DF8-85BF-4740DE264706}"/>
              </a:ext>
            </a:extLst>
          </p:cNvPr>
          <p:cNvSpPr txBox="1">
            <a:spLocks noChangeArrowheads="1"/>
          </p:cNvSpPr>
          <p:nvPr/>
        </p:nvSpPr>
        <p:spPr bwMode="auto">
          <a:xfrm>
            <a:off x="411163" y="5676033"/>
            <a:ext cx="6950075" cy="3582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t" anchorCtr="0" compatLnSpc="1">
            <a:prstTxWarp prst="textNoShape">
              <a:avLst/>
            </a:prstTxWarp>
          </a:bodyPr>
          <a:lstStyle/>
          <a:p>
            <a:pPr lvl="0" algn="ctr" defTabSz="914400" eaLnBrk="0" fontAlgn="base" hangingPunct="0">
              <a:spcBef>
                <a:spcPct val="0"/>
              </a:spcBef>
              <a:spcAft>
                <a:spcPct val="0"/>
              </a:spcAft>
            </a:pPr>
            <a:r>
              <a:rPr lang="en-US" altLang="en-US" sz="1400"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This beautiful HOME is Move in Ready with updates throughout! True hardwoods and high level engineered hardwoods on the main level. MBR down, newer vinyl windows, fresh paint throughout on walls and trim, updated cabinets and appliances, screen porch and 2 car garage-EVERYTHING on your buyers list!</a:t>
            </a:r>
          </a:p>
          <a:p>
            <a:pPr lvl="0" algn="ctr" defTabSz="914400" eaLnBrk="0" fontAlgn="base" hangingPunct="0">
              <a:spcBef>
                <a:spcPct val="0"/>
              </a:spcBef>
              <a:spcAft>
                <a:spcPct val="0"/>
              </a:spcAft>
            </a:pPr>
            <a:endParaRPr lang="en-US" altLang="en-US" sz="1400"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endParaRPr>
          </a:p>
          <a:p>
            <a:pPr lvl="0" algn="ctr" defTabSz="914400" eaLnBrk="0" fontAlgn="base" hangingPunct="0">
              <a:spcBef>
                <a:spcPct val="0"/>
              </a:spcBef>
              <a:spcAft>
                <a:spcPct val="0"/>
              </a:spcAft>
            </a:pPr>
            <a:r>
              <a:rPr lang="en-US" altLang="en-US" sz="1400" i="1" dirty="0">
                <a:solidFill>
                  <a:srgbClr val="FFFFFF"/>
                </a:solidFill>
                <a:latin typeface="News Gothic MT" panose="020B0504020203020204" pitchFamily="34" charset="0"/>
                <a:ea typeface="MS Mincho" panose="02020609040205080304" pitchFamily="49" charset="-128"/>
                <a:cs typeface="Times New Roman" panose="02020603050405020304" pitchFamily="18" charset="0"/>
              </a:rPr>
              <a:t>A Lender Credit of $2,000 is available and will be applied towards the buyer's closing and pre-paid costs if the buyer chooses to use the seller's preferred lender. This credit is in addition to any negotiated seller concessions.</a:t>
            </a:r>
          </a:p>
          <a:p>
            <a:pPr lvl="0" algn="ctr" defTabSz="914400" eaLnBrk="0" fontAlgn="base" hangingPunct="0">
              <a:spcBef>
                <a:spcPct val="0"/>
              </a:spcBef>
              <a:spcAft>
                <a:spcPct val="0"/>
              </a:spcAft>
            </a:pPr>
            <a:endParaRPr kumimoji="0" lang="en-US" altLang="en-US" sz="1200" b="1"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endParaRPr>
          </a:p>
          <a:p>
            <a:pPr lvl="0" algn="ctr" defTabSz="914400" eaLnBrk="0" fontAlgn="base" hangingPunct="0">
              <a:spcBef>
                <a:spcPct val="0"/>
              </a:spcBef>
              <a:spcAft>
                <a:spcPct val="0"/>
              </a:spcAft>
            </a:pPr>
            <a:r>
              <a:rPr lang="en-US" altLang="en-US" sz="2400" b="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2036 Middleburg Lane</a:t>
            </a:r>
          </a:p>
          <a:p>
            <a:pPr lvl="0" algn="ctr" defTabSz="914400" eaLnBrk="0" fontAlgn="base" hangingPunct="0">
              <a:spcBef>
                <a:spcPct val="0"/>
              </a:spcBef>
              <a:spcAft>
                <a:spcPct val="0"/>
              </a:spcAft>
            </a:pPr>
            <a:r>
              <a:rPr lang="en-US" altLang="en-US" sz="2400" b="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Mount Pleasant, SC 29464</a:t>
            </a:r>
          </a:p>
          <a:p>
            <a:pPr lvl="0" algn="ctr" defTabSz="914400" eaLnBrk="0" fontAlgn="base" hangingPunct="0">
              <a:spcBef>
                <a:spcPct val="0"/>
              </a:spcBef>
              <a:spcAft>
                <a:spcPct val="0"/>
              </a:spcAft>
            </a:pPr>
            <a:r>
              <a:rPr lang="en-US" altLang="en-US" sz="2400" b="1" dirty="0">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MLS</a:t>
            </a:r>
            <a:r>
              <a:rPr lang="en-US" altLang="en-US" sz="2400" b="1">
                <a:solidFill>
                  <a:srgbClr val="800000"/>
                </a:solidFill>
                <a:latin typeface="News Gothic MT" panose="020B0504020203020204" pitchFamily="34" charset="0"/>
                <a:ea typeface="MS Mincho" panose="02020609040205080304" pitchFamily="49" charset="-128"/>
                <a:cs typeface="Times New Roman" panose="02020603050405020304" pitchFamily="18" charset="0"/>
              </a:rPr>
              <a:t># 19019519</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Text Box 17">
            <a:extLst>
              <a:ext uri="{FF2B5EF4-FFF2-40B4-BE49-F238E27FC236}">
                <a16:creationId xmlns:a16="http://schemas.microsoft.com/office/drawing/2014/main" id="{216FE4DE-2A9F-4B73-A0EA-AB0C9B2C1C31}"/>
              </a:ext>
            </a:extLst>
          </p:cNvPr>
          <p:cNvSpPr txBox="1">
            <a:spLocks noChangeArrowheads="1"/>
          </p:cNvSpPr>
          <p:nvPr/>
        </p:nvSpPr>
        <p:spPr bwMode="auto">
          <a:xfrm>
            <a:off x="2032000" y="8948103"/>
            <a:ext cx="5329238"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91440" rIns="91440" bIns="91440" numCol="1" anchor="t" anchorCtr="0" compatLnSpc="1">
            <a:prstTxWarp prst="textNoShape">
              <a:avLst/>
            </a:prstTxWarp>
          </a:bodyPr>
          <a:lstStyle>
            <a:lvl1pPr eaLnBrk="0" fontAlgn="base" hangingPunct="0">
              <a:spcBef>
                <a:spcPct val="0"/>
              </a:spcBef>
              <a:spcAft>
                <a:spcPct val="0"/>
              </a:spcAft>
              <a:tabLst>
                <a:tab pos="6858000" algn="r"/>
              </a:tabLst>
              <a:defRPr>
                <a:solidFill>
                  <a:schemeClr val="tx1"/>
                </a:solidFill>
                <a:latin typeface="Arial" panose="020B0604020202020204" pitchFamily="34" charset="0"/>
              </a:defRPr>
            </a:lvl1pPr>
            <a:lvl2pPr eaLnBrk="0" fontAlgn="base" hangingPunct="0">
              <a:spcBef>
                <a:spcPct val="0"/>
              </a:spcBef>
              <a:spcAft>
                <a:spcPct val="0"/>
              </a:spcAft>
              <a:tabLst>
                <a:tab pos="6858000" algn="r"/>
              </a:tabLst>
              <a:defRPr>
                <a:solidFill>
                  <a:schemeClr val="tx1"/>
                </a:solidFill>
                <a:latin typeface="Arial" panose="020B0604020202020204" pitchFamily="34" charset="0"/>
              </a:defRPr>
            </a:lvl2pPr>
            <a:lvl3pPr eaLnBrk="0" fontAlgn="base" hangingPunct="0">
              <a:spcBef>
                <a:spcPct val="0"/>
              </a:spcBef>
              <a:spcAft>
                <a:spcPct val="0"/>
              </a:spcAft>
              <a:tabLst>
                <a:tab pos="6858000" algn="r"/>
              </a:tabLst>
              <a:defRPr>
                <a:solidFill>
                  <a:schemeClr val="tx1"/>
                </a:solidFill>
                <a:latin typeface="Arial" panose="020B0604020202020204" pitchFamily="34" charset="0"/>
              </a:defRPr>
            </a:lvl3pPr>
            <a:lvl4pPr eaLnBrk="0" fontAlgn="base" hangingPunct="0">
              <a:spcBef>
                <a:spcPct val="0"/>
              </a:spcBef>
              <a:spcAft>
                <a:spcPct val="0"/>
              </a:spcAft>
              <a:tabLst>
                <a:tab pos="6858000" algn="r"/>
              </a:tabLst>
              <a:defRPr>
                <a:solidFill>
                  <a:schemeClr val="tx1"/>
                </a:solidFill>
                <a:latin typeface="Arial" panose="020B0604020202020204" pitchFamily="34" charset="0"/>
              </a:defRPr>
            </a:lvl4pPr>
            <a:lvl5pPr eaLnBrk="0" fontAlgn="base" hangingPunct="0">
              <a:spcBef>
                <a:spcPct val="0"/>
              </a:spcBef>
              <a:spcAft>
                <a:spcPct val="0"/>
              </a:spcAft>
              <a:tabLst>
                <a:tab pos="6858000" algn="r"/>
              </a:tabLst>
              <a:defRPr>
                <a:solidFill>
                  <a:schemeClr val="tx1"/>
                </a:solidFill>
                <a:latin typeface="Arial" panose="020B0604020202020204" pitchFamily="34" charset="0"/>
              </a:defRPr>
            </a:lvl5pPr>
            <a:lvl6pPr eaLnBrk="0" fontAlgn="base" hangingPunct="0">
              <a:spcBef>
                <a:spcPct val="0"/>
              </a:spcBef>
              <a:spcAft>
                <a:spcPct val="0"/>
              </a:spcAft>
              <a:tabLst>
                <a:tab pos="6858000" algn="r"/>
              </a:tabLst>
              <a:defRPr>
                <a:solidFill>
                  <a:schemeClr val="tx1"/>
                </a:solidFill>
                <a:latin typeface="Arial" panose="020B0604020202020204" pitchFamily="34" charset="0"/>
              </a:defRPr>
            </a:lvl6pPr>
            <a:lvl7pPr eaLnBrk="0" fontAlgn="base" hangingPunct="0">
              <a:spcBef>
                <a:spcPct val="0"/>
              </a:spcBef>
              <a:spcAft>
                <a:spcPct val="0"/>
              </a:spcAft>
              <a:tabLst>
                <a:tab pos="6858000" algn="r"/>
              </a:tabLst>
              <a:defRPr>
                <a:solidFill>
                  <a:schemeClr val="tx1"/>
                </a:solidFill>
                <a:latin typeface="Arial" panose="020B0604020202020204" pitchFamily="34" charset="0"/>
              </a:defRPr>
            </a:lvl7pPr>
            <a:lvl8pPr eaLnBrk="0" fontAlgn="base" hangingPunct="0">
              <a:spcBef>
                <a:spcPct val="0"/>
              </a:spcBef>
              <a:spcAft>
                <a:spcPct val="0"/>
              </a:spcAft>
              <a:tabLst>
                <a:tab pos="6858000" algn="r"/>
              </a:tabLst>
              <a:defRPr>
                <a:solidFill>
                  <a:schemeClr val="tx1"/>
                </a:solidFill>
                <a:latin typeface="Arial" panose="020B0604020202020204" pitchFamily="34" charset="0"/>
              </a:defRPr>
            </a:lvl8pPr>
            <a:lvl9pPr eaLnBrk="0" fontAlgn="base" hangingPunct="0">
              <a:spcBef>
                <a:spcPct val="0"/>
              </a:spcBef>
              <a:spcAft>
                <a:spcPct val="0"/>
              </a:spcAft>
              <a:tabLst>
                <a:tab pos="6858000" algn="r"/>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6858000" algn="r"/>
              </a:tabLst>
            </a:pPr>
            <a:r>
              <a:rPr kumimoji="0" lang="en-US" altLang="en-US" sz="1600" b="0"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rPr>
              <a:t>Geri Lipps Carolina One Real Estate</a:t>
            </a:r>
            <a:endParaRPr kumimoji="0" lang="en-US" altLang="en-US" sz="700" b="0" i="0" u="none" strike="noStrike" cap="none" normalizeH="0" baseline="0" dirty="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6858000" algn="r"/>
              </a:tabLst>
            </a:pPr>
            <a:r>
              <a:rPr kumimoji="0" lang="en-US" altLang="en-US" sz="1600" b="0" i="0" u="none" strike="noStrike" cap="none" normalizeH="0" baseline="0" dirty="0">
                <a:ln>
                  <a:no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rPr>
              <a:t>843.810.8398 glipps@carolinaone.com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2057" name="Placeholder">
            <a:extLst>
              <a:ext uri="{FF2B5EF4-FFF2-40B4-BE49-F238E27FC236}">
                <a16:creationId xmlns:a16="http://schemas.microsoft.com/office/drawing/2014/main" id="{9E227405-2562-461C-8479-6CDA4B2653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400" y="224023"/>
            <a:ext cx="7223125" cy="4816475"/>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6">
            <a:extLst>
              <a:ext uri="{FF2B5EF4-FFF2-40B4-BE49-F238E27FC236}">
                <a16:creationId xmlns:a16="http://schemas.microsoft.com/office/drawing/2014/main" id="{465907FF-4FE0-4948-9722-B79EB205DD40}"/>
              </a:ext>
            </a:extLst>
          </p:cNvPr>
          <p:cNvSpPr>
            <a:spLocks noChangeArrowheads="1"/>
          </p:cNvSpPr>
          <p:nvPr/>
        </p:nvSpPr>
        <p:spPr bwMode="auto">
          <a:xfrm>
            <a:off x="279400" y="220847"/>
            <a:ext cx="7223125" cy="1032007"/>
          </a:xfrm>
          <a:prstGeom prst="rect">
            <a:avLst/>
          </a:prstGeom>
          <a:solidFill>
            <a:srgbClr val="2D2F2D">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w="3175">
                  <a:solidFill>
                    <a:schemeClr val="accent4">
                      <a:lumMod val="75000"/>
                    </a:schemeClr>
                  </a:solid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rPr>
              <a:t>Updated Beautiful Home in </a:t>
            </a:r>
            <a:r>
              <a:rPr kumimoji="0" lang="en-US" altLang="en-US" sz="2800" b="1" i="0" u="none" strike="noStrike" cap="none" normalizeH="0" baseline="0" dirty="0" err="1">
                <a:ln w="3175">
                  <a:solidFill>
                    <a:schemeClr val="accent4">
                      <a:lumMod val="75000"/>
                    </a:schemeClr>
                  </a:solid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rPr>
              <a:t>Longpoint</a:t>
            </a:r>
            <a:endParaRPr kumimoji="0" lang="en-US" altLang="en-US" sz="2800" b="1" i="0" u="none" strike="noStrike" cap="none" normalizeH="0" baseline="0" dirty="0">
              <a:ln w="3175">
                <a:solidFill>
                  <a:schemeClr val="accent4">
                    <a:lumMod val="75000"/>
                  </a:schemeClr>
                </a:solidFill>
              </a:ln>
              <a:solidFill>
                <a:srgbClr val="FFFFFF"/>
              </a:solidFill>
              <a:effectLst/>
              <a:latin typeface="News Gothic MT" panose="020B0504020203020204" pitchFamily="34" charset="0"/>
              <a:ea typeface="MS Mincho" panose="02020609040205080304" pitchFamily="49" charset="-128"/>
              <a:cs typeface="Times New Roman" panose="02020603050405020304" pitchFamily="18" charset="0"/>
            </a:endParaRPr>
          </a:p>
          <a:p>
            <a:pPr lvl="0" algn="ctr" defTabSz="914400" eaLnBrk="0" fontAlgn="base" hangingPunct="0">
              <a:spcBef>
                <a:spcPct val="0"/>
              </a:spcBef>
              <a:spcAft>
                <a:spcPct val="0"/>
              </a:spcAft>
            </a:pPr>
            <a:r>
              <a:rPr lang="en-US" altLang="en-US" sz="2800" b="1" dirty="0">
                <a:ln w="3175">
                  <a:solidFill>
                    <a:schemeClr val="accent4">
                      <a:lumMod val="75000"/>
                    </a:schemeClr>
                  </a:solidFill>
                </a:ln>
                <a:solidFill>
                  <a:srgbClr val="FFFF00"/>
                </a:solidFill>
                <a:latin typeface="News Gothic MT" panose="020B0504020203020204" pitchFamily="34" charset="0"/>
                <a:ea typeface="MS Mincho" panose="02020609040205080304" pitchFamily="49" charset="-128"/>
                <a:cs typeface="Times New Roman" panose="02020603050405020304" pitchFamily="18" charset="0"/>
              </a:rPr>
              <a:t>Price Reduced to $470,000</a:t>
            </a:r>
            <a:endParaRPr kumimoji="0" lang="en-US" altLang="en-US" sz="2800" b="1" i="0" u="none" strike="noStrike" cap="none" normalizeH="0" baseline="0" dirty="0">
              <a:ln w="3175">
                <a:solidFill>
                  <a:schemeClr val="accent4">
                    <a:lumMod val="75000"/>
                  </a:schemeClr>
                </a:solidFill>
              </a:ln>
              <a:solidFill>
                <a:srgbClr val="FFFF00"/>
              </a:solidFill>
              <a:effectLst/>
              <a:latin typeface="Arial" panose="020B0604020202020204" pitchFamily="34" charset="0"/>
            </a:endParaRPr>
          </a:p>
        </p:txBody>
      </p:sp>
      <p:pic>
        <p:nvPicPr>
          <p:cNvPr id="2055" name="Picture 10">
            <a:extLst>
              <a:ext uri="{FF2B5EF4-FFF2-40B4-BE49-F238E27FC236}">
                <a16:creationId xmlns:a16="http://schemas.microsoft.com/office/drawing/2014/main" id="{F328D7C7-DFC7-41A9-9773-397FF73A9A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3" y="8898096"/>
            <a:ext cx="1441450" cy="78898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a:extLst>
              <a:ext uri="{FF2B5EF4-FFF2-40B4-BE49-F238E27FC236}">
                <a16:creationId xmlns:a16="http://schemas.microsoft.com/office/drawing/2014/main" id="{ED790B87-2E29-4025-B0D1-61512674173C}"/>
              </a:ext>
            </a:extLst>
          </p:cNvPr>
          <p:cNvGrpSpPr/>
          <p:nvPr/>
        </p:nvGrpSpPr>
        <p:grpSpPr>
          <a:xfrm>
            <a:off x="411500" y="4073544"/>
            <a:ext cx="6958924" cy="820890"/>
            <a:chOff x="411163" y="4035444"/>
            <a:chExt cx="6958924" cy="820890"/>
          </a:xfrm>
        </p:grpSpPr>
        <p:pic>
          <p:nvPicPr>
            <p:cNvPr id="15" name="Picture 14" descr="A living room filled with furniture and a fire place&#10;&#10;Description automatically generated">
              <a:extLst>
                <a:ext uri="{FF2B5EF4-FFF2-40B4-BE49-F238E27FC236}">
                  <a16:creationId xmlns:a16="http://schemas.microsoft.com/office/drawing/2014/main" id="{FB961A4C-9BB4-4C78-BDDF-ACFE4CBC41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1163" y="4035444"/>
              <a:ext cx="1223623" cy="820890"/>
            </a:xfrm>
            <a:prstGeom prst="rect">
              <a:avLst/>
            </a:prstGeom>
            <a:ln>
              <a:noFill/>
            </a:ln>
            <a:effectLst>
              <a:outerShdw blurRad="190500" algn="tl" rotWithShape="0">
                <a:srgbClr val="000000">
                  <a:alpha val="70000"/>
                </a:srgbClr>
              </a:outerShdw>
            </a:effectLst>
          </p:spPr>
        </p:pic>
        <p:pic>
          <p:nvPicPr>
            <p:cNvPr id="18" name="Picture 17">
              <a:extLst>
                <a:ext uri="{FF2B5EF4-FFF2-40B4-BE49-F238E27FC236}">
                  <a16:creationId xmlns:a16="http://schemas.microsoft.com/office/drawing/2014/main" id="{46D25655-7AF2-4926-BD7E-2A939CBAD858}"/>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844988" y="4038015"/>
              <a:ext cx="1223623" cy="81574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025D5773-DC04-408C-8671-DCAC0146F02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3278813" y="4039001"/>
              <a:ext cx="1223623" cy="815748"/>
            </a:xfrm>
            <a:prstGeom prst="rect">
              <a:avLst/>
            </a:prstGeom>
            <a:ln>
              <a:noFill/>
            </a:ln>
            <a:effectLst>
              <a:outerShdw blurRad="190500" algn="tl" rotWithShape="0">
                <a:srgbClr val="000000">
                  <a:alpha val="70000"/>
                </a:srgbClr>
              </a:outerShdw>
            </a:effectLst>
          </p:spPr>
        </p:pic>
        <p:pic>
          <p:nvPicPr>
            <p:cNvPr id="20" name="Picture 19">
              <a:extLst>
                <a:ext uri="{FF2B5EF4-FFF2-40B4-BE49-F238E27FC236}">
                  <a16:creationId xmlns:a16="http://schemas.microsoft.com/office/drawing/2014/main" id="{11B75166-F5BE-48C4-B25D-295F3D011466}"/>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712638" y="4039001"/>
              <a:ext cx="1223623" cy="815748"/>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A9909634-33AA-49D6-81F4-8C1E860E096C}"/>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146464" y="4038015"/>
              <a:ext cx="1223623" cy="815748"/>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13629047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136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News Gothic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cp:revision>
  <dcterms:created xsi:type="dcterms:W3CDTF">2019-07-11T19:51:50Z</dcterms:created>
  <dcterms:modified xsi:type="dcterms:W3CDTF">2019-08-16T01:09:11Z</dcterms:modified>
</cp:coreProperties>
</file>