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67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5" d="100"/>
          <a:sy n="55" d="100"/>
        </p:scale>
        <p:origin x="2664" y="21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9832" y="1930402"/>
            <a:ext cx="4965726" cy="4439441"/>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649832" y="6369840"/>
            <a:ext cx="4965726" cy="1148560"/>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1114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833" y="6400783"/>
            <a:ext cx="4965725" cy="755651"/>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49832" y="914400"/>
            <a:ext cx="4965726" cy="48542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649832" y="7156433"/>
            <a:ext cx="4965725" cy="658283"/>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1075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49832" y="1930400"/>
            <a:ext cx="4965726" cy="26416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649832" y="4876800"/>
            <a:ext cx="4965726" cy="31496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3632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6057" y="1930401"/>
            <a:ext cx="4500787" cy="3090199"/>
          </a:xfrm>
        </p:spPr>
        <p:txBody>
          <a:bodyPr/>
          <a:lstStyle>
            <a:lvl1pPr>
              <a:defRPr sz="3600"/>
            </a:lvl1pPr>
          </a:lstStyle>
          <a:p>
            <a:r>
              <a:rPr lang="en-US"/>
              <a:t>Click to edit Master title style</a:t>
            </a:r>
            <a:endParaRPr lang="en-US" dirty="0"/>
          </a:p>
        </p:txBody>
      </p:sp>
      <p:sp>
        <p:nvSpPr>
          <p:cNvPr id="14" name="Text Placeholder 3"/>
          <p:cNvSpPr>
            <a:spLocks noGrp="1"/>
          </p:cNvSpPr>
          <p:nvPr>
            <p:ph type="body" sz="half" idx="13"/>
          </p:nvPr>
        </p:nvSpPr>
        <p:spPr>
          <a:xfrm>
            <a:off x="1090898" y="5020599"/>
            <a:ext cx="4087403" cy="456232"/>
          </a:xfrm>
        </p:spPr>
        <p:txBody>
          <a:bodyPr anchor="t">
            <a:normAutofit/>
          </a:bodyPr>
          <a:lstStyle>
            <a:lvl1pPr marL="0" indent="0">
              <a:buNone/>
              <a:defRPr lang="en-US" sz="1050" b="0" i="0" kern="1200" cap="small" dirty="0">
                <a:solidFill>
                  <a:schemeClr val="accent1"/>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0" name="Text Placeholder 3"/>
          <p:cNvSpPr>
            <a:spLocks noGrp="1"/>
          </p:cNvSpPr>
          <p:nvPr>
            <p:ph type="body" sz="half" idx="2"/>
          </p:nvPr>
        </p:nvSpPr>
        <p:spPr>
          <a:xfrm>
            <a:off x="649832" y="5800876"/>
            <a:ext cx="4965726" cy="22352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9" name="TextBox 8"/>
          <p:cNvSpPr txBox="1"/>
          <p:nvPr/>
        </p:nvSpPr>
        <p:spPr>
          <a:xfrm>
            <a:off x="505423" y="1295005"/>
            <a:ext cx="451193"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t>“</a:t>
            </a:r>
          </a:p>
        </p:txBody>
      </p:sp>
      <p:sp>
        <p:nvSpPr>
          <p:cNvPr id="13" name="TextBox 12"/>
          <p:cNvSpPr txBox="1"/>
          <p:nvPr/>
        </p:nvSpPr>
        <p:spPr>
          <a:xfrm>
            <a:off x="5249768" y="3485050"/>
            <a:ext cx="451193"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1104050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49831" y="4165601"/>
            <a:ext cx="4965727" cy="220424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649832" y="6369841"/>
            <a:ext cx="4965726" cy="11472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4300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356126" y="2641600"/>
            <a:ext cx="1658044"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6" name="Text Placeholder 3"/>
          <p:cNvSpPr>
            <a:spLocks noGrp="1"/>
          </p:cNvSpPr>
          <p:nvPr>
            <p:ph type="body" sz="half" idx="15"/>
          </p:nvPr>
        </p:nvSpPr>
        <p:spPr>
          <a:xfrm>
            <a:off x="367106" y="3556000"/>
            <a:ext cx="1647063" cy="478578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2185128" y="2641600"/>
            <a:ext cx="1652066"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9" name="Text Placeholder 3"/>
          <p:cNvSpPr>
            <a:spLocks noGrp="1"/>
          </p:cNvSpPr>
          <p:nvPr>
            <p:ph type="body" sz="half" idx="16"/>
          </p:nvPr>
        </p:nvSpPr>
        <p:spPr>
          <a:xfrm>
            <a:off x="2179190" y="3556000"/>
            <a:ext cx="1658003" cy="478578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4008688" y="2641600"/>
            <a:ext cx="1649744"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Text Placeholder 3"/>
          <p:cNvSpPr>
            <a:spLocks noGrp="1"/>
          </p:cNvSpPr>
          <p:nvPr>
            <p:ph type="body" sz="half" idx="17"/>
          </p:nvPr>
        </p:nvSpPr>
        <p:spPr>
          <a:xfrm>
            <a:off x="4008688" y="3556000"/>
            <a:ext cx="1649744" cy="478578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7" name="Straight Connector 16"/>
          <p:cNvCxnSpPr/>
          <p:nvPr/>
        </p:nvCxnSpPr>
        <p:spPr>
          <a:xfrm>
            <a:off x="2096501" y="2844800"/>
            <a:ext cx="0" cy="52832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917273" y="2844800"/>
            <a:ext cx="0" cy="5289176"/>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6/18/2018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3093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367106" y="5667932"/>
            <a:ext cx="1654209"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9" name="Picture Placeholder 2"/>
          <p:cNvSpPr>
            <a:spLocks noGrp="1" noChangeAspect="1"/>
          </p:cNvSpPr>
          <p:nvPr>
            <p:ph type="pic" idx="15"/>
          </p:nvPr>
        </p:nvSpPr>
        <p:spPr>
          <a:xfrm>
            <a:off x="367106" y="2946400"/>
            <a:ext cx="1654209" cy="203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367106" y="6436283"/>
            <a:ext cx="1654209" cy="87891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2188344" y="5667932"/>
            <a:ext cx="1648850"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0" name="Picture Placeholder 2"/>
          <p:cNvSpPr>
            <a:spLocks noGrp="1" noChangeAspect="1"/>
          </p:cNvSpPr>
          <p:nvPr>
            <p:ph type="pic" idx="21"/>
          </p:nvPr>
        </p:nvSpPr>
        <p:spPr>
          <a:xfrm>
            <a:off x="2188343" y="2946400"/>
            <a:ext cx="1648850" cy="203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187582" y="6436282"/>
            <a:ext cx="1651034" cy="87891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4008688" y="5667932"/>
            <a:ext cx="1649744"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1" name="Picture Placeholder 2"/>
          <p:cNvSpPr>
            <a:spLocks noGrp="1" noChangeAspect="1"/>
          </p:cNvSpPr>
          <p:nvPr>
            <p:ph type="pic" idx="22"/>
          </p:nvPr>
        </p:nvSpPr>
        <p:spPr>
          <a:xfrm>
            <a:off x="4008687" y="2946400"/>
            <a:ext cx="1649744" cy="203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4008619" y="6436279"/>
            <a:ext cx="1651928" cy="87891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7" name="Straight Connector 16"/>
          <p:cNvCxnSpPr/>
          <p:nvPr/>
        </p:nvCxnSpPr>
        <p:spPr>
          <a:xfrm>
            <a:off x="2096501" y="2844800"/>
            <a:ext cx="0" cy="52832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917273" y="2844800"/>
            <a:ext cx="0" cy="5289176"/>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6/18/2018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3520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106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72337" y="573619"/>
            <a:ext cx="986095" cy="7768167"/>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367106" y="1030940"/>
            <a:ext cx="4176609" cy="731084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0398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0759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9833" y="3815646"/>
            <a:ext cx="4965725" cy="255419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649832" y="6369841"/>
            <a:ext cx="4965726" cy="1147200"/>
          </a:xfrm>
        </p:spPr>
        <p:txBody>
          <a:bodyPr anchor="t"/>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358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0775" y="2747435"/>
            <a:ext cx="2473585" cy="559435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181482" y="2741458"/>
            <a:ext cx="2473586" cy="5600327"/>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4723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20775" y="2540000"/>
            <a:ext cx="2473584"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0775" y="3352800"/>
            <a:ext cx="2473585" cy="49889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181482" y="2540000"/>
            <a:ext cx="2473585"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181482" y="3352800"/>
            <a:ext cx="2473585" cy="49889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806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pPr/>
              <a:t>6/18/2018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8835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pPr/>
              <a:t>6/18/2018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1805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831" y="1930400"/>
            <a:ext cx="1913597" cy="19304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2692048" y="1930400"/>
            <a:ext cx="2923510" cy="6096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9831" y="4172375"/>
            <a:ext cx="1913597" cy="38607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pPr/>
              <a:t>6/18/2018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563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42" y="2472256"/>
            <a:ext cx="2865506" cy="2099744"/>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10138" y="1524000"/>
            <a:ext cx="1800694" cy="609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649831" y="4876800"/>
            <a:ext cx="2861046" cy="18288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5212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4724574" y="2235200"/>
            <a:ext cx="2114550" cy="37592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4267374" y="-609600"/>
            <a:ext cx="1200150" cy="21336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4724574" y="8128000"/>
            <a:ext cx="742950" cy="13208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15491" y="3556000"/>
            <a:ext cx="3143250" cy="5588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841" y="3860800"/>
            <a:ext cx="1771650" cy="31496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5809233" y="0"/>
            <a:ext cx="514350" cy="146594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363533" y="603624"/>
            <a:ext cx="5291535" cy="1867373"/>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620775" y="2737234"/>
            <a:ext cx="5033741" cy="55939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5332317" y="2505054"/>
            <a:ext cx="1320799" cy="171494"/>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1D8BD707-D9CF-40AE-B4C6-C98DA3205C09}" type="datetimeFigureOut">
              <a:rPr lang="en-US" smtClean="0"/>
              <a:pPr/>
              <a:t>6/18/2018</a:t>
            </a:fld>
            <a:endParaRPr lang="en-US"/>
          </a:p>
        </p:txBody>
      </p:sp>
      <p:sp>
        <p:nvSpPr>
          <p:cNvPr id="5" name="Footer Placeholder 4"/>
          <p:cNvSpPr>
            <a:spLocks noGrp="1"/>
          </p:cNvSpPr>
          <p:nvPr>
            <p:ph type="ftr" sz="quarter" idx="3"/>
          </p:nvPr>
        </p:nvSpPr>
        <p:spPr>
          <a:xfrm rot="5400000">
            <a:off x="3549228" y="4417854"/>
            <a:ext cx="5146393" cy="171495"/>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5824824" y="394315"/>
            <a:ext cx="471610" cy="1023583"/>
          </a:xfrm>
          <a:prstGeom prst="rect">
            <a:avLst/>
          </a:prstGeom>
        </p:spPr>
        <p:txBody>
          <a:bodyPr vert="horz" lIns="91440" tIns="45720" rIns="91440" bIns="45720" rtlCol="0" anchor="b"/>
          <a:lstStyle>
            <a:lvl1pPr algn="ctr">
              <a:defRPr sz="2101" b="0" i="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23479229"/>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hyperlink" Target="https://my.matterport.com/show/?m=b65778rvdN3" TargetMode="External"/><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1812" y="699694"/>
            <a:ext cx="3485285" cy="2326755"/>
          </a:xfrm>
          <a:prstGeom prst="rect">
            <a:avLst/>
          </a:prstGeom>
          <a:effectLst>
            <a:outerShdw blurRad="50800" dist="38100" dir="2700000" algn="tl" rotWithShape="0">
              <a:prstClr val="black">
                <a:alpha val="40000"/>
              </a:prstClr>
            </a:outerShdw>
          </a:effectLst>
        </p:spPr>
      </p:pic>
      <p:sp>
        <p:nvSpPr>
          <p:cNvPr id="2" name="Title 1"/>
          <p:cNvSpPr>
            <a:spLocks noGrp="1"/>
          </p:cNvSpPr>
          <p:nvPr>
            <p:ph type="ctrTitle"/>
          </p:nvPr>
        </p:nvSpPr>
        <p:spPr>
          <a:xfrm>
            <a:off x="0" y="1"/>
            <a:ext cx="6856946" cy="685800"/>
          </a:xfrm>
        </p:spPr>
        <p:txBody>
          <a:bodyPr>
            <a:noAutofit/>
          </a:bodyPr>
          <a:lstStyle/>
          <a:p>
            <a:r>
              <a:rPr lang="en-US" sz="2700" i="1" dirty="0">
                <a:solidFill>
                  <a:schemeClr val="tx1"/>
                </a:solidFill>
                <a:effectLst>
                  <a:outerShdw blurRad="50800" dist="38100" dir="5400000" algn="t" rotWithShape="0">
                    <a:prstClr val="black">
                      <a:alpha val="40000"/>
                    </a:prstClr>
                  </a:outerShdw>
                </a:effectLst>
                <a:latin typeface="Trebuchet MS" panose="020B0603020202020204" pitchFamily="34" charset="0"/>
              </a:rPr>
              <a:t>Why wait for new construction?</a:t>
            </a:r>
            <a:br>
              <a:rPr lang="en-US" sz="2700" i="1" dirty="0">
                <a:solidFill>
                  <a:schemeClr val="tx1"/>
                </a:solidFill>
                <a:effectLst>
                  <a:outerShdw blurRad="50800" dist="38100" dir="5400000" algn="t" rotWithShape="0">
                    <a:prstClr val="black">
                      <a:alpha val="40000"/>
                    </a:prstClr>
                  </a:outerShdw>
                </a:effectLst>
                <a:latin typeface="Trebuchet MS" panose="020B0603020202020204" pitchFamily="34" charset="0"/>
              </a:rPr>
            </a:br>
            <a:r>
              <a:rPr lang="en-US" sz="1600" i="1" dirty="0">
                <a:solidFill>
                  <a:schemeClr val="tx1"/>
                </a:solidFill>
                <a:effectLst>
                  <a:outerShdw blurRad="50800" dist="38100" dir="5400000" algn="t" rotWithShape="0">
                    <a:prstClr val="black">
                      <a:alpha val="40000"/>
                    </a:prstClr>
                  </a:outerShdw>
                </a:effectLst>
                <a:latin typeface="Trebuchet MS" panose="020B0603020202020204" pitchFamily="34" charset="0"/>
              </a:rPr>
              <a:t>This Mt. Pleasant home is 2 years old and looks like a model.</a:t>
            </a:r>
            <a:endParaRPr lang="en-US" sz="2700" i="1" dirty="0">
              <a:solidFill>
                <a:schemeClr val="tx1"/>
              </a:solidFill>
              <a:effectLst>
                <a:outerShdw blurRad="50800" dist="38100" dir="5400000" algn="t" rotWithShape="0">
                  <a:prstClr val="black">
                    <a:alpha val="40000"/>
                  </a:prstClr>
                </a:outerShdw>
              </a:effectLst>
              <a:latin typeface="Trebuchet MS" panose="020B0603020202020204" pitchFamily="34" charset="0"/>
            </a:endParaRPr>
          </a:p>
        </p:txBody>
      </p:sp>
      <p:sp>
        <p:nvSpPr>
          <p:cNvPr id="3" name="Subtitle 2"/>
          <p:cNvSpPr>
            <a:spLocks noGrp="1"/>
          </p:cNvSpPr>
          <p:nvPr>
            <p:ph type="subTitle" idx="1"/>
          </p:nvPr>
        </p:nvSpPr>
        <p:spPr>
          <a:xfrm>
            <a:off x="1" y="4572000"/>
            <a:ext cx="6781800" cy="2192215"/>
          </a:xfrm>
        </p:spPr>
        <p:txBody>
          <a:bodyPr numCol="1" anchor="ctr">
            <a:noAutofit/>
          </a:bodyPr>
          <a:lstStyle/>
          <a:p>
            <a:pPr algn="ctr"/>
            <a:r>
              <a:rPr lang="en-US" sz="1150" cap="none" dirty="0">
                <a:solidFill>
                  <a:schemeClr val="tx1"/>
                </a:solidFill>
                <a:latin typeface="Trebuchet MS" panose="020B0603020202020204" pitchFamily="34" charset="0"/>
              </a:rPr>
              <a:t>Welcome home to 2036 Welsh Pony Drive! This immaculate like-new home is turnkey ready. You'll appreciate the fully fenced large private back yard that backs up to woods and blinds on all the windows. The floor plan is open and perfect for entertaining. Upgrades include white kitchen cabinets, granite countertops, &amp; stainless appliances. The master bedroom is down and features a walk-in closet, ceiling fan, dual vanity, linen closet and a large standup shower. The upstairs features a large, about 700 </a:t>
            </a:r>
            <a:r>
              <a:rPr lang="en-US" sz="1150" cap="none" dirty="0" err="1">
                <a:solidFill>
                  <a:schemeClr val="tx1"/>
                </a:solidFill>
                <a:latin typeface="Trebuchet MS" panose="020B0603020202020204" pitchFamily="34" charset="0"/>
              </a:rPr>
              <a:t>sq</a:t>
            </a:r>
            <a:r>
              <a:rPr lang="en-US" sz="1150" cap="none" dirty="0">
                <a:solidFill>
                  <a:schemeClr val="tx1"/>
                </a:solidFill>
                <a:latin typeface="Trebuchet MS" panose="020B0603020202020204" pitchFamily="34" charset="0"/>
              </a:rPr>
              <a:t> ft open loft space which would make a great media room or playroom and office as you can see. </a:t>
            </a:r>
            <a:br>
              <a:rPr lang="en-US" sz="1150" cap="none" dirty="0">
                <a:solidFill>
                  <a:schemeClr val="tx1"/>
                </a:solidFill>
                <a:latin typeface="Trebuchet MS" panose="020B0603020202020204" pitchFamily="34" charset="0"/>
              </a:rPr>
            </a:br>
            <a:r>
              <a:rPr lang="en-US" sz="1150" cap="none" dirty="0">
                <a:solidFill>
                  <a:schemeClr val="tx1"/>
                </a:solidFill>
                <a:latin typeface="Trebuchet MS" panose="020B0603020202020204" pitchFamily="34" charset="0"/>
              </a:rPr>
              <a:t>Tupelo is just 2 miles to Wando High School and a short drive to restaurants and shopping. Amenities include a neighborhood pool, covered picnic area, play park and walking trails. New Costco almost finished nearby as well as Carolina Park Library being built.</a:t>
            </a:r>
            <a:br>
              <a:rPr lang="en-US" sz="1150" cap="none" dirty="0">
                <a:solidFill>
                  <a:schemeClr val="tx1"/>
                </a:solidFill>
                <a:latin typeface="Trebuchet MS" panose="020B0603020202020204" pitchFamily="34" charset="0"/>
              </a:rPr>
            </a:br>
            <a:r>
              <a:rPr lang="en-US" sz="1150" cap="none" dirty="0">
                <a:solidFill>
                  <a:schemeClr val="tx1"/>
                </a:solidFill>
                <a:latin typeface="Trebuchet MS" panose="020B0603020202020204" pitchFamily="34" charset="0"/>
              </a:rPr>
              <a:t>Check out the virtual tour for more images:</a:t>
            </a:r>
            <a:br>
              <a:rPr lang="en-US" sz="1150" cap="none" dirty="0">
                <a:solidFill>
                  <a:schemeClr val="tx1"/>
                </a:solidFill>
                <a:latin typeface="Trebuchet MS" panose="020B0603020202020204" pitchFamily="34" charset="0"/>
              </a:rPr>
            </a:br>
            <a:r>
              <a:rPr lang="en-US" sz="1150" cap="none" dirty="0">
                <a:solidFill>
                  <a:schemeClr val="tx1"/>
                </a:solidFill>
                <a:latin typeface="Trebuchet MS" panose="020B0603020202020204" pitchFamily="34" charset="0"/>
                <a:hlinkClick r:id="rId3"/>
              </a:rPr>
              <a:t>https://my.matterport.com/show/?m=b65778rvdN3</a:t>
            </a:r>
            <a:r>
              <a:rPr lang="en-US" sz="1150" cap="none" dirty="0">
                <a:solidFill>
                  <a:schemeClr val="tx1"/>
                </a:solidFill>
                <a:latin typeface="Trebuchet MS" panose="020B0603020202020204" pitchFamily="34" charset="0"/>
              </a:rPr>
              <a:t>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7156" y="3165230"/>
            <a:ext cx="2054542" cy="1371600"/>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2200" y="2133600"/>
            <a:ext cx="1685352" cy="112513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8097" y="3165230"/>
            <a:ext cx="2054542" cy="1371600"/>
          </a:xfrm>
          <a:prstGeom prst="rect">
            <a:avLst/>
          </a:prstGeom>
          <a:effectLst>
            <a:outerShdw blurRad="50800" dist="38100" dir="2700000" algn="tl" rotWithShape="0">
              <a:prstClr val="black">
                <a:alpha val="40000"/>
              </a:prstClr>
            </a:outerShdw>
          </a:effectLst>
        </p:spPr>
      </p:pic>
      <p:sp>
        <p:nvSpPr>
          <p:cNvPr id="13" name="Title 1"/>
          <p:cNvSpPr txBox="1">
            <a:spLocks/>
          </p:cNvSpPr>
          <p:nvPr/>
        </p:nvSpPr>
        <p:spPr>
          <a:xfrm>
            <a:off x="0" y="699694"/>
            <a:ext cx="3148152" cy="232675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a:solidFill>
                  <a:srgbClr val="4E67C8"/>
                </a:solidFill>
                <a:effectLst>
                  <a:outerShdw blurRad="38100" dist="38100" dir="2700000" algn="tl">
                    <a:srgbClr val="000000">
                      <a:alpha val="43137"/>
                    </a:srgbClr>
                  </a:outerShdw>
                </a:effectLst>
                <a:latin typeface="Trebuchet MS" panose="020B0603020202020204" pitchFamily="34" charset="0"/>
              </a:rPr>
              <a:t>2036 Welsh Pony Dr</a:t>
            </a:r>
          </a:p>
          <a:p>
            <a:endParaRPr lang="en-US" sz="2000" dirty="0">
              <a:solidFill>
                <a:srgbClr val="4E67C8"/>
              </a:solidFill>
              <a:effectLst>
                <a:outerShdw blurRad="38100" dist="38100" dir="2700000" algn="tl">
                  <a:srgbClr val="000000">
                    <a:alpha val="43137"/>
                  </a:srgbClr>
                </a:outerShdw>
              </a:effectLst>
              <a:latin typeface="Trebuchet MS" panose="020B0603020202020204" pitchFamily="34" charset="0"/>
            </a:endParaRPr>
          </a:p>
          <a:p>
            <a:r>
              <a:rPr lang="en-US" sz="2000" dirty="0">
                <a:solidFill>
                  <a:srgbClr val="4E67C8"/>
                </a:solidFill>
                <a:effectLst>
                  <a:outerShdw blurRad="38100" dist="38100" dir="2700000" algn="tl">
                    <a:srgbClr val="000000">
                      <a:alpha val="43137"/>
                    </a:srgbClr>
                  </a:outerShdw>
                </a:effectLst>
                <a:latin typeface="Trebuchet MS" panose="020B0603020202020204" pitchFamily="34" charset="0"/>
              </a:rPr>
              <a:t>Tupelo Plantation</a:t>
            </a:r>
          </a:p>
          <a:p>
            <a:r>
              <a:rPr lang="en-US" sz="2000" dirty="0">
                <a:solidFill>
                  <a:srgbClr val="4E67C8"/>
                </a:solidFill>
                <a:effectLst>
                  <a:outerShdw blurRad="38100" dist="38100" dir="2700000" algn="tl">
                    <a:srgbClr val="000000">
                      <a:alpha val="43137"/>
                    </a:srgbClr>
                  </a:outerShdw>
                </a:effectLst>
                <a:latin typeface="Trebuchet MS" panose="020B0603020202020204" pitchFamily="34" charset="0"/>
              </a:rPr>
              <a:t>Mt Pleasant, SC 29429</a:t>
            </a:r>
          </a:p>
          <a:p>
            <a:endParaRPr lang="en-US" sz="2000" dirty="0">
              <a:solidFill>
                <a:srgbClr val="4E67C8"/>
              </a:solidFill>
              <a:effectLst>
                <a:outerShdw blurRad="38100" dist="38100" dir="2700000" algn="tl">
                  <a:srgbClr val="000000">
                    <a:alpha val="43137"/>
                  </a:srgbClr>
                </a:outerShdw>
              </a:effectLst>
              <a:latin typeface="Trebuchet MS" panose="020B0603020202020204" pitchFamily="34" charset="0"/>
            </a:endParaRPr>
          </a:p>
          <a:p>
            <a:r>
              <a:rPr lang="en-US" sz="2000" dirty="0">
                <a:solidFill>
                  <a:srgbClr val="4E67C8"/>
                </a:solidFill>
                <a:effectLst>
                  <a:outerShdw blurRad="38100" dist="38100" dir="2700000" algn="tl">
                    <a:srgbClr val="000000">
                      <a:alpha val="43137"/>
                    </a:srgbClr>
                  </a:outerShdw>
                </a:effectLst>
                <a:latin typeface="Trebuchet MS" panose="020B0603020202020204" pitchFamily="34" charset="0"/>
              </a:rPr>
              <a:t>MLS# 18010643</a:t>
            </a:r>
          </a:p>
          <a:p>
            <a:r>
              <a:rPr lang="en-US" sz="2000" dirty="0">
                <a:solidFill>
                  <a:srgbClr val="4E67C8"/>
                </a:solidFill>
                <a:effectLst>
                  <a:outerShdw blurRad="38100" dist="38100" dir="2700000" algn="tl">
                    <a:srgbClr val="000000">
                      <a:alpha val="43137"/>
                    </a:srgbClr>
                  </a:outerShdw>
                </a:effectLst>
                <a:latin typeface="Trebuchet MS" panose="020B0603020202020204" pitchFamily="34" charset="0"/>
              </a:rPr>
              <a:t>$447,900</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8220670"/>
            <a:ext cx="686577" cy="858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86576" y="8220670"/>
            <a:ext cx="4485017" cy="923330"/>
          </a:xfrm>
          <a:prstGeom prst="rect">
            <a:avLst/>
          </a:prstGeom>
        </p:spPr>
        <p:txBody>
          <a:bodyPr wrap="square">
            <a:spAutoFit/>
          </a:bodyPr>
          <a:lstStyle/>
          <a:p>
            <a:r>
              <a:rPr lang="en-US" b="1" dirty="0">
                <a:latin typeface="Trebuchet MS" panose="020B0603020202020204" pitchFamily="34" charset="0"/>
              </a:rPr>
              <a:t>Del Shaffer </a:t>
            </a:r>
          </a:p>
          <a:p>
            <a:r>
              <a:rPr lang="en-US" dirty="0">
                <a:latin typeface="Trebuchet MS" panose="020B0603020202020204" pitchFamily="34" charset="0"/>
              </a:rPr>
              <a:t>843.408.6821 </a:t>
            </a:r>
          </a:p>
          <a:p>
            <a:r>
              <a:rPr lang="en-US" sz="1600" dirty="0">
                <a:latin typeface="Trebuchet MS" panose="020B0603020202020204" pitchFamily="34" charset="0"/>
              </a:rPr>
              <a:t>dshaffer@carolinaoneplus.com</a:t>
            </a: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21337" y="8257240"/>
            <a:ext cx="1235609" cy="850190"/>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8098" y="6764215"/>
            <a:ext cx="2054542" cy="1371600"/>
          </a:xfrm>
          <a:prstGeom prst="rect">
            <a:avLst/>
          </a:prstGeom>
          <a:effectLst>
            <a:outerShdw blurRad="50800" dist="38100" dir="2700000" algn="tl" rotWithShape="0">
              <a:prstClr val="black">
                <a:alpha val="40000"/>
              </a:prstClr>
            </a:outerShdw>
          </a:effectLst>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97157" y="6764215"/>
            <a:ext cx="2054542" cy="1371600"/>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06215" y="3165230"/>
            <a:ext cx="2054542" cy="1371600"/>
          </a:xfrm>
          <a:prstGeom prst="rect">
            <a:avLst/>
          </a:prstGeom>
          <a:effectLst>
            <a:outerShdw blurRad="50800" dist="38100" dir="2700000" algn="tl" rotWithShape="0">
              <a:prstClr val="black">
                <a:alpha val="40000"/>
              </a:prstClr>
            </a:outerShdw>
          </a:effectLst>
        </p:spPr>
      </p:pic>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06215" y="6764215"/>
            <a:ext cx="2054542" cy="1371600"/>
          </a:xfrm>
          <a:prstGeom prst="rect">
            <a:avLst/>
          </a:prstGeom>
          <a:effectLst>
            <a:outerShdw blurRad="50800" dist="38100" dir="2700000" algn="tl" rotWithShape="0">
              <a:prstClr val="black">
                <a:alpha val="40000"/>
              </a:prstClr>
            </a:outerShdw>
          </a:effectLst>
        </p:spPr>
      </p:pic>
      <p:pic>
        <p:nvPicPr>
          <p:cNvPr id="23" name="Picture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69982" y="4800648"/>
            <a:ext cx="1685352" cy="1125130"/>
          </a:xfrm>
          <a:prstGeom prst="rect">
            <a:avLst/>
          </a:prstGeom>
        </p:spPr>
      </p:pic>
      <p:sp>
        <p:nvSpPr>
          <p:cNvPr id="4" name="Rectangle 3"/>
          <p:cNvSpPr/>
          <p:nvPr/>
        </p:nvSpPr>
        <p:spPr>
          <a:xfrm>
            <a:off x="7242629" y="3919430"/>
            <a:ext cx="4351756" cy="4247317"/>
          </a:xfrm>
          <a:prstGeom prst="rect">
            <a:avLst/>
          </a:prstGeom>
        </p:spPr>
        <p:txBody>
          <a:bodyPr wrap="square">
            <a:spAutoFit/>
          </a:bodyPr>
          <a:lstStyle/>
          <a:p>
            <a:pPr algn="ctr"/>
            <a:r>
              <a:rPr lang="en-US" dirty="0">
                <a:solidFill>
                  <a:schemeClr val="tx2">
                    <a:lumMod val="75000"/>
                  </a:schemeClr>
                </a:solidFill>
                <a:latin typeface="Trebuchet MS" panose="020B0603020202020204" pitchFamily="34" charset="0"/>
              </a:rPr>
              <a:t>This townhouse is the perfect LOCATION. You are close to Shem Creek, Trader Joe's and Whole Foods. </a:t>
            </a:r>
          </a:p>
          <a:p>
            <a:pPr algn="ctr"/>
            <a:endParaRPr lang="en-US" dirty="0">
              <a:solidFill>
                <a:schemeClr val="tx2">
                  <a:lumMod val="75000"/>
                </a:schemeClr>
              </a:solidFill>
              <a:latin typeface="Trebuchet MS" panose="020B0603020202020204" pitchFamily="34" charset="0"/>
            </a:endParaRPr>
          </a:p>
          <a:p>
            <a:pPr algn="ctr"/>
            <a:r>
              <a:rPr lang="en-US" dirty="0">
                <a:solidFill>
                  <a:schemeClr val="tx2">
                    <a:lumMod val="75000"/>
                  </a:schemeClr>
                </a:solidFill>
                <a:latin typeface="Trebuchet MS" panose="020B0603020202020204" pitchFamily="34" charset="0"/>
              </a:rPr>
              <a:t>This townhouse has been freshly painted and just had a new hot water heater installed. The backyard has been regraded and added new sod and a new fence. </a:t>
            </a:r>
          </a:p>
          <a:p>
            <a:pPr algn="ctr"/>
            <a:endParaRPr lang="en-US" dirty="0">
              <a:solidFill>
                <a:schemeClr val="tx2">
                  <a:lumMod val="75000"/>
                </a:schemeClr>
              </a:solidFill>
              <a:latin typeface="Trebuchet MS" panose="020B0603020202020204" pitchFamily="34" charset="0"/>
            </a:endParaRPr>
          </a:p>
          <a:p>
            <a:pPr algn="ctr"/>
            <a:r>
              <a:rPr lang="en-US" dirty="0">
                <a:solidFill>
                  <a:schemeClr val="tx2">
                    <a:lumMod val="75000"/>
                  </a:schemeClr>
                </a:solidFill>
                <a:latin typeface="Trebuchet MS" panose="020B0603020202020204" pitchFamily="34" charset="0"/>
              </a:rPr>
              <a:t>Downstairs has </a:t>
            </a:r>
            <a:r>
              <a:rPr lang="en-US" dirty="0" err="1">
                <a:solidFill>
                  <a:schemeClr val="tx2">
                    <a:lumMod val="75000"/>
                  </a:schemeClr>
                </a:solidFill>
                <a:latin typeface="Trebuchet MS" panose="020B0603020202020204" pitchFamily="34" charset="0"/>
              </a:rPr>
              <a:t>Smartcore</a:t>
            </a:r>
            <a:r>
              <a:rPr lang="en-US" dirty="0">
                <a:solidFill>
                  <a:schemeClr val="tx2">
                    <a:lumMod val="75000"/>
                  </a:schemeClr>
                </a:solidFill>
                <a:latin typeface="Trebuchet MS" panose="020B0603020202020204" pitchFamily="34" charset="0"/>
              </a:rPr>
              <a:t> luxury vinyl waterproof tile and upstairs has new carpet. Home has been inspected and repairs made. Roof was replaced in 2014 and HVAC in 2012.</a:t>
            </a:r>
          </a:p>
        </p:txBody>
      </p:sp>
    </p:spTree>
    <p:extLst>
      <p:ext uri="{BB962C8B-B14F-4D97-AF65-F5344CB8AC3E}">
        <p14:creationId xmlns:p14="http://schemas.microsoft.com/office/powerpoint/2010/main" val="1619144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1000</TotalTime>
  <Words>225</Words>
  <Application>Microsoft Office PowerPoint</Application>
  <PresentationFormat>On-screen Show (4:3)</PresentationFormat>
  <Paragraphs>17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Trebuchet MS</vt:lpstr>
      <vt:lpstr>Wingdings 3</vt:lpstr>
      <vt:lpstr>Ion</vt:lpstr>
      <vt:lpstr>Why wait for new construction? This Mt. Pleasant home is 2 years old and looks like a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Ashley Gem</dc:title>
  <dc:creator>CVH360</dc:creator>
  <cp:lastModifiedBy>A. Thomas Price</cp:lastModifiedBy>
  <cp:revision>31</cp:revision>
  <dcterms:created xsi:type="dcterms:W3CDTF">2006-08-16T00:00:00Z</dcterms:created>
  <dcterms:modified xsi:type="dcterms:W3CDTF">2018-06-19T12:10:31Z</dcterms:modified>
</cp:coreProperties>
</file>